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1" r:id="rId3"/>
  </p:sldMasterIdLst>
  <p:notesMasterIdLst>
    <p:notesMasterId r:id="rId55"/>
  </p:notesMasterIdLst>
  <p:handoutMasterIdLst>
    <p:handoutMasterId r:id="rId56"/>
  </p:handoutMasterIdLst>
  <p:sldIdLst>
    <p:sldId id="408" r:id="rId4"/>
    <p:sldId id="416" r:id="rId5"/>
    <p:sldId id="350" r:id="rId6"/>
    <p:sldId id="412" r:id="rId7"/>
    <p:sldId id="417" r:id="rId8"/>
    <p:sldId id="410" r:id="rId9"/>
    <p:sldId id="411" r:id="rId10"/>
    <p:sldId id="414" r:id="rId11"/>
    <p:sldId id="318" r:id="rId12"/>
    <p:sldId id="321" r:id="rId13"/>
    <p:sldId id="322" r:id="rId14"/>
    <p:sldId id="323" r:id="rId15"/>
    <p:sldId id="324" r:id="rId16"/>
    <p:sldId id="326" r:id="rId17"/>
    <p:sldId id="327" r:id="rId18"/>
    <p:sldId id="332" r:id="rId19"/>
    <p:sldId id="341" r:id="rId20"/>
    <p:sldId id="351" r:id="rId21"/>
    <p:sldId id="262" r:id="rId22"/>
    <p:sldId id="271" r:id="rId23"/>
    <p:sldId id="273" r:id="rId24"/>
    <p:sldId id="274" r:id="rId25"/>
    <p:sldId id="266" r:id="rId26"/>
    <p:sldId id="263" r:id="rId27"/>
    <p:sldId id="281" r:id="rId28"/>
    <p:sldId id="280" r:id="rId29"/>
    <p:sldId id="310" r:id="rId30"/>
    <p:sldId id="308" r:id="rId31"/>
    <p:sldId id="309" r:id="rId32"/>
    <p:sldId id="352" r:id="rId33"/>
    <p:sldId id="353" r:id="rId34"/>
    <p:sldId id="355" r:id="rId35"/>
    <p:sldId id="399" r:id="rId36"/>
    <p:sldId id="409" r:id="rId37"/>
    <p:sldId id="393" r:id="rId38"/>
    <p:sldId id="403" r:id="rId39"/>
    <p:sldId id="402" r:id="rId40"/>
    <p:sldId id="396" r:id="rId41"/>
    <p:sldId id="397" r:id="rId42"/>
    <p:sldId id="395" r:id="rId43"/>
    <p:sldId id="360" r:id="rId44"/>
    <p:sldId id="389" r:id="rId45"/>
    <p:sldId id="418" r:id="rId46"/>
    <p:sldId id="390" r:id="rId47"/>
    <p:sldId id="391" r:id="rId48"/>
    <p:sldId id="415" r:id="rId49"/>
    <p:sldId id="378" r:id="rId50"/>
    <p:sldId id="379" r:id="rId51"/>
    <p:sldId id="385" r:id="rId52"/>
    <p:sldId id="419" r:id="rId53"/>
    <p:sldId id="386" r:id="rId5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B6A5A0D-FFE8-480F-9469-5C1A2EC566B1}">
          <p14:sldIdLst>
            <p14:sldId id="408"/>
            <p14:sldId id="416"/>
            <p14:sldId id="350"/>
            <p14:sldId id="412"/>
            <p14:sldId id="417"/>
            <p14:sldId id="410"/>
            <p14:sldId id="411"/>
            <p14:sldId id="414"/>
            <p14:sldId id="318"/>
            <p14:sldId id="321"/>
            <p14:sldId id="322"/>
            <p14:sldId id="323"/>
            <p14:sldId id="324"/>
            <p14:sldId id="326"/>
            <p14:sldId id="327"/>
            <p14:sldId id="332"/>
            <p14:sldId id="341"/>
            <p14:sldId id="351"/>
            <p14:sldId id="262"/>
            <p14:sldId id="271"/>
            <p14:sldId id="273"/>
            <p14:sldId id="274"/>
            <p14:sldId id="266"/>
          </p14:sldIdLst>
        </p14:section>
        <p14:section name="Раздел без заголовка" id="{A753F1B9-E73B-49F9-8717-A1D7797F945A}">
          <p14:sldIdLst>
            <p14:sldId id="263"/>
            <p14:sldId id="281"/>
            <p14:sldId id="280"/>
            <p14:sldId id="310"/>
            <p14:sldId id="308"/>
            <p14:sldId id="309"/>
            <p14:sldId id="352"/>
            <p14:sldId id="353"/>
            <p14:sldId id="355"/>
            <p14:sldId id="399"/>
            <p14:sldId id="409"/>
            <p14:sldId id="393"/>
            <p14:sldId id="403"/>
            <p14:sldId id="402"/>
            <p14:sldId id="396"/>
            <p14:sldId id="397"/>
            <p14:sldId id="395"/>
            <p14:sldId id="360"/>
            <p14:sldId id="389"/>
            <p14:sldId id="418"/>
            <p14:sldId id="390"/>
            <p14:sldId id="391"/>
            <p14:sldId id="415"/>
            <p14:sldId id="378"/>
            <p14:sldId id="379"/>
            <p14:sldId id="385"/>
            <p14:sldId id="419"/>
            <p14:sldId id="386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94" autoAdjust="0"/>
    <p:restoredTop sz="94660"/>
  </p:normalViewPr>
  <p:slideViewPr>
    <p:cSldViewPr snapToGrid="0">
      <p:cViewPr>
        <p:scale>
          <a:sx n="50" d="100"/>
          <a:sy n="50" d="100"/>
        </p:scale>
        <p:origin x="-72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image" Target="../media/image18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image" Target="../media/image18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46104D-1DB0-46B7-964F-7059BCD755B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4CFB23-78F7-47DD-B8EC-F9267A93BA36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2800" b="0" i="0" dirty="0" smtClean="0">
              <a:solidFill>
                <a:srgbClr val="7030A0"/>
              </a:solidFill>
            </a:rPr>
            <a:t>Основные разделы пакета противотуберкулезной помощи  ЛЖВ и детям, рожденным больными ВИЧ-инфекцией матерями</a:t>
          </a:r>
          <a:endParaRPr lang="ru-RU" sz="2800" dirty="0">
            <a:solidFill>
              <a:srgbClr val="7030A0"/>
            </a:solidFill>
          </a:endParaRPr>
        </a:p>
      </dgm:t>
    </dgm:pt>
    <dgm:pt modelId="{DF44DA86-C7F3-49CF-8BCA-3A32497A48A2}" type="parTrans" cxnId="{258F61AE-2B27-4260-8931-3D5AD503DAE9}">
      <dgm:prSet/>
      <dgm:spPr/>
      <dgm:t>
        <a:bodyPr/>
        <a:lstStyle/>
        <a:p>
          <a:endParaRPr lang="ru-RU"/>
        </a:p>
      </dgm:t>
    </dgm:pt>
    <dgm:pt modelId="{BBEAEFB3-6493-448E-90BA-5CF3F55EE50F}" type="sibTrans" cxnId="{258F61AE-2B27-4260-8931-3D5AD503DAE9}">
      <dgm:prSet/>
      <dgm:spPr/>
      <dgm:t>
        <a:bodyPr/>
        <a:lstStyle/>
        <a:p>
          <a:endParaRPr lang="ru-RU"/>
        </a:p>
      </dgm:t>
    </dgm:pt>
    <dgm:pt modelId="{D7112704-2D63-44CC-BCB1-CA36373E6B7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000" dirty="0" smtClean="0"/>
            <a:t>Вакцинация БЦЖ (БЦЖ-М)</a:t>
          </a:r>
        </a:p>
      </dgm:t>
    </dgm:pt>
    <dgm:pt modelId="{D6D90D43-C329-4ACE-AB41-E19DC4F3DE52}" type="parTrans" cxnId="{CDF2BACE-E3BA-4F51-A2E0-E82EE0F671B8}">
      <dgm:prSet/>
      <dgm:spPr/>
      <dgm:t>
        <a:bodyPr/>
        <a:lstStyle/>
        <a:p>
          <a:endParaRPr lang="ru-RU"/>
        </a:p>
      </dgm:t>
    </dgm:pt>
    <dgm:pt modelId="{BDD34A78-2F44-45D6-A802-91520D0CF904}" type="sibTrans" cxnId="{CDF2BACE-E3BA-4F51-A2E0-E82EE0F671B8}">
      <dgm:prSet/>
      <dgm:spPr/>
      <dgm:t>
        <a:bodyPr/>
        <a:lstStyle/>
        <a:p>
          <a:endParaRPr lang="ru-RU"/>
        </a:p>
      </dgm:t>
    </dgm:pt>
    <dgm:pt modelId="{8975D589-0293-4D46-9BEA-B06EA50A1A5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000" dirty="0" smtClean="0"/>
            <a:t>ХП ТБ в уязвимых группах</a:t>
          </a:r>
          <a:endParaRPr lang="ru-RU" sz="2000" dirty="0"/>
        </a:p>
      </dgm:t>
    </dgm:pt>
    <dgm:pt modelId="{E19CF65F-BC44-47D2-BCE5-ADA0C01FD6FC}" type="parTrans" cxnId="{6A7F6338-BE37-4E84-99D1-E3ED7B96713D}">
      <dgm:prSet/>
      <dgm:spPr/>
      <dgm:t>
        <a:bodyPr/>
        <a:lstStyle/>
        <a:p>
          <a:endParaRPr lang="ru-RU"/>
        </a:p>
      </dgm:t>
    </dgm:pt>
    <dgm:pt modelId="{67861D0B-2585-45EC-80C9-8FFDB8AD95E5}" type="sibTrans" cxnId="{6A7F6338-BE37-4E84-99D1-E3ED7B96713D}">
      <dgm:prSet/>
      <dgm:spPr/>
      <dgm:t>
        <a:bodyPr/>
        <a:lstStyle/>
        <a:p>
          <a:endParaRPr lang="ru-RU"/>
        </a:p>
      </dgm:t>
    </dgm:pt>
    <dgm:pt modelId="{1C85DB84-E799-46B6-8C92-012A7649EB9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800" dirty="0" smtClean="0"/>
            <a:t>Инфекционный противотуберкулезный контроль в лечебных учреждениях</a:t>
          </a:r>
          <a:endParaRPr lang="ru-RU" sz="1800" dirty="0"/>
        </a:p>
      </dgm:t>
    </dgm:pt>
    <dgm:pt modelId="{BF8870CF-46C7-403B-A046-462BB746FFFC}" type="parTrans" cxnId="{8538CE8F-136F-40EA-B533-76E98C900948}">
      <dgm:prSet/>
      <dgm:spPr/>
      <dgm:t>
        <a:bodyPr/>
        <a:lstStyle/>
        <a:p>
          <a:endParaRPr lang="ru-RU"/>
        </a:p>
      </dgm:t>
    </dgm:pt>
    <dgm:pt modelId="{CB362856-AE90-424E-93A3-337D86FFE197}" type="sibTrans" cxnId="{8538CE8F-136F-40EA-B533-76E98C900948}">
      <dgm:prSet/>
      <dgm:spPr/>
      <dgm:t>
        <a:bodyPr/>
        <a:lstStyle/>
        <a:p>
          <a:endParaRPr lang="ru-RU"/>
        </a:p>
      </dgm:t>
    </dgm:pt>
    <dgm:pt modelId="{68E6F137-CE3C-4BD7-A710-96C089FB85C9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dirty="0" smtClean="0"/>
            <a:t>Своевременное выявление  и достоверная диагностика ТБ у ЛЖВ</a:t>
          </a:r>
          <a:endParaRPr lang="ru-RU" dirty="0"/>
        </a:p>
      </dgm:t>
    </dgm:pt>
    <dgm:pt modelId="{B5F379B3-EAC0-4220-B249-CED96442794B}" type="parTrans" cxnId="{3482AF37-F781-453D-8E6B-6EF386FEB715}">
      <dgm:prSet/>
      <dgm:spPr/>
      <dgm:t>
        <a:bodyPr/>
        <a:lstStyle/>
        <a:p>
          <a:endParaRPr lang="ru-RU"/>
        </a:p>
      </dgm:t>
    </dgm:pt>
    <dgm:pt modelId="{A0611A32-1888-47AA-A308-027E8CA30348}" type="sibTrans" cxnId="{3482AF37-F781-453D-8E6B-6EF386FEB715}">
      <dgm:prSet/>
      <dgm:spPr/>
      <dgm:t>
        <a:bodyPr/>
        <a:lstStyle/>
        <a:p>
          <a:endParaRPr lang="ru-RU"/>
        </a:p>
      </dgm:t>
    </dgm:pt>
    <dgm:pt modelId="{32D8750C-6FDB-4994-B986-685A8559A877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gradFill flip="none" rotWithShape="0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sz="2000" dirty="0" smtClean="0"/>
            <a:t>Эффективное лечение ТБ у ЛЖВ</a:t>
          </a:r>
          <a:endParaRPr lang="ru-RU" sz="2000" dirty="0"/>
        </a:p>
      </dgm:t>
    </dgm:pt>
    <dgm:pt modelId="{A7F76D5C-01D7-4955-B948-F7A6C494F3E2}" type="parTrans" cxnId="{4F0705E7-E6F8-42B0-A7AC-3604D14305BF}">
      <dgm:prSet/>
      <dgm:spPr/>
      <dgm:t>
        <a:bodyPr/>
        <a:lstStyle/>
        <a:p>
          <a:endParaRPr lang="ru-RU"/>
        </a:p>
      </dgm:t>
    </dgm:pt>
    <dgm:pt modelId="{76C9F4E1-9D82-451E-AE11-FF37023C3912}" type="sibTrans" cxnId="{4F0705E7-E6F8-42B0-A7AC-3604D14305BF}">
      <dgm:prSet/>
      <dgm:spPr/>
      <dgm:t>
        <a:bodyPr/>
        <a:lstStyle/>
        <a:p>
          <a:endParaRPr lang="ru-RU"/>
        </a:p>
      </dgm:t>
    </dgm:pt>
    <dgm:pt modelId="{361DFD47-D494-4440-BBA8-2FAADB2E850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Ранее начало АРТ </a:t>
          </a:r>
          <a:endParaRPr lang="ru-RU" sz="1800" dirty="0"/>
        </a:p>
      </dgm:t>
    </dgm:pt>
    <dgm:pt modelId="{30F20BE6-6793-4969-B0FA-5835E626EB18}" type="parTrans" cxnId="{8BCE85BC-32F0-43CF-8F1D-56EDBBAEAA92}">
      <dgm:prSet/>
      <dgm:spPr/>
      <dgm:t>
        <a:bodyPr/>
        <a:lstStyle/>
        <a:p>
          <a:endParaRPr lang="ru-RU"/>
        </a:p>
      </dgm:t>
    </dgm:pt>
    <dgm:pt modelId="{142EB281-DAB4-4CA5-B260-107A5980B0F2}" type="sibTrans" cxnId="{8BCE85BC-32F0-43CF-8F1D-56EDBBAEAA92}">
      <dgm:prSet/>
      <dgm:spPr/>
      <dgm:t>
        <a:bodyPr/>
        <a:lstStyle/>
        <a:p>
          <a:endParaRPr lang="ru-RU"/>
        </a:p>
      </dgm:t>
    </dgm:pt>
    <dgm:pt modelId="{D95C7039-DFC2-4E23-9EB0-A30B6D182ECB}" type="pres">
      <dgm:prSet presAssocID="{5A46104D-1DB0-46B7-964F-7059BCD755B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7F20A-65F0-43CB-8DB5-CB23074524D4}" type="pres">
      <dgm:prSet presAssocID="{354CFB23-78F7-47DD-B8EC-F9267A93BA36}" presName="roof" presStyleLbl="dkBgShp" presStyleIdx="0" presStyleCnt="2" custLinFactNeighborX="1190"/>
      <dgm:spPr/>
      <dgm:t>
        <a:bodyPr/>
        <a:lstStyle/>
        <a:p>
          <a:endParaRPr lang="ru-RU"/>
        </a:p>
      </dgm:t>
    </dgm:pt>
    <dgm:pt modelId="{9D97E677-8D22-46D8-8766-CF88F48C73F2}" type="pres">
      <dgm:prSet presAssocID="{354CFB23-78F7-47DD-B8EC-F9267A93BA36}" presName="pillars" presStyleCnt="0"/>
      <dgm:spPr/>
    </dgm:pt>
    <dgm:pt modelId="{A3560D24-F7EE-45FD-87E0-5C3C5C7FD015}" type="pres">
      <dgm:prSet presAssocID="{354CFB23-78F7-47DD-B8EC-F9267A93BA36}" presName="pillar1" presStyleLbl="node1" presStyleIdx="0" presStyleCnt="6" custLinFactNeighborX="-85" custLinFactNeighborY="-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24C9A-19C0-4AF8-BB03-5CBFC0069F02}" type="pres">
      <dgm:prSet presAssocID="{8975D589-0293-4D46-9BEA-B06EA50A1A52}" presName="pillar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87402-382B-4ABD-8390-C04F3B0CECA7}" type="pres">
      <dgm:prSet presAssocID="{1C85DB84-E799-46B6-8C92-012A7649EB9F}" presName="pillar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36BDB-2968-4FA3-889C-B095389D09B5}" type="pres">
      <dgm:prSet presAssocID="{68E6F137-CE3C-4BD7-A710-96C089FB85C9}" presName="pillar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407AB-9DC5-471B-85A6-441951DC63F7}" type="pres">
      <dgm:prSet presAssocID="{32D8750C-6FDB-4994-B986-685A8559A877}" presName="pillar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2AE179-E614-4001-8C20-2B13FCF71D9A}" type="pres">
      <dgm:prSet presAssocID="{361DFD47-D494-4440-BBA8-2FAADB2E8501}" presName="pillar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B7975-13FE-4967-AC50-EF1387B4E33A}" type="pres">
      <dgm:prSet presAssocID="{354CFB23-78F7-47DD-B8EC-F9267A93BA36}" presName="base" presStyleLbl="dkBgShp" presStyleIdx="1" presStyleCnt="2" custLinFactNeighborY="12138"/>
      <dgm:spPr>
        <a:solidFill>
          <a:schemeClr val="bg1">
            <a:lumMod val="95000"/>
          </a:schemeClr>
        </a:solidFill>
      </dgm:spPr>
      <dgm:t>
        <a:bodyPr/>
        <a:lstStyle/>
        <a:p>
          <a:endParaRPr lang="ru-RU"/>
        </a:p>
      </dgm:t>
    </dgm:pt>
  </dgm:ptLst>
  <dgm:cxnLst>
    <dgm:cxn modelId="{4F0705E7-E6F8-42B0-A7AC-3604D14305BF}" srcId="{354CFB23-78F7-47DD-B8EC-F9267A93BA36}" destId="{32D8750C-6FDB-4994-B986-685A8559A877}" srcOrd="4" destOrd="0" parTransId="{A7F76D5C-01D7-4955-B948-F7A6C494F3E2}" sibTransId="{76C9F4E1-9D82-451E-AE11-FF37023C3912}"/>
    <dgm:cxn modelId="{BEA036DE-2B0A-408D-8F64-83BD9E2A2CAD}" type="presOf" srcId="{D7112704-2D63-44CC-BCB1-CA36373E6B75}" destId="{A3560D24-F7EE-45FD-87E0-5C3C5C7FD015}" srcOrd="0" destOrd="0" presId="urn:microsoft.com/office/officeart/2005/8/layout/hList3"/>
    <dgm:cxn modelId="{8538CE8F-136F-40EA-B533-76E98C900948}" srcId="{354CFB23-78F7-47DD-B8EC-F9267A93BA36}" destId="{1C85DB84-E799-46B6-8C92-012A7649EB9F}" srcOrd="2" destOrd="0" parTransId="{BF8870CF-46C7-403B-A046-462BB746FFFC}" sibTransId="{CB362856-AE90-424E-93A3-337D86FFE197}"/>
    <dgm:cxn modelId="{E7F58112-53D5-40E1-A53A-8830623C997C}" type="presOf" srcId="{1C85DB84-E799-46B6-8C92-012A7649EB9F}" destId="{70987402-382B-4ABD-8390-C04F3B0CECA7}" srcOrd="0" destOrd="0" presId="urn:microsoft.com/office/officeart/2005/8/layout/hList3"/>
    <dgm:cxn modelId="{7A733C8A-AB3C-4689-ACA7-C60D6A310BD6}" type="presOf" srcId="{361DFD47-D494-4440-BBA8-2FAADB2E8501}" destId="{062AE179-E614-4001-8C20-2B13FCF71D9A}" srcOrd="0" destOrd="0" presId="urn:microsoft.com/office/officeart/2005/8/layout/hList3"/>
    <dgm:cxn modelId="{A54205E2-34F5-4228-854E-EA493E357572}" type="presOf" srcId="{354CFB23-78F7-47DD-B8EC-F9267A93BA36}" destId="{D127F20A-65F0-43CB-8DB5-CB23074524D4}" srcOrd="0" destOrd="0" presId="urn:microsoft.com/office/officeart/2005/8/layout/hList3"/>
    <dgm:cxn modelId="{8BCE85BC-32F0-43CF-8F1D-56EDBBAEAA92}" srcId="{354CFB23-78F7-47DD-B8EC-F9267A93BA36}" destId="{361DFD47-D494-4440-BBA8-2FAADB2E8501}" srcOrd="5" destOrd="0" parTransId="{30F20BE6-6793-4969-B0FA-5835E626EB18}" sibTransId="{142EB281-DAB4-4CA5-B260-107A5980B0F2}"/>
    <dgm:cxn modelId="{CDF2BACE-E3BA-4F51-A2E0-E82EE0F671B8}" srcId="{354CFB23-78F7-47DD-B8EC-F9267A93BA36}" destId="{D7112704-2D63-44CC-BCB1-CA36373E6B75}" srcOrd="0" destOrd="0" parTransId="{D6D90D43-C329-4ACE-AB41-E19DC4F3DE52}" sibTransId="{BDD34A78-2F44-45D6-A802-91520D0CF904}"/>
    <dgm:cxn modelId="{3482AF37-F781-453D-8E6B-6EF386FEB715}" srcId="{354CFB23-78F7-47DD-B8EC-F9267A93BA36}" destId="{68E6F137-CE3C-4BD7-A710-96C089FB85C9}" srcOrd="3" destOrd="0" parTransId="{B5F379B3-EAC0-4220-B249-CED96442794B}" sibTransId="{A0611A32-1888-47AA-A308-027E8CA30348}"/>
    <dgm:cxn modelId="{002D4A58-A40B-4844-8CA7-C87C73D8BBBA}" type="presOf" srcId="{68E6F137-CE3C-4BD7-A710-96C089FB85C9}" destId="{CC236BDB-2968-4FA3-889C-B095389D09B5}" srcOrd="0" destOrd="0" presId="urn:microsoft.com/office/officeart/2005/8/layout/hList3"/>
    <dgm:cxn modelId="{989C2D9D-4E6C-4489-9B6F-BD44DD500E35}" type="presOf" srcId="{32D8750C-6FDB-4994-B986-685A8559A877}" destId="{7D8407AB-9DC5-471B-85A6-441951DC63F7}" srcOrd="0" destOrd="0" presId="urn:microsoft.com/office/officeart/2005/8/layout/hList3"/>
    <dgm:cxn modelId="{6A7F6338-BE37-4E84-99D1-E3ED7B96713D}" srcId="{354CFB23-78F7-47DD-B8EC-F9267A93BA36}" destId="{8975D589-0293-4D46-9BEA-B06EA50A1A52}" srcOrd="1" destOrd="0" parTransId="{E19CF65F-BC44-47D2-BCE5-ADA0C01FD6FC}" sibTransId="{67861D0B-2585-45EC-80C9-8FFDB8AD95E5}"/>
    <dgm:cxn modelId="{94F07C7B-0724-4797-8B19-72A77F9497A5}" type="presOf" srcId="{5A46104D-1DB0-46B7-964F-7059BCD755BF}" destId="{D95C7039-DFC2-4E23-9EB0-A30B6D182ECB}" srcOrd="0" destOrd="0" presId="urn:microsoft.com/office/officeart/2005/8/layout/hList3"/>
    <dgm:cxn modelId="{99752A95-4F83-4140-91C7-186130A2F0A1}" type="presOf" srcId="{8975D589-0293-4D46-9BEA-B06EA50A1A52}" destId="{8B224C9A-19C0-4AF8-BB03-5CBFC0069F02}" srcOrd="0" destOrd="0" presId="urn:microsoft.com/office/officeart/2005/8/layout/hList3"/>
    <dgm:cxn modelId="{258F61AE-2B27-4260-8931-3D5AD503DAE9}" srcId="{5A46104D-1DB0-46B7-964F-7059BCD755BF}" destId="{354CFB23-78F7-47DD-B8EC-F9267A93BA36}" srcOrd="0" destOrd="0" parTransId="{DF44DA86-C7F3-49CF-8BCA-3A32497A48A2}" sibTransId="{BBEAEFB3-6493-448E-90BA-5CF3F55EE50F}"/>
    <dgm:cxn modelId="{7F5E9AFF-022B-4D2A-B2DA-64D429EE6C48}" type="presParOf" srcId="{D95C7039-DFC2-4E23-9EB0-A30B6D182ECB}" destId="{D127F20A-65F0-43CB-8DB5-CB23074524D4}" srcOrd="0" destOrd="0" presId="urn:microsoft.com/office/officeart/2005/8/layout/hList3"/>
    <dgm:cxn modelId="{84C24186-56C5-4B1E-AED6-A7880110A2F8}" type="presParOf" srcId="{D95C7039-DFC2-4E23-9EB0-A30B6D182ECB}" destId="{9D97E677-8D22-46D8-8766-CF88F48C73F2}" srcOrd="1" destOrd="0" presId="urn:microsoft.com/office/officeart/2005/8/layout/hList3"/>
    <dgm:cxn modelId="{46AC5BA1-E3E9-4FC0-81CA-65964D87AFC7}" type="presParOf" srcId="{9D97E677-8D22-46D8-8766-CF88F48C73F2}" destId="{A3560D24-F7EE-45FD-87E0-5C3C5C7FD015}" srcOrd="0" destOrd="0" presId="urn:microsoft.com/office/officeart/2005/8/layout/hList3"/>
    <dgm:cxn modelId="{5D32FF7A-C6DA-47E6-B4F6-3C38B211F5B3}" type="presParOf" srcId="{9D97E677-8D22-46D8-8766-CF88F48C73F2}" destId="{8B224C9A-19C0-4AF8-BB03-5CBFC0069F02}" srcOrd="1" destOrd="0" presId="urn:microsoft.com/office/officeart/2005/8/layout/hList3"/>
    <dgm:cxn modelId="{55745847-4710-47EB-84ED-DF5A0CC714C5}" type="presParOf" srcId="{9D97E677-8D22-46D8-8766-CF88F48C73F2}" destId="{70987402-382B-4ABD-8390-C04F3B0CECA7}" srcOrd="2" destOrd="0" presId="urn:microsoft.com/office/officeart/2005/8/layout/hList3"/>
    <dgm:cxn modelId="{8CC86EAD-8F1A-4EBE-B04B-5E65304734C3}" type="presParOf" srcId="{9D97E677-8D22-46D8-8766-CF88F48C73F2}" destId="{CC236BDB-2968-4FA3-889C-B095389D09B5}" srcOrd="3" destOrd="0" presId="urn:microsoft.com/office/officeart/2005/8/layout/hList3"/>
    <dgm:cxn modelId="{227C983A-9F73-4064-8B41-878FC9839321}" type="presParOf" srcId="{9D97E677-8D22-46D8-8766-CF88F48C73F2}" destId="{7D8407AB-9DC5-471B-85A6-441951DC63F7}" srcOrd="4" destOrd="0" presId="urn:microsoft.com/office/officeart/2005/8/layout/hList3"/>
    <dgm:cxn modelId="{C7C41CAF-9061-4F77-9032-7D32B0054258}" type="presParOf" srcId="{9D97E677-8D22-46D8-8766-CF88F48C73F2}" destId="{062AE179-E614-4001-8C20-2B13FCF71D9A}" srcOrd="5" destOrd="0" presId="urn:microsoft.com/office/officeart/2005/8/layout/hList3"/>
    <dgm:cxn modelId="{928D44C2-9EC8-4E80-908B-7C2CC0708A99}" type="presParOf" srcId="{D95C7039-DFC2-4E23-9EB0-A30B6D182ECB}" destId="{EB5B7975-13FE-4967-AC50-EF1387B4E33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582EF4D-0DE7-4739-9DA4-1F05DF79B87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D45E9D-03AC-4056-AE47-83C855FB133F}">
      <dgm:prSet phldrT="[Текст]"/>
      <dgm:spPr/>
      <dgm:t>
        <a:bodyPr/>
        <a:lstStyle/>
        <a:p>
          <a:r>
            <a:rPr lang="ru-RU" dirty="0" smtClean="0"/>
            <a:t>ВОЗ</a:t>
          </a:r>
          <a:endParaRPr lang="ru-RU" dirty="0"/>
        </a:p>
      </dgm:t>
    </dgm:pt>
    <dgm:pt modelId="{B1B41442-4C87-426A-AA96-7589A1E091BB}" type="parTrans" cxnId="{13D9C8E8-B494-4E22-8B80-C292AD98B810}">
      <dgm:prSet/>
      <dgm:spPr/>
      <dgm:t>
        <a:bodyPr/>
        <a:lstStyle/>
        <a:p>
          <a:endParaRPr lang="ru-RU"/>
        </a:p>
      </dgm:t>
    </dgm:pt>
    <dgm:pt modelId="{30FD2D1D-6DBF-4419-8BB6-A00C169DAA61}" type="sibTrans" cxnId="{13D9C8E8-B494-4E22-8B80-C292AD98B810}">
      <dgm:prSet/>
      <dgm:spPr/>
      <dgm:t>
        <a:bodyPr/>
        <a:lstStyle/>
        <a:p>
          <a:endParaRPr lang="ru-RU"/>
        </a:p>
      </dgm:t>
    </dgm:pt>
    <dgm:pt modelId="{8DC8D657-3904-4FD4-8B7C-5BE44F220443}">
      <dgm:prSet phldrT="[Текст]"/>
      <dgm:spPr/>
      <dgm:t>
        <a:bodyPr/>
        <a:lstStyle/>
        <a:p>
          <a:r>
            <a:rPr lang="ru-RU" dirty="0" smtClean="0"/>
            <a:t>Лечить всех вне зависимости от </a:t>
          </a:r>
          <a:r>
            <a:rPr lang="en-US" dirty="0" smtClean="0"/>
            <a:t>CD</a:t>
          </a:r>
          <a:r>
            <a:rPr lang="ru-RU" dirty="0" smtClean="0"/>
            <a:t>4</a:t>
          </a:r>
          <a:endParaRPr lang="ru-RU" dirty="0"/>
        </a:p>
      </dgm:t>
    </dgm:pt>
    <dgm:pt modelId="{4C1C04F3-DD7C-426B-AA2B-B3EF15F40C7B}" type="parTrans" cxnId="{7DB51397-5953-4126-A722-5D66A38DBE07}">
      <dgm:prSet/>
      <dgm:spPr/>
      <dgm:t>
        <a:bodyPr/>
        <a:lstStyle/>
        <a:p>
          <a:endParaRPr lang="ru-RU"/>
        </a:p>
      </dgm:t>
    </dgm:pt>
    <dgm:pt modelId="{38D1950E-5CA5-42A3-9B20-2D6CD1025001}" type="sibTrans" cxnId="{7DB51397-5953-4126-A722-5D66A38DBE07}">
      <dgm:prSet/>
      <dgm:spPr/>
      <dgm:t>
        <a:bodyPr/>
        <a:lstStyle/>
        <a:p>
          <a:endParaRPr lang="ru-RU"/>
        </a:p>
      </dgm:t>
    </dgm:pt>
    <dgm:pt modelId="{FEAB853A-4F7B-412A-A559-41B23ED9A78F}">
      <dgm:prSet phldrT="[Текст]"/>
      <dgm:spPr/>
      <dgm:t>
        <a:bodyPr/>
        <a:lstStyle/>
        <a:p>
          <a:r>
            <a:rPr lang="ru-RU" dirty="0" smtClean="0"/>
            <a:t>РФ</a:t>
          </a:r>
          <a:endParaRPr lang="ru-RU" dirty="0"/>
        </a:p>
      </dgm:t>
    </dgm:pt>
    <dgm:pt modelId="{5DCF0F5B-CE2A-4850-896C-12FDF56E16D9}" type="parTrans" cxnId="{0BEB7023-97EC-467B-8DB5-10AD75792ECC}">
      <dgm:prSet/>
      <dgm:spPr/>
      <dgm:t>
        <a:bodyPr/>
        <a:lstStyle/>
        <a:p>
          <a:endParaRPr lang="ru-RU"/>
        </a:p>
      </dgm:t>
    </dgm:pt>
    <dgm:pt modelId="{08289301-89CA-46E7-91B5-704757BE9D16}" type="sibTrans" cxnId="{0BEB7023-97EC-467B-8DB5-10AD75792ECC}">
      <dgm:prSet/>
      <dgm:spPr/>
      <dgm:t>
        <a:bodyPr/>
        <a:lstStyle/>
        <a:p>
          <a:endParaRPr lang="ru-RU"/>
        </a:p>
      </dgm:t>
    </dgm:pt>
    <dgm:pt modelId="{FDC38913-D5C0-45BF-A8BB-C0A4ECBA3561}">
      <dgm:prSet phldrT="[Текст]"/>
      <dgm:spPr/>
      <dgm:t>
        <a:bodyPr/>
        <a:lstStyle/>
        <a:p>
          <a:r>
            <a:rPr lang="ru-RU" dirty="0" smtClean="0"/>
            <a:t>Лечить с </a:t>
          </a:r>
          <a:r>
            <a:rPr lang="en-US" dirty="0" smtClean="0"/>
            <a:t>CD</a:t>
          </a:r>
          <a:r>
            <a:rPr lang="ru-RU" dirty="0" smtClean="0"/>
            <a:t>4 менее 350 клеток, остальных тестировать на ЛТИ</a:t>
          </a:r>
          <a:endParaRPr lang="ru-RU" dirty="0"/>
        </a:p>
      </dgm:t>
    </dgm:pt>
    <dgm:pt modelId="{87231291-64DB-4677-B311-C8BFE2BB9C33}" type="parTrans" cxnId="{26CBEC26-9CCB-45E8-AB38-388DB91EFA0E}">
      <dgm:prSet/>
      <dgm:spPr/>
      <dgm:t>
        <a:bodyPr/>
        <a:lstStyle/>
        <a:p>
          <a:endParaRPr lang="ru-RU"/>
        </a:p>
      </dgm:t>
    </dgm:pt>
    <dgm:pt modelId="{1FFD715E-6A48-4C41-ADD4-5BC5AA03A651}" type="sibTrans" cxnId="{26CBEC26-9CCB-45E8-AB38-388DB91EFA0E}">
      <dgm:prSet/>
      <dgm:spPr/>
      <dgm:t>
        <a:bodyPr/>
        <a:lstStyle/>
        <a:p>
          <a:endParaRPr lang="ru-RU"/>
        </a:p>
      </dgm:t>
    </dgm:pt>
    <dgm:pt modelId="{7149DEEE-95CA-49EA-862D-3BC686B85C89}" type="pres">
      <dgm:prSet presAssocID="{6582EF4D-0DE7-4739-9DA4-1F05DF79B8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2C2057-B834-45C6-A210-11CEE360B347}" type="pres">
      <dgm:prSet presAssocID="{C4D45E9D-03AC-4056-AE47-83C855FB133F}" presName="composite" presStyleCnt="0"/>
      <dgm:spPr/>
    </dgm:pt>
    <dgm:pt modelId="{BBC76576-06E7-4862-B75E-E916DDDDFDD6}" type="pres">
      <dgm:prSet presAssocID="{C4D45E9D-03AC-4056-AE47-83C855FB133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A25A9-757E-431A-9A47-EC413EBBF15D}" type="pres">
      <dgm:prSet presAssocID="{C4D45E9D-03AC-4056-AE47-83C855FB133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7A0FF-AAF4-42C2-B914-E2B2FD98DE3D}" type="pres">
      <dgm:prSet presAssocID="{30FD2D1D-6DBF-4419-8BB6-A00C169DAA61}" presName="space" presStyleCnt="0"/>
      <dgm:spPr/>
    </dgm:pt>
    <dgm:pt modelId="{09ACCB3E-D348-44FF-A1D2-984C35C9129F}" type="pres">
      <dgm:prSet presAssocID="{FEAB853A-4F7B-412A-A559-41B23ED9A78F}" presName="composite" presStyleCnt="0"/>
      <dgm:spPr/>
    </dgm:pt>
    <dgm:pt modelId="{6BA081C9-843C-44E5-BBCD-45579B73574B}" type="pres">
      <dgm:prSet presAssocID="{FEAB853A-4F7B-412A-A559-41B23ED9A78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0041A-98F3-44C7-9DB1-F7403E01B59D}" type="pres">
      <dgm:prSet presAssocID="{FEAB853A-4F7B-412A-A559-41B23ED9A78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EB7023-97EC-467B-8DB5-10AD75792ECC}" srcId="{6582EF4D-0DE7-4739-9DA4-1F05DF79B872}" destId="{FEAB853A-4F7B-412A-A559-41B23ED9A78F}" srcOrd="1" destOrd="0" parTransId="{5DCF0F5B-CE2A-4850-896C-12FDF56E16D9}" sibTransId="{08289301-89CA-46E7-91B5-704757BE9D16}"/>
    <dgm:cxn modelId="{7DB51397-5953-4126-A722-5D66A38DBE07}" srcId="{C4D45E9D-03AC-4056-AE47-83C855FB133F}" destId="{8DC8D657-3904-4FD4-8B7C-5BE44F220443}" srcOrd="0" destOrd="0" parTransId="{4C1C04F3-DD7C-426B-AA2B-B3EF15F40C7B}" sibTransId="{38D1950E-5CA5-42A3-9B20-2D6CD1025001}"/>
    <dgm:cxn modelId="{356FF5D2-EE1B-458D-8596-801A84B0D976}" type="presOf" srcId="{C4D45E9D-03AC-4056-AE47-83C855FB133F}" destId="{BBC76576-06E7-4862-B75E-E916DDDDFDD6}" srcOrd="0" destOrd="0" presId="urn:microsoft.com/office/officeart/2005/8/layout/hList1"/>
    <dgm:cxn modelId="{B9A452C6-E83E-4F52-9915-585851AF481D}" type="presOf" srcId="{8DC8D657-3904-4FD4-8B7C-5BE44F220443}" destId="{8F0A25A9-757E-431A-9A47-EC413EBBF15D}" srcOrd="0" destOrd="0" presId="urn:microsoft.com/office/officeart/2005/8/layout/hList1"/>
    <dgm:cxn modelId="{13D9C8E8-B494-4E22-8B80-C292AD98B810}" srcId="{6582EF4D-0DE7-4739-9DA4-1F05DF79B872}" destId="{C4D45E9D-03AC-4056-AE47-83C855FB133F}" srcOrd="0" destOrd="0" parTransId="{B1B41442-4C87-426A-AA96-7589A1E091BB}" sibTransId="{30FD2D1D-6DBF-4419-8BB6-A00C169DAA61}"/>
    <dgm:cxn modelId="{80F72845-9A5E-4DDA-B3CD-0D9FE0B2B162}" type="presOf" srcId="{6582EF4D-0DE7-4739-9DA4-1F05DF79B872}" destId="{7149DEEE-95CA-49EA-862D-3BC686B85C89}" srcOrd="0" destOrd="0" presId="urn:microsoft.com/office/officeart/2005/8/layout/hList1"/>
    <dgm:cxn modelId="{9400B7D4-CB79-4494-B41F-E1F4C24B3EEE}" type="presOf" srcId="{FEAB853A-4F7B-412A-A559-41B23ED9A78F}" destId="{6BA081C9-843C-44E5-BBCD-45579B73574B}" srcOrd="0" destOrd="0" presId="urn:microsoft.com/office/officeart/2005/8/layout/hList1"/>
    <dgm:cxn modelId="{26CBEC26-9CCB-45E8-AB38-388DB91EFA0E}" srcId="{FEAB853A-4F7B-412A-A559-41B23ED9A78F}" destId="{FDC38913-D5C0-45BF-A8BB-C0A4ECBA3561}" srcOrd="0" destOrd="0" parTransId="{87231291-64DB-4677-B311-C8BFE2BB9C33}" sibTransId="{1FFD715E-6A48-4C41-ADD4-5BC5AA03A651}"/>
    <dgm:cxn modelId="{F27EE80C-8D2D-4B27-AE9B-2BF57005858F}" type="presOf" srcId="{FDC38913-D5C0-45BF-A8BB-C0A4ECBA3561}" destId="{7C60041A-98F3-44C7-9DB1-F7403E01B59D}" srcOrd="0" destOrd="0" presId="urn:microsoft.com/office/officeart/2005/8/layout/hList1"/>
    <dgm:cxn modelId="{0D2BFA1B-7DB9-48FE-88F2-DB1246E179EA}" type="presParOf" srcId="{7149DEEE-95CA-49EA-862D-3BC686B85C89}" destId="{432C2057-B834-45C6-A210-11CEE360B347}" srcOrd="0" destOrd="0" presId="urn:microsoft.com/office/officeart/2005/8/layout/hList1"/>
    <dgm:cxn modelId="{70B7BFFC-2D09-4091-981F-FD149B06C16C}" type="presParOf" srcId="{432C2057-B834-45C6-A210-11CEE360B347}" destId="{BBC76576-06E7-4862-B75E-E916DDDDFDD6}" srcOrd="0" destOrd="0" presId="urn:microsoft.com/office/officeart/2005/8/layout/hList1"/>
    <dgm:cxn modelId="{41806441-5DDD-4D2D-9F2F-DB8B4CCD83DB}" type="presParOf" srcId="{432C2057-B834-45C6-A210-11CEE360B347}" destId="{8F0A25A9-757E-431A-9A47-EC413EBBF15D}" srcOrd="1" destOrd="0" presId="urn:microsoft.com/office/officeart/2005/8/layout/hList1"/>
    <dgm:cxn modelId="{E787180C-FB9D-41F3-839E-D4D3D72C0EA1}" type="presParOf" srcId="{7149DEEE-95CA-49EA-862D-3BC686B85C89}" destId="{E057A0FF-AAF4-42C2-B914-E2B2FD98DE3D}" srcOrd="1" destOrd="0" presId="urn:microsoft.com/office/officeart/2005/8/layout/hList1"/>
    <dgm:cxn modelId="{A38B3301-6EAD-4723-B030-FBE8611F2E89}" type="presParOf" srcId="{7149DEEE-95CA-49EA-862D-3BC686B85C89}" destId="{09ACCB3E-D348-44FF-A1D2-984C35C9129F}" srcOrd="2" destOrd="0" presId="urn:microsoft.com/office/officeart/2005/8/layout/hList1"/>
    <dgm:cxn modelId="{B0E07974-2098-41B4-A354-61BA6E2F24DA}" type="presParOf" srcId="{09ACCB3E-D348-44FF-A1D2-984C35C9129F}" destId="{6BA081C9-843C-44E5-BBCD-45579B73574B}" srcOrd="0" destOrd="0" presId="urn:microsoft.com/office/officeart/2005/8/layout/hList1"/>
    <dgm:cxn modelId="{C84355B1-2F33-400C-87D9-8969666397B5}" type="presParOf" srcId="{09ACCB3E-D348-44FF-A1D2-984C35C9129F}" destId="{7C60041A-98F3-44C7-9DB1-F7403E01B59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5EB9BE-AB11-46FA-A0A6-2BB3538AE67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50F33A-C908-4F1B-9C08-5FB8ACFB9A01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5EB9940E-1E16-402B-B7CE-5B08B65B5EF7}" type="parTrans" cxnId="{6A8781C3-9CD8-4628-94EF-0D7DDEDE42AB}">
      <dgm:prSet/>
      <dgm:spPr/>
      <dgm:t>
        <a:bodyPr/>
        <a:lstStyle/>
        <a:p>
          <a:endParaRPr lang="ru-RU"/>
        </a:p>
      </dgm:t>
    </dgm:pt>
    <dgm:pt modelId="{890F0AC7-5E6F-4048-8AAC-070A52B9CC70}" type="sibTrans" cxnId="{6A8781C3-9CD8-4628-94EF-0D7DDEDE42AB}">
      <dgm:prSet/>
      <dgm:spPr/>
      <dgm:t>
        <a:bodyPr/>
        <a:lstStyle/>
        <a:p>
          <a:endParaRPr lang="ru-RU"/>
        </a:p>
      </dgm:t>
    </dgm:pt>
    <dgm:pt modelId="{8C5271A7-E965-4942-BF77-9F85167BE651}">
      <dgm:prSet phldrT="[Текст]"/>
      <dgm:spPr/>
      <dgm:t>
        <a:bodyPr/>
        <a:lstStyle/>
        <a:p>
          <a:r>
            <a:rPr lang="ru-RU" dirty="0" smtClean="0"/>
            <a:t>Определить ведущий клинический синдром</a:t>
          </a:r>
          <a:endParaRPr lang="ru-RU" dirty="0"/>
        </a:p>
      </dgm:t>
    </dgm:pt>
    <dgm:pt modelId="{8CE38EA9-D1D1-41D7-85A2-5AE9BCF7B698}" type="parTrans" cxnId="{4C9E142E-AE99-404A-ACFF-5CBA76BE5899}">
      <dgm:prSet/>
      <dgm:spPr/>
      <dgm:t>
        <a:bodyPr/>
        <a:lstStyle/>
        <a:p>
          <a:endParaRPr lang="ru-RU"/>
        </a:p>
      </dgm:t>
    </dgm:pt>
    <dgm:pt modelId="{65CD274D-4EEB-405B-AFC6-4917CDE970F4}" type="sibTrans" cxnId="{4C9E142E-AE99-404A-ACFF-5CBA76BE5899}">
      <dgm:prSet/>
      <dgm:spPr/>
      <dgm:t>
        <a:bodyPr/>
        <a:lstStyle/>
        <a:p>
          <a:endParaRPr lang="ru-RU"/>
        </a:p>
      </dgm:t>
    </dgm:pt>
    <dgm:pt modelId="{D17AD899-5705-4DE1-BD77-14C7F39A7B4A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60C4DE83-99A9-4C98-B8F4-89FC3B23D705}" type="parTrans" cxnId="{7422EEFA-CC98-4D83-A26B-EA4B46CBC0BD}">
      <dgm:prSet/>
      <dgm:spPr/>
      <dgm:t>
        <a:bodyPr/>
        <a:lstStyle/>
        <a:p>
          <a:endParaRPr lang="ru-RU"/>
        </a:p>
      </dgm:t>
    </dgm:pt>
    <dgm:pt modelId="{4B5B95AB-96A8-46B6-B416-F1A572ECFB82}" type="sibTrans" cxnId="{7422EEFA-CC98-4D83-A26B-EA4B46CBC0BD}">
      <dgm:prSet/>
      <dgm:spPr/>
      <dgm:t>
        <a:bodyPr/>
        <a:lstStyle/>
        <a:p>
          <a:endParaRPr lang="ru-RU"/>
        </a:p>
      </dgm:t>
    </dgm:pt>
    <dgm:pt modelId="{B0A47C44-0A1E-4746-A2F3-F0263EBEBB4C}">
      <dgm:prSet phldrT="[Текст]"/>
      <dgm:spPr/>
      <dgm:t>
        <a:bodyPr/>
        <a:lstStyle/>
        <a:p>
          <a:r>
            <a:rPr lang="ru-RU" dirty="0" smtClean="0"/>
            <a:t>Определить ведущий </a:t>
          </a:r>
          <a:r>
            <a:rPr lang="ru-RU" dirty="0" err="1" smtClean="0"/>
            <a:t>скиалогический</a:t>
          </a:r>
          <a:r>
            <a:rPr lang="ru-RU" dirty="0" smtClean="0"/>
            <a:t> (рентгенологический) синдром</a:t>
          </a:r>
          <a:endParaRPr lang="ru-RU" dirty="0"/>
        </a:p>
      </dgm:t>
    </dgm:pt>
    <dgm:pt modelId="{B5D25DE8-AA30-46A4-B92C-7FD9B731408E}" type="parTrans" cxnId="{945A011F-8E05-48C2-8C44-B47902F7B5F7}">
      <dgm:prSet/>
      <dgm:spPr/>
      <dgm:t>
        <a:bodyPr/>
        <a:lstStyle/>
        <a:p>
          <a:endParaRPr lang="ru-RU"/>
        </a:p>
      </dgm:t>
    </dgm:pt>
    <dgm:pt modelId="{E81E67E3-A910-4F5B-A6EF-9F5D07E65B9D}" type="sibTrans" cxnId="{945A011F-8E05-48C2-8C44-B47902F7B5F7}">
      <dgm:prSet/>
      <dgm:spPr/>
      <dgm:t>
        <a:bodyPr/>
        <a:lstStyle/>
        <a:p>
          <a:endParaRPr lang="ru-RU"/>
        </a:p>
      </dgm:t>
    </dgm:pt>
    <dgm:pt modelId="{732F2120-FA0F-43BA-96E0-32FFFB20F07A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0D65EA71-83D9-41AD-8C18-6316784B65D8}" type="parTrans" cxnId="{EC1A605D-98A7-4FE9-9170-C6D9F928C109}">
      <dgm:prSet/>
      <dgm:spPr/>
      <dgm:t>
        <a:bodyPr/>
        <a:lstStyle/>
        <a:p>
          <a:endParaRPr lang="ru-RU"/>
        </a:p>
      </dgm:t>
    </dgm:pt>
    <dgm:pt modelId="{B98E400D-03FF-4950-9D6D-FE6ADDE996E2}" type="sibTrans" cxnId="{EC1A605D-98A7-4FE9-9170-C6D9F928C109}">
      <dgm:prSet/>
      <dgm:spPr/>
      <dgm:t>
        <a:bodyPr/>
        <a:lstStyle/>
        <a:p>
          <a:endParaRPr lang="ru-RU"/>
        </a:p>
      </dgm:t>
    </dgm:pt>
    <dgm:pt modelId="{42494DB4-B759-46B2-9EF9-271A729DC918}">
      <dgm:prSet phldrT="[Текст]"/>
      <dgm:spPr/>
      <dgm:t>
        <a:bodyPr/>
        <a:lstStyle/>
        <a:p>
          <a:r>
            <a:rPr lang="ru-RU" dirty="0" smtClean="0"/>
            <a:t>Выбор наиболее оптимального алгоритма обследования</a:t>
          </a:r>
          <a:endParaRPr lang="ru-RU" dirty="0"/>
        </a:p>
      </dgm:t>
    </dgm:pt>
    <dgm:pt modelId="{0D01D676-4F6D-4E4A-A11A-85C26F983526}" type="parTrans" cxnId="{EAB398BF-B703-4CB8-AF85-DF188460AD61}">
      <dgm:prSet/>
      <dgm:spPr/>
      <dgm:t>
        <a:bodyPr/>
        <a:lstStyle/>
        <a:p>
          <a:endParaRPr lang="ru-RU"/>
        </a:p>
      </dgm:t>
    </dgm:pt>
    <dgm:pt modelId="{5BCA5C51-4F50-4CF7-AD03-BA36BD34562C}" type="sibTrans" cxnId="{EAB398BF-B703-4CB8-AF85-DF188460AD61}">
      <dgm:prSet/>
      <dgm:spPr/>
      <dgm:t>
        <a:bodyPr/>
        <a:lstStyle/>
        <a:p>
          <a:endParaRPr lang="ru-RU"/>
        </a:p>
      </dgm:t>
    </dgm:pt>
    <dgm:pt modelId="{1D953396-6240-442E-B41C-F6DBF3725A04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08E41A29-DF3E-4CFF-8DEB-D3611BC2F494}" type="parTrans" cxnId="{AB1AD57F-046A-4062-8FF7-8785EA020574}">
      <dgm:prSet/>
      <dgm:spPr/>
      <dgm:t>
        <a:bodyPr/>
        <a:lstStyle/>
        <a:p>
          <a:endParaRPr lang="ru-RU"/>
        </a:p>
      </dgm:t>
    </dgm:pt>
    <dgm:pt modelId="{B0EFA66E-9768-4032-9653-3ED657B10779}" type="sibTrans" cxnId="{AB1AD57F-046A-4062-8FF7-8785EA020574}">
      <dgm:prSet/>
      <dgm:spPr/>
      <dgm:t>
        <a:bodyPr/>
        <a:lstStyle/>
        <a:p>
          <a:endParaRPr lang="ru-RU"/>
        </a:p>
      </dgm:t>
    </dgm:pt>
    <dgm:pt modelId="{C0506661-F2FB-4E5D-846B-45ABE29CEE21}">
      <dgm:prSet/>
      <dgm:spPr/>
      <dgm:t>
        <a:bodyPr/>
        <a:lstStyle/>
        <a:p>
          <a:r>
            <a:rPr lang="ru-RU" dirty="0" smtClean="0"/>
            <a:t>Оценка клинико-анамнестических проявлений болезни (аналитическая интерпретация жалоб и данных анамнеза)</a:t>
          </a:r>
          <a:endParaRPr lang="ru-RU" dirty="0"/>
        </a:p>
      </dgm:t>
    </dgm:pt>
    <dgm:pt modelId="{8DD4F973-A0B3-4FAE-9420-9596332C6426}" type="parTrans" cxnId="{08D04C2A-FFFB-4D28-88E8-637829A53001}">
      <dgm:prSet/>
      <dgm:spPr/>
      <dgm:t>
        <a:bodyPr/>
        <a:lstStyle/>
        <a:p>
          <a:endParaRPr lang="ru-RU"/>
        </a:p>
      </dgm:t>
    </dgm:pt>
    <dgm:pt modelId="{0F04ADE2-3F92-4A53-9EAE-BEA03B3E197E}" type="sibTrans" cxnId="{08D04C2A-FFFB-4D28-88E8-637829A53001}">
      <dgm:prSet/>
      <dgm:spPr/>
      <dgm:t>
        <a:bodyPr/>
        <a:lstStyle/>
        <a:p>
          <a:endParaRPr lang="ru-RU"/>
        </a:p>
      </dgm:t>
    </dgm:pt>
    <dgm:pt modelId="{174FEC9F-2B22-4E03-8155-718D91B2C159}">
      <dgm:prSet phldrT="[Текст]"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871BE577-BBE6-4A48-A5F6-035D96C44790}" type="parTrans" cxnId="{6A8CA4FB-DCCC-4BD1-8123-E4FBB42627E2}">
      <dgm:prSet/>
      <dgm:spPr/>
      <dgm:t>
        <a:bodyPr/>
        <a:lstStyle/>
        <a:p>
          <a:endParaRPr lang="ru-RU"/>
        </a:p>
      </dgm:t>
    </dgm:pt>
    <dgm:pt modelId="{E940F152-8819-4F75-8525-1A581004D21E}" type="sibTrans" cxnId="{6A8CA4FB-DCCC-4BD1-8123-E4FBB42627E2}">
      <dgm:prSet/>
      <dgm:spPr/>
      <dgm:t>
        <a:bodyPr/>
        <a:lstStyle/>
        <a:p>
          <a:endParaRPr lang="ru-RU"/>
        </a:p>
      </dgm:t>
    </dgm:pt>
    <dgm:pt modelId="{02920FA3-2E47-46CC-8E74-FDC8FF614E8D}">
      <dgm:prSet/>
      <dgm:spPr/>
      <dgm:t>
        <a:bodyPr/>
        <a:lstStyle/>
        <a:p>
          <a:r>
            <a:rPr lang="ru-RU" dirty="0" smtClean="0"/>
            <a:t>Оценка наличия </a:t>
          </a:r>
          <a:r>
            <a:rPr lang="ru-RU" dirty="0" err="1" smtClean="0"/>
            <a:t>внеторакальных</a:t>
          </a:r>
          <a:r>
            <a:rPr lang="ru-RU" dirty="0" smtClean="0"/>
            <a:t> поражений, инвазивной инфекции</a:t>
          </a:r>
          <a:endParaRPr lang="ru-RU" dirty="0"/>
        </a:p>
      </dgm:t>
    </dgm:pt>
    <dgm:pt modelId="{F0FA6F17-AF73-4B92-AFCD-D186FAEF2ADD}" type="parTrans" cxnId="{196FF861-0FAB-47BA-BFF2-7430C495A31B}">
      <dgm:prSet/>
      <dgm:spPr/>
      <dgm:t>
        <a:bodyPr/>
        <a:lstStyle/>
        <a:p>
          <a:endParaRPr lang="ru-RU"/>
        </a:p>
      </dgm:t>
    </dgm:pt>
    <dgm:pt modelId="{09D0ABE4-0B66-49CB-A3D0-9CBCFFBD2991}" type="sibTrans" cxnId="{196FF861-0FAB-47BA-BFF2-7430C495A31B}">
      <dgm:prSet/>
      <dgm:spPr/>
      <dgm:t>
        <a:bodyPr/>
        <a:lstStyle/>
        <a:p>
          <a:endParaRPr lang="ru-RU"/>
        </a:p>
      </dgm:t>
    </dgm:pt>
    <dgm:pt modelId="{CA6B44B3-E4D9-44E2-90CE-A4918B3F333E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93DEC295-85A9-481B-9A01-806515CC8B8E}" type="parTrans" cxnId="{F646BD04-89CF-48B4-8ECE-2238B937F1F7}">
      <dgm:prSet/>
      <dgm:spPr/>
      <dgm:t>
        <a:bodyPr/>
        <a:lstStyle/>
        <a:p>
          <a:endParaRPr lang="ru-RU"/>
        </a:p>
      </dgm:t>
    </dgm:pt>
    <dgm:pt modelId="{5E9A03F8-D3F8-4788-B42E-BB5418809F5F}" type="sibTrans" cxnId="{F646BD04-89CF-48B4-8ECE-2238B937F1F7}">
      <dgm:prSet/>
      <dgm:spPr/>
      <dgm:t>
        <a:bodyPr/>
        <a:lstStyle/>
        <a:p>
          <a:endParaRPr lang="ru-RU"/>
        </a:p>
      </dgm:t>
    </dgm:pt>
    <dgm:pt modelId="{5D094DE8-E84A-4D8F-8863-7D1D369D9E9C}">
      <dgm:prSet/>
      <dgm:spPr/>
      <dgm:t>
        <a:bodyPr/>
        <a:lstStyle/>
        <a:p>
          <a:r>
            <a:rPr lang="ru-RU" dirty="0" smtClean="0"/>
            <a:t>Оценка возможного </a:t>
          </a:r>
          <a:r>
            <a:rPr lang="ru-RU" dirty="0" err="1" smtClean="0"/>
            <a:t>полиморбидного</a:t>
          </a:r>
          <a:r>
            <a:rPr lang="ru-RU" dirty="0" smtClean="0"/>
            <a:t> состояния (ТБ+ другое вторичное заболевание)</a:t>
          </a:r>
          <a:endParaRPr lang="ru-RU" dirty="0"/>
        </a:p>
      </dgm:t>
    </dgm:pt>
    <dgm:pt modelId="{106BB155-3F01-41E1-BF7C-CE92BBED4457}" type="parTrans" cxnId="{A773259E-9A9E-4F57-992F-1903A9F5C20C}">
      <dgm:prSet/>
      <dgm:spPr/>
      <dgm:t>
        <a:bodyPr/>
        <a:lstStyle/>
        <a:p>
          <a:endParaRPr lang="ru-RU"/>
        </a:p>
      </dgm:t>
    </dgm:pt>
    <dgm:pt modelId="{C8E6C425-9DE7-4B4A-A447-6816A67A64C1}" type="sibTrans" cxnId="{A773259E-9A9E-4F57-992F-1903A9F5C20C}">
      <dgm:prSet/>
      <dgm:spPr/>
      <dgm:t>
        <a:bodyPr/>
        <a:lstStyle/>
        <a:p>
          <a:endParaRPr lang="ru-RU"/>
        </a:p>
      </dgm:t>
    </dgm:pt>
    <dgm:pt modelId="{35043C3C-354A-43CF-B216-C9274DB32D12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71BDE7A9-9AE2-47F7-8E0E-9B0AAFCACB5E}" type="parTrans" cxnId="{AD7E4EA5-1844-4480-8F46-EE17D34C2FCD}">
      <dgm:prSet/>
      <dgm:spPr/>
      <dgm:t>
        <a:bodyPr/>
        <a:lstStyle/>
        <a:p>
          <a:endParaRPr lang="ru-RU"/>
        </a:p>
      </dgm:t>
    </dgm:pt>
    <dgm:pt modelId="{AB5189D2-FABA-4E70-943D-68601862E095}" type="sibTrans" cxnId="{AD7E4EA5-1844-4480-8F46-EE17D34C2FCD}">
      <dgm:prSet/>
      <dgm:spPr/>
      <dgm:t>
        <a:bodyPr/>
        <a:lstStyle/>
        <a:p>
          <a:endParaRPr lang="ru-RU"/>
        </a:p>
      </dgm:t>
    </dgm:pt>
    <dgm:pt modelId="{0A82B135-CE3C-44D5-97C8-A7AFB855A921}">
      <dgm:prSet/>
      <dgm:spPr/>
      <dgm:t>
        <a:bodyPr/>
        <a:lstStyle/>
        <a:p>
          <a:r>
            <a:rPr lang="ru-RU" dirty="0" smtClean="0"/>
            <a:t>Оценка течения ВИЧ-и (</a:t>
          </a:r>
          <a:r>
            <a:rPr lang="en-US" dirty="0" smtClean="0"/>
            <a:t>CD</a:t>
          </a:r>
          <a:r>
            <a:rPr lang="ru-RU" dirty="0" smtClean="0"/>
            <a:t>4, ВН, клинические проявления иммунодефицита)</a:t>
          </a:r>
          <a:endParaRPr lang="ru-RU" dirty="0"/>
        </a:p>
      </dgm:t>
    </dgm:pt>
    <dgm:pt modelId="{F62186C1-E3BA-4DEE-8101-E1C16155F445}" type="parTrans" cxnId="{775633A1-7ABA-4CE0-A622-F40DA3DA00DF}">
      <dgm:prSet/>
      <dgm:spPr/>
      <dgm:t>
        <a:bodyPr/>
        <a:lstStyle/>
        <a:p>
          <a:endParaRPr lang="ru-RU"/>
        </a:p>
      </dgm:t>
    </dgm:pt>
    <dgm:pt modelId="{CD284A52-F95E-4D9D-ACCA-D0EAB2D747A8}" type="sibTrans" cxnId="{775633A1-7ABA-4CE0-A622-F40DA3DA00DF}">
      <dgm:prSet/>
      <dgm:spPr/>
      <dgm:t>
        <a:bodyPr/>
        <a:lstStyle/>
        <a:p>
          <a:endParaRPr lang="ru-RU"/>
        </a:p>
      </dgm:t>
    </dgm:pt>
    <dgm:pt modelId="{51132C45-F365-4745-8AEE-74A0E4D490D3}" type="pres">
      <dgm:prSet presAssocID="{7F5EB9BE-AB11-46FA-A0A6-2BB3538AE67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1D30AF-D2A4-4B96-86FD-B087C073E411}" type="pres">
      <dgm:prSet presAssocID="{C050F33A-C908-4F1B-9C08-5FB8ACFB9A01}" presName="composite" presStyleCnt="0"/>
      <dgm:spPr/>
    </dgm:pt>
    <dgm:pt modelId="{6A9BE3A2-235E-4DF6-A222-F8A47E85CFE4}" type="pres">
      <dgm:prSet presAssocID="{C050F33A-C908-4F1B-9C08-5FB8ACFB9A01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C6819-A4A9-4EF0-8B3A-72F87013F1A7}" type="pres">
      <dgm:prSet presAssocID="{C050F33A-C908-4F1B-9C08-5FB8ACFB9A01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F4AA2-7A67-4E63-8F62-F9C8846583E2}" type="pres">
      <dgm:prSet presAssocID="{890F0AC7-5E6F-4048-8AAC-070A52B9CC70}" presName="sp" presStyleCnt="0"/>
      <dgm:spPr/>
    </dgm:pt>
    <dgm:pt modelId="{3C89E246-4086-4E49-9F0A-F18E7E0B8072}" type="pres">
      <dgm:prSet presAssocID="{1D953396-6240-442E-B41C-F6DBF3725A04}" presName="composite" presStyleCnt="0"/>
      <dgm:spPr/>
    </dgm:pt>
    <dgm:pt modelId="{1E1ABCBC-89F6-4589-BD50-AB7D56DF7B6C}" type="pres">
      <dgm:prSet presAssocID="{1D953396-6240-442E-B41C-F6DBF3725A04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1ABC8-0267-4164-A0E3-2F7F56598F61}" type="pres">
      <dgm:prSet presAssocID="{1D953396-6240-442E-B41C-F6DBF3725A04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D6F2DD-ED60-4AED-86AC-90E0EF824BE6}" type="pres">
      <dgm:prSet presAssocID="{B0EFA66E-9768-4032-9653-3ED657B10779}" presName="sp" presStyleCnt="0"/>
      <dgm:spPr/>
    </dgm:pt>
    <dgm:pt modelId="{6117661C-BEE9-43E4-A4EA-190216131154}" type="pres">
      <dgm:prSet presAssocID="{35043C3C-354A-43CF-B216-C9274DB32D12}" presName="composite" presStyleCnt="0"/>
      <dgm:spPr/>
    </dgm:pt>
    <dgm:pt modelId="{D0AB122A-E398-4DA1-9092-0B84EC03885F}" type="pres">
      <dgm:prSet presAssocID="{35043C3C-354A-43CF-B216-C9274DB32D12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80901-6CC4-4BC1-B52D-3CF8E83072CB}" type="pres">
      <dgm:prSet presAssocID="{35043C3C-354A-43CF-B216-C9274DB32D12}" presName="descendantText" presStyleLbl="alignAcc1" presStyleIdx="2" presStyleCnt="7" custLinFactNeighborX="241" custLinFactNeighborY="-4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087D1-AA7A-4363-A320-FC5068DD0FBE}" type="pres">
      <dgm:prSet presAssocID="{AB5189D2-FABA-4E70-943D-68601862E095}" presName="sp" presStyleCnt="0"/>
      <dgm:spPr/>
    </dgm:pt>
    <dgm:pt modelId="{874EF760-2389-44CE-B0AB-542F9593867C}" type="pres">
      <dgm:prSet presAssocID="{D17AD899-5705-4DE1-BD77-14C7F39A7B4A}" presName="composite" presStyleCnt="0"/>
      <dgm:spPr/>
    </dgm:pt>
    <dgm:pt modelId="{030A0487-741C-4E5A-89B9-08E5E2D94790}" type="pres">
      <dgm:prSet presAssocID="{D17AD899-5705-4DE1-BD77-14C7F39A7B4A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93CA3-6567-4173-A216-495595E495D0}" type="pres">
      <dgm:prSet presAssocID="{D17AD899-5705-4DE1-BD77-14C7F39A7B4A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2E505-9487-4742-8B44-A4653E304A1D}" type="pres">
      <dgm:prSet presAssocID="{4B5B95AB-96A8-46B6-B416-F1A572ECFB82}" presName="sp" presStyleCnt="0"/>
      <dgm:spPr/>
    </dgm:pt>
    <dgm:pt modelId="{A624824A-167E-4D5B-9E4E-E752342ADA5E}" type="pres">
      <dgm:prSet presAssocID="{732F2120-FA0F-43BA-96E0-32FFFB20F07A}" presName="composite" presStyleCnt="0"/>
      <dgm:spPr/>
    </dgm:pt>
    <dgm:pt modelId="{431570FA-A5DD-4870-88BC-C7F395ED32BF}" type="pres">
      <dgm:prSet presAssocID="{732F2120-FA0F-43BA-96E0-32FFFB20F07A}" presName="parentText" presStyleLbl="alignNode1" presStyleIdx="4" presStyleCnt="7" custLinFactNeighborX="-180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4C578-918F-4127-ABE7-F2AF4F51F440}" type="pres">
      <dgm:prSet presAssocID="{732F2120-FA0F-43BA-96E0-32FFFB20F07A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B10F6-C555-4E16-8809-C1DD8DDA7ECB}" type="pres">
      <dgm:prSet presAssocID="{B98E400D-03FF-4950-9D6D-FE6ADDE996E2}" presName="sp" presStyleCnt="0"/>
      <dgm:spPr/>
    </dgm:pt>
    <dgm:pt modelId="{3E14D3E6-5333-4AC3-9C60-4D4A00D0A5C1}" type="pres">
      <dgm:prSet presAssocID="{CA6B44B3-E4D9-44E2-90CE-A4918B3F333E}" presName="composite" presStyleCnt="0"/>
      <dgm:spPr/>
    </dgm:pt>
    <dgm:pt modelId="{D4A607D5-21D3-4D9D-9DF0-D0BF61BC67D0}" type="pres">
      <dgm:prSet presAssocID="{CA6B44B3-E4D9-44E2-90CE-A4918B3F333E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512C5-AFE9-44E1-B853-3076D92E4264}" type="pres">
      <dgm:prSet presAssocID="{CA6B44B3-E4D9-44E2-90CE-A4918B3F333E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CA22E-B3BD-4CB0-BA00-EE4490F5D143}" type="pres">
      <dgm:prSet presAssocID="{5E9A03F8-D3F8-4788-B42E-BB5418809F5F}" presName="sp" presStyleCnt="0"/>
      <dgm:spPr/>
    </dgm:pt>
    <dgm:pt modelId="{EE375011-AD57-4656-8B44-AE844854A7BE}" type="pres">
      <dgm:prSet presAssocID="{174FEC9F-2B22-4E03-8155-718D91B2C159}" presName="composite" presStyleCnt="0"/>
      <dgm:spPr/>
    </dgm:pt>
    <dgm:pt modelId="{CEA64C8C-C21E-4A95-BDAA-45DE4E2A76EA}" type="pres">
      <dgm:prSet presAssocID="{174FEC9F-2B22-4E03-8155-718D91B2C159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49388-028E-47FF-9D22-9333B1AA86F7}" type="pres">
      <dgm:prSet presAssocID="{174FEC9F-2B22-4E03-8155-718D91B2C159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7BD9DB-480B-427A-9AA4-F937252155D4}" type="presOf" srcId="{B0A47C44-0A1E-4746-A2F3-F0263EBEBB4C}" destId="{5C193CA3-6567-4173-A216-495595E495D0}" srcOrd="0" destOrd="0" presId="urn:microsoft.com/office/officeart/2005/8/layout/chevron2"/>
    <dgm:cxn modelId="{7A002002-52FF-4C9E-ACBF-BC7E68F44A17}" type="presOf" srcId="{174FEC9F-2B22-4E03-8155-718D91B2C159}" destId="{CEA64C8C-C21E-4A95-BDAA-45DE4E2A76EA}" srcOrd="0" destOrd="0" presId="urn:microsoft.com/office/officeart/2005/8/layout/chevron2"/>
    <dgm:cxn modelId="{23B8638A-6713-40A9-BA25-C576E1325BFA}" type="presOf" srcId="{35043C3C-354A-43CF-B216-C9274DB32D12}" destId="{D0AB122A-E398-4DA1-9092-0B84EC03885F}" srcOrd="0" destOrd="0" presId="urn:microsoft.com/office/officeart/2005/8/layout/chevron2"/>
    <dgm:cxn modelId="{4F059211-AF31-42D4-94BD-E340734CA238}" type="presOf" srcId="{C0506661-F2FB-4E5D-846B-45ABE29CEE21}" destId="{829C6819-A4A9-4EF0-8B3A-72F87013F1A7}" srcOrd="0" destOrd="0" presId="urn:microsoft.com/office/officeart/2005/8/layout/chevron2"/>
    <dgm:cxn modelId="{775633A1-7ABA-4CE0-A622-F40DA3DA00DF}" srcId="{1D953396-6240-442E-B41C-F6DBF3725A04}" destId="{0A82B135-CE3C-44D5-97C8-A7AFB855A921}" srcOrd="0" destOrd="0" parTransId="{F62186C1-E3BA-4DEE-8101-E1C16155F445}" sibTransId="{CD284A52-F95E-4D9D-ACCA-D0EAB2D747A8}"/>
    <dgm:cxn modelId="{7422EEFA-CC98-4D83-A26B-EA4B46CBC0BD}" srcId="{7F5EB9BE-AB11-46FA-A0A6-2BB3538AE672}" destId="{D17AD899-5705-4DE1-BD77-14C7F39A7B4A}" srcOrd="3" destOrd="0" parTransId="{60C4DE83-99A9-4C98-B8F4-89FC3B23D705}" sibTransId="{4B5B95AB-96A8-46B6-B416-F1A572ECFB82}"/>
    <dgm:cxn modelId="{EC1A605D-98A7-4FE9-9170-C6D9F928C109}" srcId="{7F5EB9BE-AB11-46FA-A0A6-2BB3538AE672}" destId="{732F2120-FA0F-43BA-96E0-32FFFB20F07A}" srcOrd="4" destOrd="0" parTransId="{0D65EA71-83D9-41AD-8C18-6316784B65D8}" sibTransId="{B98E400D-03FF-4950-9D6D-FE6ADDE996E2}"/>
    <dgm:cxn modelId="{E72E3CCC-EAF5-41F8-AECD-3FDCFDB8867D}" type="presOf" srcId="{42494DB4-B759-46B2-9EF9-271A729DC918}" destId="{35449388-028E-47FF-9D22-9333B1AA86F7}" srcOrd="0" destOrd="0" presId="urn:microsoft.com/office/officeart/2005/8/layout/chevron2"/>
    <dgm:cxn modelId="{5E116866-8F24-419E-9540-40D53953393B}" type="presOf" srcId="{7F5EB9BE-AB11-46FA-A0A6-2BB3538AE672}" destId="{51132C45-F365-4745-8AEE-74A0E4D490D3}" srcOrd="0" destOrd="0" presId="urn:microsoft.com/office/officeart/2005/8/layout/chevron2"/>
    <dgm:cxn modelId="{AB1AD57F-046A-4062-8FF7-8785EA020574}" srcId="{7F5EB9BE-AB11-46FA-A0A6-2BB3538AE672}" destId="{1D953396-6240-442E-B41C-F6DBF3725A04}" srcOrd="1" destOrd="0" parTransId="{08E41A29-DF3E-4CFF-8DEB-D3611BC2F494}" sibTransId="{B0EFA66E-9768-4032-9653-3ED657B10779}"/>
    <dgm:cxn modelId="{4128D8FE-D248-4FB7-9BDF-50F68AF1A643}" type="presOf" srcId="{8C5271A7-E965-4942-BF77-9F85167BE651}" destId="{65280901-6CC4-4BC1-B52D-3CF8E83072CB}" srcOrd="0" destOrd="0" presId="urn:microsoft.com/office/officeart/2005/8/layout/chevron2"/>
    <dgm:cxn modelId="{D9EC1CD8-1EBB-486F-B0F1-0DC72FC275D8}" type="presOf" srcId="{CA6B44B3-E4D9-44E2-90CE-A4918B3F333E}" destId="{D4A607D5-21D3-4D9D-9DF0-D0BF61BC67D0}" srcOrd="0" destOrd="0" presId="urn:microsoft.com/office/officeart/2005/8/layout/chevron2"/>
    <dgm:cxn modelId="{EAB398BF-B703-4CB8-AF85-DF188460AD61}" srcId="{174FEC9F-2B22-4E03-8155-718D91B2C159}" destId="{42494DB4-B759-46B2-9EF9-271A729DC918}" srcOrd="0" destOrd="0" parTransId="{0D01D676-4F6D-4E4A-A11A-85C26F983526}" sibTransId="{5BCA5C51-4F50-4CF7-AD03-BA36BD34562C}"/>
    <dgm:cxn modelId="{359425D8-6A11-43C4-B065-2AACF87E430D}" type="presOf" srcId="{02920FA3-2E47-46CC-8E74-FDC8FF614E8D}" destId="{4C84C578-918F-4127-ABE7-F2AF4F51F440}" srcOrd="0" destOrd="0" presId="urn:microsoft.com/office/officeart/2005/8/layout/chevron2"/>
    <dgm:cxn modelId="{6A8CA4FB-DCCC-4BD1-8123-E4FBB42627E2}" srcId="{7F5EB9BE-AB11-46FA-A0A6-2BB3538AE672}" destId="{174FEC9F-2B22-4E03-8155-718D91B2C159}" srcOrd="6" destOrd="0" parTransId="{871BE577-BBE6-4A48-A5F6-035D96C44790}" sibTransId="{E940F152-8819-4F75-8525-1A581004D21E}"/>
    <dgm:cxn modelId="{059B7956-BB58-4B2F-8067-2EC758541297}" type="presOf" srcId="{C050F33A-C908-4F1B-9C08-5FB8ACFB9A01}" destId="{6A9BE3A2-235E-4DF6-A222-F8A47E85CFE4}" srcOrd="0" destOrd="0" presId="urn:microsoft.com/office/officeart/2005/8/layout/chevron2"/>
    <dgm:cxn modelId="{6A8781C3-9CD8-4628-94EF-0D7DDEDE42AB}" srcId="{7F5EB9BE-AB11-46FA-A0A6-2BB3538AE672}" destId="{C050F33A-C908-4F1B-9C08-5FB8ACFB9A01}" srcOrd="0" destOrd="0" parTransId="{5EB9940E-1E16-402B-B7CE-5B08B65B5EF7}" sibTransId="{890F0AC7-5E6F-4048-8AAC-070A52B9CC70}"/>
    <dgm:cxn modelId="{4002DF5E-9877-4F3E-9AA3-9D89CAC9C2E8}" type="presOf" srcId="{732F2120-FA0F-43BA-96E0-32FFFB20F07A}" destId="{431570FA-A5DD-4870-88BC-C7F395ED32BF}" srcOrd="0" destOrd="0" presId="urn:microsoft.com/office/officeart/2005/8/layout/chevron2"/>
    <dgm:cxn modelId="{7F8F9F74-0E88-4FAA-8D4E-AA52EC6DDE51}" type="presOf" srcId="{5D094DE8-E84A-4D8F-8863-7D1D369D9E9C}" destId="{802512C5-AFE9-44E1-B853-3076D92E4264}" srcOrd="0" destOrd="0" presId="urn:microsoft.com/office/officeart/2005/8/layout/chevron2"/>
    <dgm:cxn modelId="{945A011F-8E05-48C2-8C44-B47902F7B5F7}" srcId="{D17AD899-5705-4DE1-BD77-14C7F39A7B4A}" destId="{B0A47C44-0A1E-4746-A2F3-F0263EBEBB4C}" srcOrd="0" destOrd="0" parTransId="{B5D25DE8-AA30-46A4-B92C-7FD9B731408E}" sibTransId="{E81E67E3-A910-4F5B-A6EF-9F5D07E65B9D}"/>
    <dgm:cxn modelId="{196FF861-0FAB-47BA-BFF2-7430C495A31B}" srcId="{732F2120-FA0F-43BA-96E0-32FFFB20F07A}" destId="{02920FA3-2E47-46CC-8E74-FDC8FF614E8D}" srcOrd="0" destOrd="0" parTransId="{F0FA6F17-AF73-4B92-AFCD-D186FAEF2ADD}" sibTransId="{09D0ABE4-0B66-49CB-A3D0-9CBCFFBD2991}"/>
    <dgm:cxn modelId="{08B82434-83EC-454C-99F8-E05873E07313}" type="presOf" srcId="{D17AD899-5705-4DE1-BD77-14C7F39A7B4A}" destId="{030A0487-741C-4E5A-89B9-08E5E2D94790}" srcOrd="0" destOrd="0" presId="urn:microsoft.com/office/officeart/2005/8/layout/chevron2"/>
    <dgm:cxn modelId="{F646BD04-89CF-48B4-8ECE-2238B937F1F7}" srcId="{7F5EB9BE-AB11-46FA-A0A6-2BB3538AE672}" destId="{CA6B44B3-E4D9-44E2-90CE-A4918B3F333E}" srcOrd="5" destOrd="0" parTransId="{93DEC295-85A9-481B-9A01-806515CC8B8E}" sibTransId="{5E9A03F8-D3F8-4788-B42E-BB5418809F5F}"/>
    <dgm:cxn modelId="{A773259E-9A9E-4F57-992F-1903A9F5C20C}" srcId="{CA6B44B3-E4D9-44E2-90CE-A4918B3F333E}" destId="{5D094DE8-E84A-4D8F-8863-7D1D369D9E9C}" srcOrd="0" destOrd="0" parTransId="{106BB155-3F01-41E1-BF7C-CE92BBED4457}" sibTransId="{C8E6C425-9DE7-4B4A-A447-6816A67A64C1}"/>
    <dgm:cxn modelId="{D030ADDA-3E87-48A9-9A86-2EA123937361}" type="presOf" srcId="{1D953396-6240-442E-B41C-F6DBF3725A04}" destId="{1E1ABCBC-89F6-4589-BD50-AB7D56DF7B6C}" srcOrd="0" destOrd="0" presId="urn:microsoft.com/office/officeart/2005/8/layout/chevron2"/>
    <dgm:cxn modelId="{08D04C2A-FFFB-4D28-88E8-637829A53001}" srcId="{C050F33A-C908-4F1B-9C08-5FB8ACFB9A01}" destId="{C0506661-F2FB-4E5D-846B-45ABE29CEE21}" srcOrd="0" destOrd="0" parTransId="{8DD4F973-A0B3-4FAE-9420-9596332C6426}" sibTransId="{0F04ADE2-3F92-4A53-9EAE-BEA03B3E197E}"/>
    <dgm:cxn modelId="{4C9E142E-AE99-404A-ACFF-5CBA76BE5899}" srcId="{35043C3C-354A-43CF-B216-C9274DB32D12}" destId="{8C5271A7-E965-4942-BF77-9F85167BE651}" srcOrd="0" destOrd="0" parTransId="{8CE38EA9-D1D1-41D7-85A2-5AE9BCF7B698}" sibTransId="{65CD274D-4EEB-405B-AFC6-4917CDE970F4}"/>
    <dgm:cxn modelId="{AD7E4EA5-1844-4480-8F46-EE17D34C2FCD}" srcId="{7F5EB9BE-AB11-46FA-A0A6-2BB3538AE672}" destId="{35043C3C-354A-43CF-B216-C9274DB32D12}" srcOrd="2" destOrd="0" parTransId="{71BDE7A9-9AE2-47F7-8E0E-9B0AAFCACB5E}" sibTransId="{AB5189D2-FABA-4E70-943D-68601862E095}"/>
    <dgm:cxn modelId="{82CEA2D7-5109-4203-A9C3-93C81872CDB7}" type="presOf" srcId="{0A82B135-CE3C-44D5-97C8-A7AFB855A921}" destId="{9F91ABC8-0267-4164-A0E3-2F7F56598F61}" srcOrd="0" destOrd="0" presId="urn:microsoft.com/office/officeart/2005/8/layout/chevron2"/>
    <dgm:cxn modelId="{60771B17-37E7-4331-A4F4-85AFF4E9E4E8}" type="presParOf" srcId="{51132C45-F365-4745-8AEE-74A0E4D490D3}" destId="{371D30AF-D2A4-4B96-86FD-B087C073E411}" srcOrd="0" destOrd="0" presId="urn:microsoft.com/office/officeart/2005/8/layout/chevron2"/>
    <dgm:cxn modelId="{F125CB32-9A0A-4C12-9AE7-ECFBB84BDCCA}" type="presParOf" srcId="{371D30AF-D2A4-4B96-86FD-B087C073E411}" destId="{6A9BE3A2-235E-4DF6-A222-F8A47E85CFE4}" srcOrd="0" destOrd="0" presId="urn:microsoft.com/office/officeart/2005/8/layout/chevron2"/>
    <dgm:cxn modelId="{205691EE-F74B-47D4-BD60-2A7DF444A923}" type="presParOf" srcId="{371D30AF-D2A4-4B96-86FD-B087C073E411}" destId="{829C6819-A4A9-4EF0-8B3A-72F87013F1A7}" srcOrd="1" destOrd="0" presId="urn:microsoft.com/office/officeart/2005/8/layout/chevron2"/>
    <dgm:cxn modelId="{152ADEE8-7EDD-4055-A54E-52080D4EB3B3}" type="presParOf" srcId="{51132C45-F365-4745-8AEE-74A0E4D490D3}" destId="{8DBF4AA2-7A67-4E63-8F62-F9C8846583E2}" srcOrd="1" destOrd="0" presId="urn:microsoft.com/office/officeart/2005/8/layout/chevron2"/>
    <dgm:cxn modelId="{031054A0-ADDD-4098-9CE1-11E4559FA7A9}" type="presParOf" srcId="{51132C45-F365-4745-8AEE-74A0E4D490D3}" destId="{3C89E246-4086-4E49-9F0A-F18E7E0B8072}" srcOrd="2" destOrd="0" presId="urn:microsoft.com/office/officeart/2005/8/layout/chevron2"/>
    <dgm:cxn modelId="{9BABC738-36D7-468C-B080-4F6D431B0CA0}" type="presParOf" srcId="{3C89E246-4086-4E49-9F0A-F18E7E0B8072}" destId="{1E1ABCBC-89F6-4589-BD50-AB7D56DF7B6C}" srcOrd="0" destOrd="0" presId="urn:microsoft.com/office/officeart/2005/8/layout/chevron2"/>
    <dgm:cxn modelId="{0B84D035-C41B-4335-BF2A-DD08ABA04178}" type="presParOf" srcId="{3C89E246-4086-4E49-9F0A-F18E7E0B8072}" destId="{9F91ABC8-0267-4164-A0E3-2F7F56598F61}" srcOrd="1" destOrd="0" presId="urn:microsoft.com/office/officeart/2005/8/layout/chevron2"/>
    <dgm:cxn modelId="{BF16A617-9C72-4D87-B7DB-012D21760345}" type="presParOf" srcId="{51132C45-F365-4745-8AEE-74A0E4D490D3}" destId="{EAD6F2DD-ED60-4AED-86AC-90E0EF824BE6}" srcOrd="3" destOrd="0" presId="urn:microsoft.com/office/officeart/2005/8/layout/chevron2"/>
    <dgm:cxn modelId="{67AA3822-D934-4B36-B67D-D718EB24AB5F}" type="presParOf" srcId="{51132C45-F365-4745-8AEE-74A0E4D490D3}" destId="{6117661C-BEE9-43E4-A4EA-190216131154}" srcOrd="4" destOrd="0" presId="urn:microsoft.com/office/officeart/2005/8/layout/chevron2"/>
    <dgm:cxn modelId="{7DB8392A-BB21-4E44-80BA-8386F0B91B49}" type="presParOf" srcId="{6117661C-BEE9-43E4-A4EA-190216131154}" destId="{D0AB122A-E398-4DA1-9092-0B84EC03885F}" srcOrd="0" destOrd="0" presId="urn:microsoft.com/office/officeart/2005/8/layout/chevron2"/>
    <dgm:cxn modelId="{2E05B65D-D851-4DC6-9D19-EF01D9AAFD86}" type="presParOf" srcId="{6117661C-BEE9-43E4-A4EA-190216131154}" destId="{65280901-6CC4-4BC1-B52D-3CF8E83072CB}" srcOrd="1" destOrd="0" presId="urn:microsoft.com/office/officeart/2005/8/layout/chevron2"/>
    <dgm:cxn modelId="{4E1A429F-0B58-4183-B351-A4A4D6C541D1}" type="presParOf" srcId="{51132C45-F365-4745-8AEE-74A0E4D490D3}" destId="{A7A087D1-AA7A-4363-A320-FC5068DD0FBE}" srcOrd="5" destOrd="0" presId="urn:microsoft.com/office/officeart/2005/8/layout/chevron2"/>
    <dgm:cxn modelId="{59F9D324-08CB-4B9C-8918-79ADAC3D5FA7}" type="presParOf" srcId="{51132C45-F365-4745-8AEE-74A0E4D490D3}" destId="{874EF760-2389-44CE-B0AB-542F9593867C}" srcOrd="6" destOrd="0" presId="urn:microsoft.com/office/officeart/2005/8/layout/chevron2"/>
    <dgm:cxn modelId="{A05CD9C2-E390-4C6D-9A9B-A3314E2EAC03}" type="presParOf" srcId="{874EF760-2389-44CE-B0AB-542F9593867C}" destId="{030A0487-741C-4E5A-89B9-08E5E2D94790}" srcOrd="0" destOrd="0" presId="urn:microsoft.com/office/officeart/2005/8/layout/chevron2"/>
    <dgm:cxn modelId="{1C26A783-4FB9-49B4-AF3F-2117D9FBF5AE}" type="presParOf" srcId="{874EF760-2389-44CE-B0AB-542F9593867C}" destId="{5C193CA3-6567-4173-A216-495595E495D0}" srcOrd="1" destOrd="0" presId="urn:microsoft.com/office/officeart/2005/8/layout/chevron2"/>
    <dgm:cxn modelId="{15BDC0F3-BFB2-409B-897A-1F4470B192AF}" type="presParOf" srcId="{51132C45-F365-4745-8AEE-74A0E4D490D3}" destId="{8EE2E505-9487-4742-8B44-A4653E304A1D}" srcOrd="7" destOrd="0" presId="urn:microsoft.com/office/officeart/2005/8/layout/chevron2"/>
    <dgm:cxn modelId="{6822147B-A722-40F6-879B-C0E0F9B098E7}" type="presParOf" srcId="{51132C45-F365-4745-8AEE-74A0E4D490D3}" destId="{A624824A-167E-4D5B-9E4E-E752342ADA5E}" srcOrd="8" destOrd="0" presId="urn:microsoft.com/office/officeart/2005/8/layout/chevron2"/>
    <dgm:cxn modelId="{CD23C231-F1CE-41D3-A834-1E9CA4953E74}" type="presParOf" srcId="{A624824A-167E-4D5B-9E4E-E752342ADA5E}" destId="{431570FA-A5DD-4870-88BC-C7F395ED32BF}" srcOrd="0" destOrd="0" presId="urn:microsoft.com/office/officeart/2005/8/layout/chevron2"/>
    <dgm:cxn modelId="{BA5B41A5-2AF5-4E22-96F1-D31EC951C6E9}" type="presParOf" srcId="{A624824A-167E-4D5B-9E4E-E752342ADA5E}" destId="{4C84C578-918F-4127-ABE7-F2AF4F51F440}" srcOrd="1" destOrd="0" presId="urn:microsoft.com/office/officeart/2005/8/layout/chevron2"/>
    <dgm:cxn modelId="{112B0565-C154-45D7-84C1-D25BA459EA8C}" type="presParOf" srcId="{51132C45-F365-4745-8AEE-74A0E4D490D3}" destId="{64DB10F6-C555-4E16-8809-C1DD8DDA7ECB}" srcOrd="9" destOrd="0" presId="urn:microsoft.com/office/officeart/2005/8/layout/chevron2"/>
    <dgm:cxn modelId="{1EE18A53-5A4F-4DC3-A4E1-AC624996A00E}" type="presParOf" srcId="{51132C45-F365-4745-8AEE-74A0E4D490D3}" destId="{3E14D3E6-5333-4AC3-9C60-4D4A00D0A5C1}" srcOrd="10" destOrd="0" presId="urn:microsoft.com/office/officeart/2005/8/layout/chevron2"/>
    <dgm:cxn modelId="{BFD6CD02-09C6-466B-82B6-A5169352B46A}" type="presParOf" srcId="{3E14D3E6-5333-4AC3-9C60-4D4A00D0A5C1}" destId="{D4A607D5-21D3-4D9D-9DF0-D0BF61BC67D0}" srcOrd="0" destOrd="0" presId="urn:microsoft.com/office/officeart/2005/8/layout/chevron2"/>
    <dgm:cxn modelId="{8BDFE0F4-3AB4-40E5-8D89-D4BBDDE62117}" type="presParOf" srcId="{3E14D3E6-5333-4AC3-9C60-4D4A00D0A5C1}" destId="{802512C5-AFE9-44E1-B853-3076D92E4264}" srcOrd="1" destOrd="0" presId="urn:microsoft.com/office/officeart/2005/8/layout/chevron2"/>
    <dgm:cxn modelId="{4A9D613E-3B67-4724-9167-19A3B8683297}" type="presParOf" srcId="{51132C45-F365-4745-8AEE-74A0E4D490D3}" destId="{74BCA22E-B3BD-4CB0-BA00-EE4490F5D143}" srcOrd="11" destOrd="0" presId="urn:microsoft.com/office/officeart/2005/8/layout/chevron2"/>
    <dgm:cxn modelId="{AA4BCE28-9EDB-4EDC-B215-F101771A28BF}" type="presParOf" srcId="{51132C45-F365-4745-8AEE-74A0E4D490D3}" destId="{EE375011-AD57-4656-8B44-AE844854A7BE}" srcOrd="12" destOrd="0" presId="urn:microsoft.com/office/officeart/2005/8/layout/chevron2"/>
    <dgm:cxn modelId="{34D21004-3DEE-4E5F-9F8D-6011CC22C238}" type="presParOf" srcId="{EE375011-AD57-4656-8B44-AE844854A7BE}" destId="{CEA64C8C-C21E-4A95-BDAA-45DE4E2A76EA}" srcOrd="0" destOrd="0" presId="urn:microsoft.com/office/officeart/2005/8/layout/chevron2"/>
    <dgm:cxn modelId="{44F90255-765E-4EEA-98B8-D88EB75B91C1}" type="presParOf" srcId="{EE375011-AD57-4656-8B44-AE844854A7BE}" destId="{35449388-028E-47FF-9D22-9333B1AA86F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00B5E3-A407-4091-891D-DD2EDEFD9D0B}" type="doc">
      <dgm:prSet loTypeId="urn:microsoft.com/office/officeart/2005/8/layout/pList2#1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56432A-E4C9-4E96-BB03-A1D2E7CCC036}">
      <dgm:prSet phldrT="[Текст]" custT="1"/>
      <dgm:spPr/>
      <dgm:t>
        <a:bodyPr/>
        <a:lstStyle/>
        <a:p>
          <a:r>
            <a:rPr lang="ru-RU" sz="1800" dirty="0" smtClean="0"/>
            <a:t>Милиарной диссеминации</a:t>
          </a:r>
          <a:endParaRPr lang="ru-RU" sz="1800" dirty="0"/>
        </a:p>
      </dgm:t>
    </dgm:pt>
    <dgm:pt modelId="{853E538C-0744-479C-A0C3-1D9D27E0AC51}" type="parTrans" cxnId="{94601361-CD26-4354-ABDF-9D1D9E5DC603}">
      <dgm:prSet/>
      <dgm:spPr/>
      <dgm:t>
        <a:bodyPr/>
        <a:lstStyle/>
        <a:p>
          <a:endParaRPr lang="ru-RU"/>
        </a:p>
      </dgm:t>
    </dgm:pt>
    <dgm:pt modelId="{200D9BCC-2494-4C77-B5E5-B88E66F1A34C}" type="sibTrans" cxnId="{94601361-CD26-4354-ABDF-9D1D9E5DC603}">
      <dgm:prSet/>
      <dgm:spPr/>
      <dgm:t>
        <a:bodyPr/>
        <a:lstStyle/>
        <a:p>
          <a:endParaRPr lang="ru-RU"/>
        </a:p>
      </dgm:t>
    </dgm:pt>
    <dgm:pt modelId="{2E09B60D-6A64-458B-AABB-F657A2292E40}">
      <dgm:prSet phldrT="[Текст]" custT="1"/>
      <dgm:spPr/>
      <dgm:t>
        <a:bodyPr/>
        <a:lstStyle/>
        <a:p>
          <a:r>
            <a:rPr lang="ru-RU" sz="1600" dirty="0" smtClean="0"/>
            <a:t>Поражении ВГЛУ с прикорневой диссеминацией.</a:t>
          </a:r>
          <a:endParaRPr lang="ru-RU" sz="1600" dirty="0"/>
        </a:p>
      </dgm:t>
    </dgm:pt>
    <dgm:pt modelId="{277E16D1-14F4-4E09-A5F2-E4066BAB4DD9}" type="parTrans" cxnId="{C1233E20-773D-4A72-A5C4-F3319B91A376}">
      <dgm:prSet/>
      <dgm:spPr/>
      <dgm:t>
        <a:bodyPr/>
        <a:lstStyle/>
        <a:p>
          <a:endParaRPr lang="ru-RU"/>
        </a:p>
      </dgm:t>
    </dgm:pt>
    <dgm:pt modelId="{7FCB4929-B36F-4F56-8BCD-1313E7086BB8}" type="sibTrans" cxnId="{C1233E20-773D-4A72-A5C4-F3319B91A376}">
      <dgm:prSet/>
      <dgm:spPr/>
      <dgm:t>
        <a:bodyPr/>
        <a:lstStyle/>
        <a:p>
          <a:endParaRPr lang="ru-RU"/>
        </a:p>
      </dgm:t>
    </dgm:pt>
    <dgm:pt modelId="{313C1B75-E5C2-4E97-8BD2-B2C44F7F0A34}">
      <dgm:prSet phldrT="[Текст]" custT="1"/>
      <dgm:spPr/>
      <dgm:t>
        <a:bodyPr/>
        <a:lstStyle/>
        <a:p>
          <a:r>
            <a:rPr lang="ru-RU" sz="1600" dirty="0" err="1" smtClean="0"/>
            <a:t>Массивновыпотном</a:t>
          </a:r>
          <a:r>
            <a:rPr lang="ru-RU" sz="1600" dirty="0" smtClean="0"/>
            <a:t> плевральном выпоте</a:t>
          </a:r>
          <a:endParaRPr lang="ru-RU" sz="1600" dirty="0"/>
        </a:p>
      </dgm:t>
    </dgm:pt>
    <dgm:pt modelId="{7317A5DF-0D90-4EC9-8CFC-A87393EF1E72}" type="parTrans" cxnId="{314744B5-0E41-452B-A120-632FDAB4FC2C}">
      <dgm:prSet/>
      <dgm:spPr/>
      <dgm:t>
        <a:bodyPr/>
        <a:lstStyle/>
        <a:p>
          <a:endParaRPr lang="ru-RU"/>
        </a:p>
      </dgm:t>
    </dgm:pt>
    <dgm:pt modelId="{22D87AEC-2A11-4644-A6A5-86D251A7C23B}" type="sibTrans" cxnId="{314744B5-0E41-452B-A120-632FDAB4FC2C}">
      <dgm:prSet/>
      <dgm:spPr/>
      <dgm:t>
        <a:bodyPr/>
        <a:lstStyle/>
        <a:p>
          <a:endParaRPr lang="ru-RU"/>
        </a:p>
      </dgm:t>
    </dgm:pt>
    <dgm:pt modelId="{3E8B2B27-E061-402B-92AD-39FB68C71142}">
      <dgm:prSet phldrT="[Текст]" custT="1"/>
      <dgm:spPr/>
      <dgm:t>
        <a:bodyPr/>
        <a:lstStyle/>
        <a:p>
          <a:r>
            <a:rPr lang="ru-RU" sz="1600" dirty="0" smtClean="0"/>
            <a:t>Поражении бронха</a:t>
          </a:r>
          <a:endParaRPr lang="ru-RU" sz="1600" dirty="0"/>
        </a:p>
      </dgm:t>
    </dgm:pt>
    <dgm:pt modelId="{F2F9C2CE-71B4-4C48-AC2C-47E18EF5F95D}" type="parTrans" cxnId="{96CADCF1-F0F7-4316-A1D3-CE39327CCB72}">
      <dgm:prSet/>
      <dgm:spPr/>
      <dgm:t>
        <a:bodyPr/>
        <a:lstStyle/>
        <a:p>
          <a:endParaRPr lang="ru-RU"/>
        </a:p>
      </dgm:t>
    </dgm:pt>
    <dgm:pt modelId="{64B44B2B-B450-4E77-B9E3-95D8970F2660}" type="sibTrans" cxnId="{96CADCF1-F0F7-4316-A1D3-CE39327CCB72}">
      <dgm:prSet/>
      <dgm:spPr/>
      <dgm:t>
        <a:bodyPr/>
        <a:lstStyle/>
        <a:p>
          <a:endParaRPr lang="ru-RU"/>
        </a:p>
      </dgm:t>
    </dgm:pt>
    <dgm:pt modelId="{028C58EF-5888-4D51-8115-089A671D708B}">
      <dgm:prSet phldrT="[Текст]" custT="1"/>
      <dgm:spPr/>
      <dgm:t>
        <a:bodyPr/>
        <a:lstStyle/>
        <a:p>
          <a:r>
            <a:rPr lang="ru-RU" sz="1600" dirty="0" smtClean="0"/>
            <a:t> При поражении легких в сочетании с характерными для ТБ </a:t>
          </a:r>
          <a:r>
            <a:rPr lang="ru-RU" sz="1600" dirty="0" err="1" smtClean="0"/>
            <a:t>внеторакальными</a:t>
          </a:r>
          <a:r>
            <a:rPr lang="ru-RU" sz="1600" dirty="0" smtClean="0"/>
            <a:t> локализациями</a:t>
          </a:r>
          <a:endParaRPr lang="ru-RU" sz="1600" dirty="0"/>
        </a:p>
      </dgm:t>
    </dgm:pt>
    <dgm:pt modelId="{655C551B-EB3D-4119-8D5D-24090626349C}" type="parTrans" cxnId="{67B4E13E-3D15-4FEA-A59A-B6C0890DE3D2}">
      <dgm:prSet/>
      <dgm:spPr/>
      <dgm:t>
        <a:bodyPr/>
        <a:lstStyle/>
        <a:p>
          <a:endParaRPr lang="ru-RU"/>
        </a:p>
      </dgm:t>
    </dgm:pt>
    <dgm:pt modelId="{E6662B90-6D33-44EB-BE7C-3E6D31C6694F}" type="sibTrans" cxnId="{67B4E13E-3D15-4FEA-A59A-B6C0890DE3D2}">
      <dgm:prSet/>
      <dgm:spPr/>
      <dgm:t>
        <a:bodyPr/>
        <a:lstStyle/>
        <a:p>
          <a:endParaRPr lang="ru-RU"/>
        </a:p>
      </dgm:t>
    </dgm:pt>
    <dgm:pt modelId="{81FADD16-04AC-4658-8BF3-24937899F80A}" type="pres">
      <dgm:prSet presAssocID="{9C00B5E3-A407-4091-891D-DD2EDEFD9D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7B6FD0-7AD3-411E-B2A8-08CE08E4F58F}" type="pres">
      <dgm:prSet presAssocID="{9C00B5E3-A407-4091-891D-DD2EDEFD9D0B}" presName="bkgdShp" presStyleLbl="alignAccFollowNode1" presStyleIdx="0" presStyleCnt="1"/>
      <dgm:spPr/>
    </dgm:pt>
    <dgm:pt modelId="{99B7573C-485F-4AB1-BC72-0081975480D2}" type="pres">
      <dgm:prSet presAssocID="{9C00B5E3-A407-4091-891D-DD2EDEFD9D0B}" presName="linComp" presStyleCnt="0"/>
      <dgm:spPr/>
    </dgm:pt>
    <dgm:pt modelId="{E08EB85D-14E9-46EA-A4D6-44DA464666FC}" type="pres">
      <dgm:prSet presAssocID="{3256432A-E4C9-4E96-BB03-A1D2E7CCC036}" presName="compNode" presStyleCnt="0"/>
      <dgm:spPr/>
    </dgm:pt>
    <dgm:pt modelId="{1427A15B-603E-4656-BE77-15A98931BB4A}" type="pres">
      <dgm:prSet presAssocID="{3256432A-E4C9-4E96-BB03-A1D2E7CCC036}" presName="node" presStyleLbl="node1" presStyleIdx="0" presStyleCnt="5" custScaleX="143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A2469-FECC-4E75-82A4-D78BFBB27ABE}" type="pres">
      <dgm:prSet presAssocID="{3256432A-E4C9-4E96-BB03-A1D2E7CCC036}" presName="invisiNode" presStyleLbl="node1" presStyleIdx="0" presStyleCnt="5"/>
      <dgm:spPr/>
    </dgm:pt>
    <dgm:pt modelId="{3E6E9878-148F-4A17-85FD-0880769C073E}" type="pres">
      <dgm:prSet presAssocID="{3256432A-E4C9-4E96-BB03-A1D2E7CCC036}" presName="imagNode" presStyleLbl="fgImgPlace1" presStyleIdx="0" presStyleCnt="5" custScaleX="13193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2AD93C9-00BE-40EF-8ACD-44265373D3C9}" type="pres">
      <dgm:prSet presAssocID="{200D9BCC-2494-4C77-B5E5-B88E66F1A34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9F33FAC-35BA-4A0B-ACD4-5B7B087B77C9}" type="pres">
      <dgm:prSet presAssocID="{2E09B60D-6A64-458B-AABB-F657A2292E40}" presName="compNode" presStyleCnt="0"/>
      <dgm:spPr/>
    </dgm:pt>
    <dgm:pt modelId="{898ECFE7-9D16-4EEB-ABE3-829256E7CD52}" type="pres">
      <dgm:prSet presAssocID="{2E09B60D-6A64-458B-AABB-F657A2292E40}" presName="node" presStyleLbl="node1" presStyleIdx="1" presStyleCnt="5" custScaleX="125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6BCE0-41D5-4D64-99CE-16905F3C7ECA}" type="pres">
      <dgm:prSet presAssocID="{2E09B60D-6A64-458B-AABB-F657A2292E40}" presName="invisiNode" presStyleLbl="node1" presStyleIdx="1" presStyleCnt="5"/>
      <dgm:spPr/>
    </dgm:pt>
    <dgm:pt modelId="{50FD07BB-BD10-4B3B-A1B3-9165AF5D68C0}" type="pres">
      <dgm:prSet presAssocID="{2E09B60D-6A64-458B-AABB-F657A2292E40}" presName="imagNode" presStyleLbl="fgImgPlace1" presStyleIdx="1" presStyleCnt="5" custScaleX="11893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5F1597-1CE8-4778-B176-5CD53A1BAD6E}" type="pres">
      <dgm:prSet presAssocID="{7FCB4929-B36F-4F56-8BCD-1313E7086BB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A25AC6C-93B0-483A-99DD-7C2E233D4F74}" type="pres">
      <dgm:prSet presAssocID="{313C1B75-E5C2-4E97-8BD2-B2C44F7F0A34}" presName="compNode" presStyleCnt="0"/>
      <dgm:spPr/>
    </dgm:pt>
    <dgm:pt modelId="{29A36975-44C7-42FD-8B6D-626B1180227C}" type="pres">
      <dgm:prSet presAssocID="{313C1B75-E5C2-4E97-8BD2-B2C44F7F0A34}" presName="node" presStyleLbl="node1" presStyleIdx="2" presStyleCnt="5" custScaleX="150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8D992-6BAE-4974-9916-3D727A7D60CF}" type="pres">
      <dgm:prSet presAssocID="{313C1B75-E5C2-4E97-8BD2-B2C44F7F0A34}" presName="invisiNode" presStyleLbl="node1" presStyleIdx="2" presStyleCnt="5"/>
      <dgm:spPr/>
    </dgm:pt>
    <dgm:pt modelId="{26436F8B-9578-4003-BD65-841123454E21}" type="pres">
      <dgm:prSet presAssocID="{313C1B75-E5C2-4E97-8BD2-B2C44F7F0A34}" presName="imagNode" presStyleLbl="fgImgPlace1" presStyleIdx="2" presStyleCnt="5" custScaleX="125678" custScaleY="9236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8D41D75-9067-40A4-A326-D5787ADADBCE}" type="pres">
      <dgm:prSet presAssocID="{22D87AEC-2A11-4644-A6A5-86D251A7C23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DCC9C61-482C-46BF-944B-2ECA138D3067}" type="pres">
      <dgm:prSet presAssocID="{3E8B2B27-E061-402B-92AD-39FB68C71142}" presName="compNode" presStyleCnt="0"/>
      <dgm:spPr/>
    </dgm:pt>
    <dgm:pt modelId="{01A55AAE-6BBC-46A4-A64F-4598AAC999B3}" type="pres">
      <dgm:prSet presAssocID="{3E8B2B27-E061-402B-92AD-39FB68C71142}" presName="node" presStyleLbl="node1" presStyleIdx="3" presStyleCnt="5" custScaleX="111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9D0D0-F0FB-4A73-93C3-ECFE9455F5CF}" type="pres">
      <dgm:prSet presAssocID="{3E8B2B27-E061-402B-92AD-39FB68C71142}" presName="invisiNode" presStyleLbl="node1" presStyleIdx="3" presStyleCnt="5"/>
      <dgm:spPr/>
    </dgm:pt>
    <dgm:pt modelId="{3194B025-BD8F-4C44-89C6-B019998DF8E8}" type="pres">
      <dgm:prSet presAssocID="{3E8B2B27-E061-402B-92AD-39FB68C71142}" presName="imagNode" presStyleLbl="fgImgPlace1" presStyleIdx="3" presStyleCnt="5" custScaleX="112576" custScaleY="9236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9C8767D-EE7D-4E88-BE91-8302213C2396}" type="pres">
      <dgm:prSet presAssocID="{64B44B2B-B450-4E77-B9E3-95D8970F266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5875C90-A576-4ADE-B43A-D78AF04B0601}" type="pres">
      <dgm:prSet presAssocID="{028C58EF-5888-4D51-8115-089A671D708B}" presName="compNode" presStyleCnt="0"/>
      <dgm:spPr/>
    </dgm:pt>
    <dgm:pt modelId="{7D26BF42-D56D-48B4-9B2E-B144B219E8EE}" type="pres">
      <dgm:prSet presAssocID="{028C58EF-5888-4D51-8115-089A671D708B}" presName="node" presStyleLbl="node1" presStyleIdx="4" presStyleCnt="5" custScaleX="112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89F5E-500A-493E-B0B7-D0AE09651C69}" type="pres">
      <dgm:prSet presAssocID="{028C58EF-5888-4D51-8115-089A671D708B}" presName="invisiNode" presStyleLbl="node1" presStyleIdx="4" presStyleCnt="5"/>
      <dgm:spPr/>
    </dgm:pt>
    <dgm:pt modelId="{E4937EC5-E2DB-4567-AC7F-224AC577BAC8}" type="pres">
      <dgm:prSet presAssocID="{028C58EF-5888-4D51-8115-089A671D708B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</dgm:ptLst>
  <dgm:cxnLst>
    <dgm:cxn modelId="{C1233E20-773D-4A72-A5C4-F3319B91A376}" srcId="{9C00B5E3-A407-4091-891D-DD2EDEFD9D0B}" destId="{2E09B60D-6A64-458B-AABB-F657A2292E40}" srcOrd="1" destOrd="0" parTransId="{277E16D1-14F4-4E09-A5F2-E4066BAB4DD9}" sibTransId="{7FCB4929-B36F-4F56-8BCD-1313E7086BB8}"/>
    <dgm:cxn modelId="{B309ED92-FE4F-4959-AE18-5F4703B40C7F}" type="presOf" srcId="{22D87AEC-2A11-4644-A6A5-86D251A7C23B}" destId="{78D41D75-9067-40A4-A326-D5787ADADBCE}" srcOrd="0" destOrd="0" presId="urn:microsoft.com/office/officeart/2005/8/layout/pList2#12"/>
    <dgm:cxn modelId="{BE688A4E-0B8E-48B8-A69F-9867FC17F3FB}" type="presOf" srcId="{9C00B5E3-A407-4091-891D-DD2EDEFD9D0B}" destId="{81FADD16-04AC-4658-8BF3-24937899F80A}" srcOrd="0" destOrd="0" presId="urn:microsoft.com/office/officeart/2005/8/layout/pList2#12"/>
    <dgm:cxn modelId="{457A41B0-26F2-4381-88F4-80157FC97733}" type="presOf" srcId="{028C58EF-5888-4D51-8115-089A671D708B}" destId="{7D26BF42-D56D-48B4-9B2E-B144B219E8EE}" srcOrd="0" destOrd="0" presId="urn:microsoft.com/office/officeart/2005/8/layout/pList2#12"/>
    <dgm:cxn modelId="{E836A385-D2D1-42F1-8209-BC5C01676C01}" type="presOf" srcId="{7FCB4929-B36F-4F56-8BCD-1313E7086BB8}" destId="{7F5F1597-1CE8-4778-B176-5CD53A1BAD6E}" srcOrd="0" destOrd="0" presId="urn:microsoft.com/office/officeart/2005/8/layout/pList2#12"/>
    <dgm:cxn modelId="{E1080A9D-1EBC-4EC1-81EA-EF4B4EFB21D4}" type="presOf" srcId="{3E8B2B27-E061-402B-92AD-39FB68C71142}" destId="{01A55AAE-6BBC-46A4-A64F-4598AAC999B3}" srcOrd="0" destOrd="0" presId="urn:microsoft.com/office/officeart/2005/8/layout/pList2#12"/>
    <dgm:cxn modelId="{DFBFE715-2F20-4375-8697-044A25A6AD00}" type="presOf" srcId="{2E09B60D-6A64-458B-AABB-F657A2292E40}" destId="{898ECFE7-9D16-4EEB-ABE3-829256E7CD52}" srcOrd="0" destOrd="0" presId="urn:microsoft.com/office/officeart/2005/8/layout/pList2#12"/>
    <dgm:cxn modelId="{736D3538-B70F-443A-BB13-2C473E61B0B5}" type="presOf" srcId="{3256432A-E4C9-4E96-BB03-A1D2E7CCC036}" destId="{1427A15B-603E-4656-BE77-15A98931BB4A}" srcOrd="0" destOrd="0" presId="urn:microsoft.com/office/officeart/2005/8/layout/pList2#12"/>
    <dgm:cxn modelId="{1BD231CE-0B92-45A8-AF5B-8BAFAC2A69B8}" type="presOf" srcId="{200D9BCC-2494-4C77-B5E5-B88E66F1A34C}" destId="{02AD93C9-00BE-40EF-8ACD-44265373D3C9}" srcOrd="0" destOrd="0" presId="urn:microsoft.com/office/officeart/2005/8/layout/pList2#12"/>
    <dgm:cxn modelId="{47DF09BE-6124-426C-946C-27D2E141D9D1}" type="presOf" srcId="{64B44B2B-B450-4E77-B9E3-95D8970F2660}" destId="{49C8767D-EE7D-4E88-BE91-8302213C2396}" srcOrd="0" destOrd="0" presId="urn:microsoft.com/office/officeart/2005/8/layout/pList2#12"/>
    <dgm:cxn modelId="{96CADCF1-F0F7-4316-A1D3-CE39327CCB72}" srcId="{9C00B5E3-A407-4091-891D-DD2EDEFD9D0B}" destId="{3E8B2B27-E061-402B-92AD-39FB68C71142}" srcOrd="3" destOrd="0" parTransId="{F2F9C2CE-71B4-4C48-AC2C-47E18EF5F95D}" sibTransId="{64B44B2B-B450-4E77-B9E3-95D8970F2660}"/>
    <dgm:cxn modelId="{314744B5-0E41-452B-A120-632FDAB4FC2C}" srcId="{9C00B5E3-A407-4091-891D-DD2EDEFD9D0B}" destId="{313C1B75-E5C2-4E97-8BD2-B2C44F7F0A34}" srcOrd="2" destOrd="0" parTransId="{7317A5DF-0D90-4EC9-8CFC-A87393EF1E72}" sibTransId="{22D87AEC-2A11-4644-A6A5-86D251A7C23B}"/>
    <dgm:cxn modelId="{94601361-CD26-4354-ABDF-9D1D9E5DC603}" srcId="{9C00B5E3-A407-4091-891D-DD2EDEFD9D0B}" destId="{3256432A-E4C9-4E96-BB03-A1D2E7CCC036}" srcOrd="0" destOrd="0" parTransId="{853E538C-0744-479C-A0C3-1D9D27E0AC51}" sibTransId="{200D9BCC-2494-4C77-B5E5-B88E66F1A34C}"/>
    <dgm:cxn modelId="{67B4E13E-3D15-4FEA-A59A-B6C0890DE3D2}" srcId="{9C00B5E3-A407-4091-891D-DD2EDEFD9D0B}" destId="{028C58EF-5888-4D51-8115-089A671D708B}" srcOrd="4" destOrd="0" parTransId="{655C551B-EB3D-4119-8D5D-24090626349C}" sibTransId="{E6662B90-6D33-44EB-BE7C-3E6D31C6694F}"/>
    <dgm:cxn modelId="{3FFBE0E5-D762-4EC4-98CF-F1DE3803D1B9}" type="presOf" srcId="{313C1B75-E5C2-4E97-8BD2-B2C44F7F0A34}" destId="{29A36975-44C7-42FD-8B6D-626B1180227C}" srcOrd="0" destOrd="0" presId="urn:microsoft.com/office/officeart/2005/8/layout/pList2#12"/>
    <dgm:cxn modelId="{E0591954-E6C6-4251-AB1F-403A7FDF8805}" type="presParOf" srcId="{81FADD16-04AC-4658-8BF3-24937899F80A}" destId="{C77B6FD0-7AD3-411E-B2A8-08CE08E4F58F}" srcOrd="0" destOrd="0" presId="urn:microsoft.com/office/officeart/2005/8/layout/pList2#12"/>
    <dgm:cxn modelId="{1951CE73-047D-4EF3-A1FD-F8CE094C60C0}" type="presParOf" srcId="{81FADD16-04AC-4658-8BF3-24937899F80A}" destId="{99B7573C-485F-4AB1-BC72-0081975480D2}" srcOrd="1" destOrd="0" presId="urn:microsoft.com/office/officeart/2005/8/layout/pList2#12"/>
    <dgm:cxn modelId="{A6EAAD4B-1985-43EA-8183-8B99ECC55942}" type="presParOf" srcId="{99B7573C-485F-4AB1-BC72-0081975480D2}" destId="{E08EB85D-14E9-46EA-A4D6-44DA464666FC}" srcOrd="0" destOrd="0" presId="urn:microsoft.com/office/officeart/2005/8/layout/pList2#12"/>
    <dgm:cxn modelId="{41A7E0E7-B074-487A-AF19-E2FC090B9D36}" type="presParOf" srcId="{E08EB85D-14E9-46EA-A4D6-44DA464666FC}" destId="{1427A15B-603E-4656-BE77-15A98931BB4A}" srcOrd="0" destOrd="0" presId="urn:microsoft.com/office/officeart/2005/8/layout/pList2#12"/>
    <dgm:cxn modelId="{8014BABD-5381-4F95-A46C-36B493E4EC7C}" type="presParOf" srcId="{E08EB85D-14E9-46EA-A4D6-44DA464666FC}" destId="{84BA2469-FECC-4E75-82A4-D78BFBB27ABE}" srcOrd="1" destOrd="0" presId="urn:microsoft.com/office/officeart/2005/8/layout/pList2#12"/>
    <dgm:cxn modelId="{498D447B-B939-411C-A7E5-3186B9230B33}" type="presParOf" srcId="{E08EB85D-14E9-46EA-A4D6-44DA464666FC}" destId="{3E6E9878-148F-4A17-85FD-0880769C073E}" srcOrd="2" destOrd="0" presId="urn:microsoft.com/office/officeart/2005/8/layout/pList2#12"/>
    <dgm:cxn modelId="{F2CEFAC0-2986-44A1-AB02-AE4B7FD17AA2}" type="presParOf" srcId="{99B7573C-485F-4AB1-BC72-0081975480D2}" destId="{02AD93C9-00BE-40EF-8ACD-44265373D3C9}" srcOrd="1" destOrd="0" presId="urn:microsoft.com/office/officeart/2005/8/layout/pList2#12"/>
    <dgm:cxn modelId="{2975C6A2-5652-4D42-BB65-94ECC0A59821}" type="presParOf" srcId="{99B7573C-485F-4AB1-BC72-0081975480D2}" destId="{69F33FAC-35BA-4A0B-ACD4-5B7B087B77C9}" srcOrd="2" destOrd="0" presId="urn:microsoft.com/office/officeart/2005/8/layout/pList2#12"/>
    <dgm:cxn modelId="{28180962-7A81-404D-A247-B71C3239510F}" type="presParOf" srcId="{69F33FAC-35BA-4A0B-ACD4-5B7B087B77C9}" destId="{898ECFE7-9D16-4EEB-ABE3-829256E7CD52}" srcOrd="0" destOrd="0" presId="urn:microsoft.com/office/officeart/2005/8/layout/pList2#12"/>
    <dgm:cxn modelId="{ACB13E80-9281-48BA-9BBE-6A41D2CC34F8}" type="presParOf" srcId="{69F33FAC-35BA-4A0B-ACD4-5B7B087B77C9}" destId="{B926BCE0-41D5-4D64-99CE-16905F3C7ECA}" srcOrd="1" destOrd="0" presId="urn:microsoft.com/office/officeart/2005/8/layout/pList2#12"/>
    <dgm:cxn modelId="{EDD5A8CA-56B6-4BE8-9D55-E85E1992E961}" type="presParOf" srcId="{69F33FAC-35BA-4A0B-ACD4-5B7B087B77C9}" destId="{50FD07BB-BD10-4B3B-A1B3-9165AF5D68C0}" srcOrd="2" destOrd="0" presId="urn:microsoft.com/office/officeart/2005/8/layout/pList2#12"/>
    <dgm:cxn modelId="{693CEACA-4537-4AF0-A6D3-2E6E22891A19}" type="presParOf" srcId="{99B7573C-485F-4AB1-BC72-0081975480D2}" destId="{7F5F1597-1CE8-4778-B176-5CD53A1BAD6E}" srcOrd="3" destOrd="0" presId="urn:microsoft.com/office/officeart/2005/8/layout/pList2#12"/>
    <dgm:cxn modelId="{449F6B14-BE4F-44E1-817E-0EC8DDC7E702}" type="presParOf" srcId="{99B7573C-485F-4AB1-BC72-0081975480D2}" destId="{DA25AC6C-93B0-483A-99DD-7C2E233D4F74}" srcOrd="4" destOrd="0" presId="urn:microsoft.com/office/officeart/2005/8/layout/pList2#12"/>
    <dgm:cxn modelId="{1B7D2C79-CC8C-482F-AE5D-28B09E624E7A}" type="presParOf" srcId="{DA25AC6C-93B0-483A-99DD-7C2E233D4F74}" destId="{29A36975-44C7-42FD-8B6D-626B1180227C}" srcOrd="0" destOrd="0" presId="urn:microsoft.com/office/officeart/2005/8/layout/pList2#12"/>
    <dgm:cxn modelId="{8693918B-2A60-4877-96B0-761407A439FD}" type="presParOf" srcId="{DA25AC6C-93B0-483A-99DD-7C2E233D4F74}" destId="{46B8D992-6BAE-4974-9916-3D727A7D60CF}" srcOrd="1" destOrd="0" presId="urn:microsoft.com/office/officeart/2005/8/layout/pList2#12"/>
    <dgm:cxn modelId="{183B4C34-917D-42E6-B5FD-DA58C195FBA1}" type="presParOf" srcId="{DA25AC6C-93B0-483A-99DD-7C2E233D4F74}" destId="{26436F8B-9578-4003-BD65-841123454E21}" srcOrd="2" destOrd="0" presId="urn:microsoft.com/office/officeart/2005/8/layout/pList2#12"/>
    <dgm:cxn modelId="{7D6526AC-2C54-4783-9D45-69C4C97AEB47}" type="presParOf" srcId="{99B7573C-485F-4AB1-BC72-0081975480D2}" destId="{78D41D75-9067-40A4-A326-D5787ADADBCE}" srcOrd="5" destOrd="0" presId="urn:microsoft.com/office/officeart/2005/8/layout/pList2#12"/>
    <dgm:cxn modelId="{AC18D220-9773-48F6-99F2-DA34A3D601A7}" type="presParOf" srcId="{99B7573C-485F-4AB1-BC72-0081975480D2}" destId="{1DCC9C61-482C-46BF-944B-2ECA138D3067}" srcOrd="6" destOrd="0" presId="urn:microsoft.com/office/officeart/2005/8/layout/pList2#12"/>
    <dgm:cxn modelId="{F7098D0C-72BE-4EA6-9A36-72F46DA60659}" type="presParOf" srcId="{1DCC9C61-482C-46BF-944B-2ECA138D3067}" destId="{01A55AAE-6BBC-46A4-A64F-4598AAC999B3}" srcOrd="0" destOrd="0" presId="urn:microsoft.com/office/officeart/2005/8/layout/pList2#12"/>
    <dgm:cxn modelId="{BCC39768-557F-417E-936F-C8269989E76C}" type="presParOf" srcId="{1DCC9C61-482C-46BF-944B-2ECA138D3067}" destId="{E009D0D0-F0FB-4A73-93C3-ECFE9455F5CF}" srcOrd="1" destOrd="0" presId="urn:microsoft.com/office/officeart/2005/8/layout/pList2#12"/>
    <dgm:cxn modelId="{CCA74577-ECCA-4D83-89EC-B366E1A8DE84}" type="presParOf" srcId="{1DCC9C61-482C-46BF-944B-2ECA138D3067}" destId="{3194B025-BD8F-4C44-89C6-B019998DF8E8}" srcOrd="2" destOrd="0" presId="urn:microsoft.com/office/officeart/2005/8/layout/pList2#12"/>
    <dgm:cxn modelId="{65FDB8A9-83A8-4E2F-B496-B8237690B3D4}" type="presParOf" srcId="{99B7573C-485F-4AB1-BC72-0081975480D2}" destId="{49C8767D-EE7D-4E88-BE91-8302213C2396}" srcOrd="7" destOrd="0" presId="urn:microsoft.com/office/officeart/2005/8/layout/pList2#12"/>
    <dgm:cxn modelId="{3494CDA5-1BF9-4CA9-AB1A-938D327D4DAC}" type="presParOf" srcId="{99B7573C-485F-4AB1-BC72-0081975480D2}" destId="{25875C90-A576-4ADE-B43A-D78AF04B0601}" srcOrd="8" destOrd="0" presId="urn:microsoft.com/office/officeart/2005/8/layout/pList2#12"/>
    <dgm:cxn modelId="{0D67E193-7E0D-495F-A355-3AC0A8CE9DB8}" type="presParOf" srcId="{25875C90-A576-4ADE-B43A-D78AF04B0601}" destId="{7D26BF42-D56D-48B4-9B2E-B144B219E8EE}" srcOrd="0" destOrd="0" presId="urn:microsoft.com/office/officeart/2005/8/layout/pList2#12"/>
    <dgm:cxn modelId="{679D6E02-85C3-4311-8262-11891C7B73DA}" type="presParOf" srcId="{25875C90-A576-4ADE-B43A-D78AF04B0601}" destId="{1DA89F5E-500A-493E-B0B7-D0AE09651C69}" srcOrd="1" destOrd="0" presId="urn:microsoft.com/office/officeart/2005/8/layout/pList2#12"/>
    <dgm:cxn modelId="{81C17B0E-0B61-42A6-A1F7-F5AE9521BB45}" type="presParOf" srcId="{25875C90-A576-4ADE-B43A-D78AF04B0601}" destId="{E4937EC5-E2DB-4567-AC7F-224AC577BAC8}" srcOrd="2" destOrd="0" presId="urn:microsoft.com/office/officeart/2005/8/layout/pList2#1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1EE7EE-33B3-4597-90EA-84946F44B31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D7C821-2DFE-4D1C-873A-0A7FE370987B}">
      <dgm:prSet phldrT="[Текст]" custT="1"/>
      <dgm:spPr/>
      <dgm:t>
        <a:bodyPr/>
        <a:lstStyle/>
        <a:p>
          <a:r>
            <a:rPr lang="ru-RU" sz="2800" dirty="0" err="1" smtClean="0"/>
            <a:t>Обз</a:t>
          </a:r>
          <a:r>
            <a:rPr lang="ru-RU" sz="2800" dirty="0" smtClean="0"/>
            <a:t> </a:t>
          </a:r>
          <a:r>
            <a:rPr lang="en-US" sz="2800" dirty="0" err="1" smtClean="0"/>
            <a:t>Rg</a:t>
          </a:r>
          <a:endParaRPr lang="ru-RU" sz="2800" dirty="0"/>
        </a:p>
      </dgm:t>
    </dgm:pt>
    <dgm:pt modelId="{5C655698-E093-47FB-943D-C58C611248B8}" type="parTrans" cxnId="{EA9190CE-6463-4504-9ADA-3CAF541EA094}">
      <dgm:prSet/>
      <dgm:spPr/>
      <dgm:t>
        <a:bodyPr/>
        <a:lstStyle/>
        <a:p>
          <a:endParaRPr lang="ru-RU"/>
        </a:p>
      </dgm:t>
    </dgm:pt>
    <dgm:pt modelId="{6A879BF6-1EFB-45A3-9CDE-63262295149B}" type="sibTrans" cxnId="{EA9190CE-6463-4504-9ADA-3CAF541EA094}">
      <dgm:prSet/>
      <dgm:spPr/>
      <dgm:t>
        <a:bodyPr/>
        <a:lstStyle/>
        <a:p>
          <a:endParaRPr lang="ru-RU"/>
        </a:p>
      </dgm:t>
    </dgm:pt>
    <dgm:pt modelId="{2EC92434-BB12-4786-AD3C-7939F79E1E28}">
      <dgm:prSet phldrT="[Текст]" custT="1"/>
      <dgm:spPr/>
      <dgm:t>
        <a:bodyPr/>
        <a:lstStyle/>
        <a:p>
          <a:r>
            <a:rPr lang="en-US" sz="2800" dirty="0" smtClean="0"/>
            <a:t>C</a:t>
          </a:r>
          <a:r>
            <a:rPr lang="ru-RU" sz="2800" dirty="0" smtClean="0"/>
            <a:t>КТ ОГК</a:t>
          </a:r>
          <a:endParaRPr lang="ru-RU" sz="2800" dirty="0"/>
        </a:p>
      </dgm:t>
    </dgm:pt>
    <dgm:pt modelId="{B86729D9-F9D8-42FE-93E0-16FF910FA2CE}" type="parTrans" cxnId="{099A52D1-BFE6-407A-9CD5-A08482081BA5}">
      <dgm:prSet/>
      <dgm:spPr/>
      <dgm:t>
        <a:bodyPr/>
        <a:lstStyle/>
        <a:p>
          <a:endParaRPr lang="ru-RU"/>
        </a:p>
      </dgm:t>
    </dgm:pt>
    <dgm:pt modelId="{7E3865B5-0ADA-438B-84FF-49B2632718EC}" type="sibTrans" cxnId="{099A52D1-BFE6-407A-9CD5-A08482081BA5}">
      <dgm:prSet/>
      <dgm:spPr/>
      <dgm:t>
        <a:bodyPr/>
        <a:lstStyle/>
        <a:p>
          <a:endParaRPr lang="ru-RU"/>
        </a:p>
      </dgm:t>
    </dgm:pt>
    <dgm:pt modelId="{0F65575E-3B91-45BB-9283-68332DF3E86A}">
      <dgm:prSet phldrT="[Текст]" custT="1"/>
      <dgm:spPr/>
      <dgm:t>
        <a:bodyPr/>
        <a:lstStyle/>
        <a:p>
          <a:r>
            <a:rPr lang="ru-RU" sz="2800" dirty="0" smtClean="0"/>
            <a:t>Эндоскопические</a:t>
          </a:r>
          <a:endParaRPr lang="ru-RU" sz="2800" dirty="0"/>
        </a:p>
      </dgm:t>
    </dgm:pt>
    <dgm:pt modelId="{6C84FCC4-287C-43FB-BBE2-7C4622479F07}" type="parTrans" cxnId="{35D40836-5401-4DFA-A708-F82DDFC1BBA2}">
      <dgm:prSet/>
      <dgm:spPr/>
      <dgm:t>
        <a:bodyPr/>
        <a:lstStyle/>
        <a:p>
          <a:endParaRPr lang="ru-RU"/>
        </a:p>
      </dgm:t>
    </dgm:pt>
    <dgm:pt modelId="{25B37D53-8700-4143-ACDC-2B176ACA218B}" type="sibTrans" cxnId="{35D40836-5401-4DFA-A708-F82DDFC1BBA2}">
      <dgm:prSet/>
      <dgm:spPr/>
      <dgm:t>
        <a:bodyPr/>
        <a:lstStyle/>
        <a:p>
          <a:endParaRPr lang="ru-RU"/>
        </a:p>
      </dgm:t>
    </dgm:pt>
    <dgm:pt modelId="{EBFBED5F-8999-4473-80DF-CB1A3C4D2C16}">
      <dgm:prSet phldrT="[Текст]" custT="1"/>
      <dgm:spPr/>
      <dgm:t>
        <a:bodyPr/>
        <a:lstStyle/>
        <a:p>
          <a:r>
            <a:rPr lang="ru-RU" sz="2800" dirty="0" smtClean="0"/>
            <a:t>ФБС</a:t>
          </a:r>
          <a:endParaRPr lang="ru-RU" sz="2800" dirty="0"/>
        </a:p>
      </dgm:t>
    </dgm:pt>
    <dgm:pt modelId="{519471D0-704B-4461-A73B-407ED08D31C4}" type="parTrans" cxnId="{26BC5DCC-BC2A-44AD-978E-E4BB538043B0}">
      <dgm:prSet/>
      <dgm:spPr/>
      <dgm:t>
        <a:bodyPr/>
        <a:lstStyle/>
        <a:p>
          <a:endParaRPr lang="ru-RU"/>
        </a:p>
      </dgm:t>
    </dgm:pt>
    <dgm:pt modelId="{C11097A2-2164-480C-841E-CCDDCDC05244}" type="sibTrans" cxnId="{26BC5DCC-BC2A-44AD-978E-E4BB538043B0}">
      <dgm:prSet/>
      <dgm:spPr/>
      <dgm:t>
        <a:bodyPr/>
        <a:lstStyle/>
        <a:p>
          <a:endParaRPr lang="ru-RU"/>
        </a:p>
      </dgm:t>
    </dgm:pt>
    <dgm:pt modelId="{DE38E633-8CDC-4B5B-B8BB-B8420A67C31F}">
      <dgm:prSet phldrT="[Текст]" custT="1"/>
      <dgm:spPr/>
      <dgm:t>
        <a:bodyPr/>
        <a:lstStyle/>
        <a:p>
          <a:r>
            <a:rPr lang="ru-RU" sz="2800" dirty="0" smtClean="0"/>
            <a:t>Др. </a:t>
          </a:r>
          <a:endParaRPr lang="ru-RU" sz="2800" dirty="0"/>
        </a:p>
      </dgm:t>
    </dgm:pt>
    <dgm:pt modelId="{987DB9F8-842E-40E5-ABD1-9EE5BD55ABF8}" type="parTrans" cxnId="{A2D8C112-EF01-45F3-B7B5-75AE2EEB3B84}">
      <dgm:prSet/>
      <dgm:spPr/>
      <dgm:t>
        <a:bodyPr/>
        <a:lstStyle/>
        <a:p>
          <a:endParaRPr lang="ru-RU"/>
        </a:p>
      </dgm:t>
    </dgm:pt>
    <dgm:pt modelId="{5A4CD3B9-23CC-4814-88E7-67D242FB9811}" type="sibTrans" cxnId="{A2D8C112-EF01-45F3-B7B5-75AE2EEB3B84}">
      <dgm:prSet/>
      <dgm:spPr/>
      <dgm:t>
        <a:bodyPr/>
        <a:lstStyle/>
        <a:p>
          <a:endParaRPr lang="ru-RU"/>
        </a:p>
      </dgm:t>
    </dgm:pt>
    <dgm:pt modelId="{5038F587-8364-4CCF-99FA-1955D573A988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 smtClean="0"/>
            <a:t>Морфологические</a:t>
          </a:r>
          <a:endParaRPr lang="ru-RU" sz="2800" dirty="0"/>
        </a:p>
      </dgm:t>
    </dgm:pt>
    <dgm:pt modelId="{A1F9B205-D22C-4ECE-A737-A8F8E7785204}" type="parTrans" cxnId="{488BCF72-2778-4574-938D-EFCED8784137}">
      <dgm:prSet/>
      <dgm:spPr/>
      <dgm:t>
        <a:bodyPr/>
        <a:lstStyle/>
        <a:p>
          <a:endParaRPr lang="ru-RU"/>
        </a:p>
      </dgm:t>
    </dgm:pt>
    <dgm:pt modelId="{80CFF1E1-2F56-4767-94C4-A7DCF1A86E27}" type="sibTrans" cxnId="{488BCF72-2778-4574-938D-EFCED8784137}">
      <dgm:prSet/>
      <dgm:spPr/>
      <dgm:t>
        <a:bodyPr/>
        <a:lstStyle/>
        <a:p>
          <a:endParaRPr lang="ru-RU"/>
        </a:p>
      </dgm:t>
    </dgm:pt>
    <dgm:pt modelId="{1BBB81E3-64DC-4D35-B4CA-0C7D50BF3671}">
      <dgm:prSet phldrT="[Текст]" custT="1"/>
      <dgm:spPr/>
      <dgm:t>
        <a:bodyPr/>
        <a:lstStyle/>
        <a:p>
          <a:r>
            <a:rPr lang="ru-RU" sz="2800" dirty="0" smtClean="0"/>
            <a:t>Щипцовая, ЧБЛ </a:t>
          </a:r>
          <a:endParaRPr lang="ru-RU" sz="2800" dirty="0"/>
        </a:p>
      </dgm:t>
    </dgm:pt>
    <dgm:pt modelId="{8633B40A-A41B-4235-99D4-F2557BC535AA}" type="parTrans" cxnId="{979CC9B6-7D66-4E2D-87C3-CE300B236D3A}">
      <dgm:prSet/>
      <dgm:spPr/>
      <dgm:t>
        <a:bodyPr/>
        <a:lstStyle/>
        <a:p>
          <a:endParaRPr lang="ru-RU"/>
        </a:p>
      </dgm:t>
    </dgm:pt>
    <dgm:pt modelId="{34F31ED4-D9AD-4249-91A2-CD6ABB8EE6B7}" type="sibTrans" cxnId="{979CC9B6-7D66-4E2D-87C3-CE300B236D3A}">
      <dgm:prSet/>
      <dgm:spPr/>
      <dgm:t>
        <a:bodyPr/>
        <a:lstStyle/>
        <a:p>
          <a:endParaRPr lang="ru-RU"/>
        </a:p>
      </dgm:t>
    </dgm:pt>
    <dgm:pt modelId="{7F709973-688C-4AE4-9C7D-743BB026D00A}">
      <dgm:prSet phldrT="[Текст]" custT="1"/>
      <dgm:spPr/>
      <dgm:t>
        <a:bodyPr/>
        <a:lstStyle/>
        <a:p>
          <a:r>
            <a:rPr lang="ru-RU" sz="2800" dirty="0" smtClean="0"/>
            <a:t>Хирургическая</a:t>
          </a:r>
          <a:endParaRPr lang="ru-RU" sz="2800" dirty="0"/>
        </a:p>
      </dgm:t>
    </dgm:pt>
    <dgm:pt modelId="{DC22970D-2D76-46EB-8FFA-F2D0CF0B4B32}" type="parTrans" cxnId="{D4EEF9AC-BA29-45ED-8392-D0A54B882A1A}">
      <dgm:prSet/>
      <dgm:spPr/>
      <dgm:t>
        <a:bodyPr/>
        <a:lstStyle/>
        <a:p>
          <a:endParaRPr lang="ru-RU"/>
        </a:p>
      </dgm:t>
    </dgm:pt>
    <dgm:pt modelId="{E9F9ABA9-8896-47F7-8192-6C775375C730}" type="sibTrans" cxnId="{D4EEF9AC-BA29-45ED-8392-D0A54B882A1A}">
      <dgm:prSet/>
      <dgm:spPr/>
      <dgm:t>
        <a:bodyPr/>
        <a:lstStyle/>
        <a:p>
          <a:endParaRPr lang="ru-RU"/>
        </a:p>
      </dgm:t>
    </dgm:pt>
    <dgm:pt modelId="{F6A328E7-6295-4DEC-A829-6A18A0A8644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 smtClean="0"/>
            <a:t>Микробиологические</a:t>
          </a:r>
          <a:endParaRPr lang="ru-RU" sz="2800" dirty="0"/>
        </a:p>
      </dgm:t>
    </dgm:pt>
    <dgm:pt modelId="{42F30A19-ED0E-4BA3-A854-BE5A10293EA7}" type="parTrans" cxnId="{4545876E-0F56-4612-9A8F-FB8833042DA0}">
      <dgm:prSet/>
      <dgm:spPr/>
      <dgm:t>
        <a:bodyPr/>
        <a:lstStyle/>
        <a:p>
          <a:endParaRPr lang="ru-RU"/>
        </a:p>
      </dgm:t>
    </dgm:pt>
    <dgm:pt modelId="{8B878BB4-1109-406C-9B6D-46DDC7D1ECF8}" type="sibTrans" cxnId="{4545876E-0F56-4612-9A8F-FB8833042DA0}">
      <dgm:prSet/>
      <dgm:spPr/>
      <dgm:t>
        <a:bodyPr/>
        <a:lstStyle/>
        <a:p>
          <a:endParaRPr lang="ru-RU"/>
        </a:p>
      </dgm:t>
    </dgm:pt>
    <dgm:pt modelId="{C2E59654-637C-4D62-B656-D30A89EA707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 smtClean="0"/>
            <a:t>Лучевые</a:t>
          </a:r>
          <a:endParaRPr lang="ru-RU" sz="2800" dirty="0"/>
        </a:p>
      </dgm:t>
    </dgm:pt>
    <dgm:pt modelId="{54CFE64E-5703-4353-8A3C-9E53E0D5C7A2}" type="sibTrans" cxnId="{1732E082-E644-4BC2-B667-998E89082672}">
      <dgm:prSet/>
      <dgm:spPr/>
      <dgm:t>
        <a:bodyPr/>
        <a:lstStyle/>
        <a:p>
          <a:endParaRPr lang="ru-RU"/>
        </a:p>
      </dgm:t>
    </dgm:pt>
    <dgm:pt modelId="{A912EFB9-1895-4B3F-A3DD-004C3D687DFB}" type="parTrans" cxnId="{1732E082-E644-4BC2-B667-998E89082672}">
      <dgm:prSet/>
      <dgm:spPr/>
      <dgm:t>
        <a:bodyPr/>
        <a:lstStyle/>
        <a:p>
          <a:endParaRPr lang="ru-RU"/>
        </a:p>
      </dgm:t>
    </dgm:pt>
    <dgm:pt modelId="{CD327086-7878-4F07-B3C4-68699F741667}">
      <dgm:prSet/>
      <dgm:spPr/>
      <dgm:t>
        <a:bodyPr/>
        <a:lstStyle/>
        <a:p>
          <a:r>
            <a:rPr lang="ru-RU" dirty="0" smtClean="0"/>
            <a:t>Мокрота на МБТ</a:t>
          </a:r>
          <a:endParaRPr lang="ru-RU" dirty="0"/>
        </a:p>
      </dgm:t>
    </dgm:pt>
    <dgm:pt modelId="{5D36E09B-86C3-409D-B8D7-9424D1E0A472}" type="parTrans" cxnId="{BBD1A93B-7F28-49AD-B35A-2590AE35E7E8}">
      <dgm:prSet/>
      <dgm:spPr/>
      <dgm:t>
        <a:bodyPr/>
        <a:lstStyle/>
        <a:p>
          <a:endParaRPr lang="ru-RU"/>
        </a:p>
      </dgm:t>
    </dgm:pt>
    <dgm:pt modelId="{B9169C7C-3F93-4C15-B386-1C4B9B863F13}" type="sibTrans" cxnId="{BBD1A93B-7F28-49AD-B35A-2590AE35E7E8}">
      <dgm:prSet/>
      <dgm:spPr/>
      <dgm:t>
        <a:bodyPr/>
        <a:lstStyle/>
        <a:p>
          <a:endParaRPr lang="ru-RU"/>
        </a:p>
      </dgm:t>
    </dgm:pt>
    <dgm:pt modelId="{2702D630-3716-43AB-AA9E-9E91FCA15E04}">
      <dgm:prSet/>
      <dgm:spPr/>
      <dgm:t>
        <a:bodyPr/>
        <a:lstStyle/>
        <a:p>
          <a:r>
            <a:rPr lang="ru-RU" dirty="0" smtClean="0"/>
            <a:t>Другой материал на МБТ</a:t>
          </a:r>
          <a:endParaRPr lang="ru-RU" dirty="0"/>
        </a:p>
      </dgm:t>
    </dgm:pt>
    <dgm:pt modelId="{B96EC171-CB6E-478B-B4F9-65C07CC54DD0}" type="parTrans" cxnId="{44FEF577-FFDD-41BD-80AB-40668D37FC6C}">
      <dgm:prSet/>
      <dgm:spPr/>
      <dgm:t>
        <a:bodyPr/>
        <a:lstStyle/>
        <a:p>
          <a:endParaRPr lang="ru-RU"/>
        </a:p>
      </dgm:t>
    </dgm:pt>
    <dgm:pt modelId="{264301A3-A521-43F9-9723-B370C0D90750}" type="sibTrans" cxnId="{44FEF577-FFDD-41BD-80AB-40668D37FC6C}">
      <dgm:prSet/>
      <dgm:spPr/>
      <dgm:t>
        <a:bodyPr/>
        <a:lstStyle/>
        <a:p>
          <a:endParaRPr lang="ru-RU"/>
        </a:p>
      </dgm:t>
    </dgm:pt>
    <dgm:pt modelId="{7227F96D-9D73-486B-9B73-08D7A5DA9890}" type="pres">
      <dgm:prSet presAssocID="{211EE7EE-33B3-4597-90EA-84946F44B31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3B4261-6892-4FB3-8320-0D256D76EE60}" type="pres">
      <dgm:prSet presAssocID="{F6A328E7-6295-4DEC-A829-6A18A0A86441}" presName="compNode" presStyleCnt="0"/>
      <dgm:spPr/>
    </dgm:pt>
    <dgm:pt modelId="{59282C5A-EBF4-48CD-8042-B4ED04E9EDBB}" type="pres">
      <dgm:prSet presAssocID="{F6A328E7-6295-4DEC-A829-6A18A0A86441}" presName="aNode" presStyleLbl="bgShp" presStyleIdx="0" presStyleCnt="4"/>
      <dgm:spPr/>
      <dgm:t>
        <a:bodyPr/>
        <a:lstStyle/>
        <a:p>
          <a:endParaRPr lang="ru-RU"/>
        </a:p>
      </dgm:t>
    </dgm:pt>
    <dgm:pt modelId="{3BAA6E1B-C0E8-4668-AF13-70C68EF78899}" type="pres">
      <dgm:prSet presAssocID="{F6A328E7-6295-4DEC-A829-6A18A0A86441}" presName="textNode" presStyleLbl="bgShp" presStyleIdx="0" presStyleCnt="4"/>
      <dgm:spPr/>
      <dgm:t>
        <a:bodyPr/>
        <a:lstStyle/>
        <a:p>
          <a:endParaRPr lang="ru-RU"/>
        </a:p>
      </dgm:t>
    </dgm:pt>
    <dgm:pt modelId="{0CD1328B-74D5-44EA-ACE0-511347922995}" type="pres">
      <dgm:prSet presAssocID="{F6A328E7-6295-4DEC-A829-6A18A0A86441}" presName="compChildNode" presStyleCnt="0"/>
      <dgm:spPr/>
    </dgm:pt>
    <dgm:pt modelId="{379C30F8-FFBA-43EF-8CD4-9D6270317DCF}" type="pres">
      <dgm:prSet presAssocID="{F6A328E7-6295-4DEC-A829-6A18A0A86441}" presName="theInnerList" presStyleCnt="0"/>
      <dgm:spPr/>
    </dgm:pt>
    <dgm:pt modelId="{739CC6C2-2B86-4605-AD8A-45D4FF51B1A7}" type="pres">
      <dgm:prSet presAssocID="{CD327086-7878-4F07-B3C4-68699F741667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E0F44-380F-49F7-9BEC-BFBB6A966150}" type="pres">
      <dgm:prSet presAssocID="{CD327086-7878-4F07-B3C4-68699F741667}" presName="aSpace2" presStyleCnt="0"/>
      <dgm:spPr/>
    </dgm:pt>
    <dgm:pt modelId="{A47CD1B1-58A1-4535-8391-4D85082F094E}" type="pres">
      <dgm:prSet presAssocID="{2702D630-3716-43AB-AA9E-9E91FCA15E04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28912-B61B-4342-965F-D675AE8BC525}" type="pres">
      <dgm:prSet presAssocID="{F6A328E7-6295-4DEC-A829-6A18A0A86441}" presName="aSpace" presStyleCnt="0"/>
      <dgm:spPr/>
    </dgm:pt>
    <dgm:pt modelId="{61DE85A3-4482-4969-9C0C-A00AE01AA68A}" type="pres">
      <dgm:prSet presAssocID="{C2E59654-637C-4D62-B656-D30A89EA707B}" presName="compNode" presStyleCnt="0"/>
      <dgm:spPr/>
    </dgm:pt>
    <dgm:pt modelId="{EBD3B67A-DB25-4D94-89A4-DC90CCC85FD8}" type="pres">
      <dgm:prSet presAssocID="{C2E59654-637C-4D62-B656-D30A89EA707B}" presName="aNode" presStyleLbl="bgShp" presStyleIdx="1" presStyleCnt="4"/>
      <dgm:spPr/>
      <dgm:t>
        <a:bodyPr/>
        <a:lstStyle/>
        <a:p>
          <a:endParaRPr lang="ru-RU"/>
        </a:p>
      </dgm:t>
    </dgm:pt>
    <dgm:pt modelId="{497A05A5-035D-49BF-A795-F129BA2447A8}" type="pres">
      <dgm:prSet presAssocID="{C2E59654-637C-4D62-B656-D30A89EA707B}" presName="textNode" presStyleLbl="bgShp" presStyleIdx="1" presStyleCnt="4"/>
      <dgm:spPr/>
      <dgm:t>
        <a:bodyPr/>
        <a:lstStyle/>
        <a:p>
          <a:endParaRPr lang="ru-RU"/>
        </a:p>
      </dgm:t>
    </dgm:pt>
    <dgm:pt modelId="{7F4FDFC8-5E3F-4630-B90A-87A1D844DBFC}" type="pres">
      <dgm:prSet presAssocID="{C2E59654-637C-4D62-B656-D30A89EA707B}" presName="compChildNode" presStyleCnt="0"/>
      <dgm:spPr/>
    </dgm:pt>
    <dgm:pt modelId="{2EC9A58C-C21A-493C-8E5F-677B742FE6EE}" type="pres">
      <dgm:prSet presAssocID="{C2E59654-637C-4D62-B656-D30A89EA707B}" presName="theInnerList" presStyleCnt="0"/>
      <dgm:spPr/>
    </dgm:pt>
    <dgm:pt modelId="{BD1F6A0E-83E4-4464-8B4A-03791E769C1E}" type="pres">
      <dgm:prSet presAssocID="{C3D7C821-2DFE-4D1C-873A-0A7FE370987B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2152B-717A-4935-B30F-15C6AC15B2A1}" type="pres">
      <dgm:prSet presAssocID="{C3D7C821-2DFE-4D1C-873A-0A7FE370987B}" presName="aSpace2" presStyleCnt="0"/>
      <dgm:spPr/>
    </dgm:pt>
    <dgm:pt modelId="{9EE10E31-6646-42D6-A7A6-99001DB6FEFE}" type="pres">
      <dgm:prSet presAssocID="{2EC92434-BB12-4786-AD3C-7939F79E1E28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647CC-6F69-4607-B05B-398993E95A2C}" type="pres">
      <dgm:prSet presAssocID="{C2E59654-637C-4D62-B656-D30A89EA707B}" presName="aSpace" presStyleCnt="0"/>
      <dgm:spPr/>
    </dgm:pt>
    <dgm:pt modelId="{4F2A22B9-3449-43F8-982F-85578444487D}" type="pres">
      <dgm:prSet presAssocID="{0F65575E-3B91-45BB-9283-68332DF3E86A}" presName="compNode" presStyleCnt="0"/>
      <dgm:spPr/>
    </dgm:pt>
    <dgm:pt modelId="{96475DDA-0A08-45D1-8545-B6CB871985BE}" type="pres">
      <dgm:prSet presAssocID="{0F65575E-3B91-45BB-9283-68332DF3E86A}" presName="aNode" presStyleLbl="bgShp" presStyleIdx="2" presStyleCnt="4"/>
      <dgm:spPr/>
      <dgm:t>
        <a:bodyPr/>
        <a:lstStyle/>
        <a:p>
          <a:endParaRPr lang="ru-RU"/>
        </a:p>
      </dgm:t>
    </dgm:pt>
    <dgm:pt modelId="{655A1E23-BE9B-4AE0-8B08-5E74BD8563B3}" type="pres">
      <dgm:prSet presAssocID="{0F65575E-3B91-45BB-9283-68332DF3E86A}" presName="textNode" presStyleLbl="bgShp" presStyleIdx="2" presStyleCnt="4"/>
      <dgm:spPr/>
      <dgm:t>
        <a:bodyPr/>
        <a:lstStyle/>
        <a:p>
          <a:endParaRPr lang="ru-RU"/>
        </a:p>
      </dgm:t>
    </dgm:pt>
    <dgm:pt modelId="{0D2FC045-5B39-4D3C-B819-AFD5B0C16859}" type="pres">
      <dgm:prSet presAssocID="{0F65575E-3B91-45BB-9283-68332DF3E86A}" presName="compChildNode" presStyleCnt="0"/>
      <dgm:spPr/>
    </dgm:pt>
    <dgm:pt modelId="{98F5C6FD-3C6B-49A4-B555-C73D83CC9BFD}" type="pres">
      <dgm:prSet presAssocID="{0F65575E-3B91-45BB-9283-68332DF3E86A}" presName="theInnerList" presStyleCnt="0"/>
      <dgm:spPr/>
    </dgm:pt>
    <dgm:pt modelId="{9DC065EB-EADF-4C0B-B369-C96E8999C6BE}" type="pres">
      <dgm:prSet presAssocID="{EBFBED5F-8999-4473-80DF-CB1A3C4D2C16}" presName="childNode" presStyleLbl="node1" presStyleIdx="4" presStyleCnt="8" custLinFactNeighborX="2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64C53-6E89-4312-8003-C730DF3D7314}" type="pres">
      <dgm:prSet presAssocID="{EBFBED5F-8999-4473-80DF-CB1A3C4D2C16}" presName="aSpace2" presStyleCnt="0"/>
      <dgm:spPr/>
    </dgm:pt>
    <dgm:pt modelId="{A26CEBED-8FDA-4031-8B8F-B6DA42187B19}" type="pres">
      <dgm:prSet presAssocID="{DE38E633-8CDC-4B5B-B8BB-B8420A67C31F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9FC835-77C1-4218-BF63-FCFD18B63E15}" type="pres">
      <dgm:prSet presAssocID="{0F65575E-3B91-45BB-9283-68332DF3E86A}" presName="aSpace" presStyleCnt="0"/>
      <dgm:spPr/>
    </dgm:pt>
    <dgm:pt modelId="{2096E655-C49C-461F-8A24-434EEACB50F2}" type="pres">
      <dgm:prSet presAssocID="{5038F587-8364-4CCF-99FA-1955D573A988}" presName="compNode" presStyleCnt="0"/>
      <dgm:spPr/>
    </dgm:pt>
    <dgm:pt modelId="{221B990F-00CE-4D2C-AAFA-97E44DF10DC7}" type="pres">
      <dgm:prSet presAssocID="{5038F587-8364-4CCF-99FA-1955D573A988}" presName="aNode" presStyleLbl="bgShp" presStyleIdx="3" presStyleCnt="4"/>
      <dgm:spPr/>
      <dgm:t>
        <a:bodyPr/>
        <a:lstStyle/>
        <a:p>
          <a:endParaRPr lang="ru-RU"/>
        </a:p>
      </dgm:t>
    </dgm:pt>
    <dgm:pt modelId="{96C3D8A2-5ACD-41E4-B230-D66303354A49}" type="pres">
      <dgm:prSet presAssocID="{5038F587-8364-4CCF-99FA-1955D573A988}" presName="textNode" presStyleLbl="bgShp" presStyleIdx="3" presStyleCnt="4"/>
      <dgm:spPr/>
      <dgm:t>
        <a:bodyPr/>
        <a:lstStyle/>
        <a:p>
          <a:endParaRPr lang="ru-RU"/>
        </a:p>
      </dgm:t>
    </dgm:pt>
    <dgm:pt modelId="{06AE4F23-074C-4CF3-9FA4-5B69173DA8D3}" type="pres">
      <dgm:prSet presAssocID="{5038F587-8364-4CCF-99FA-1955D573A988}" presName="compChildNode" presStyleCnt="0"/>
      <dgm:spPr/>
    </dgm:pt>
    <dgm:pt modelId="{80DCDE6F-9A28-4069-B983-8C71AD34615F}" type="pres">
      <dgm:prSet presAssocID="{5038F587-8364-4CCF-99FA-1955D573A988}" presName="theInnerList" presStyleCnt="0"/>
      <dgm:spPr/>
    </dgm:pt>
    <dgm:pt modelId="{BB01FEB2-8A9D-43FC-8020-0321BFD7C599}" type="pres">
      <dgm:prSet presAssocID="{1BBB81E3-64DC-4D35-B4CA-0C7D50BF3671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CF922-E0CC-4575-AA21-3F22735AC86F}" type="pres">
      <dgm:prSet presAssocID="{1BBB81E3-64DC-4D35-B4CA-0C7D50BF3671}" presName="aSpace2" presStyleCnt="0"/>
      <dgm:spPr/>
    </dgm:pt>
    <dgm:pt modelId="{15DC6BE1-6F4D-4A97-ADC3-9BC2CA89DEAF}" type="pres">
      <dgm:prSet presAssocID="{7F709973-688C-4AE4-9C7D-743BB026D00A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261F12-F624-4516-85D0-6DE3E9B9EBD8}" type="presOf" srcId="{C3D7C821-2DFE-4D1C-873A-0A7FE370987B}" destId="{BD1F6A0E-83E4-4464-8B4A-03791E769C1E}" srcOrd="0" destOrd="0" presId="urn:microsoft.com/office/officeart/2005/8/layout/lProcess2"/>
    <dgm:cxn modelId="{518DFA0B-8D97-4469-AD32-334F3B972653}" type="presOf" srcId="{F6A328E7-6295-4DEC-A829-6A18A0A86441}" destId="{59282C5A-EBF4-48CD-8042-B4ED04E9EDBB}" srcOrd="0" destOrd="0" presId="urn:microsoft.com/office/officeart/2005/8/layout/lProcess2"/>
    <dgm:cxn modelId="{900A2388-1302-4C19-BF63-0EAC43A969F8}" type="presOf" srcId="{5038F587-8364-4CCF-99FA-1955D573A988}" destId="{96C3D8A2-5ACD-41E4-B230-D66303354A49}" srcOrd="1" destOrd="0" presId="urn:microsoft.com/office/officeart/2005/8/layout/lProcess2"/>
    <dgm:cxn modelId="{F36D4DD5-0EF7-4F6E-8269-CE9A578A707D}" type="presOf" srcId="{211EE7EE-33B3-4597-90EA-84946F44B317}" destId="{7227F96D-9D73-486B-9B73-08D7A5DA9890}" srcOrd="0" destOrd="0" presId="urn:microsoft.com/office/officeart/2005/8/layout/lProcess2"/>
    <dgm:cxn modelId="{EA9190CE-6463-4504-9ADA-3CAF541EA094}" srcId="{C2E59654-637C-4D62-B656-D30A89EA707B}" destId="{C3D7C821-2DFE-4D1C-873A-0A7FE370987B}" srcOrd="0" destOrd="0" parTransId="{5C655698-E093-47FB-943D-C58C611248B8}" sibTransId="{6A879BF6-1EFB-45A3-9CDE-63262295149B}"/>
    <dgm:cxn modelId="{D4EEF9AC-BA29-45ED-8392-D0A54B882A1A}" srcId="{5038F587-8364-4CCF-99FA-1955D573A988}" destId="{7F709973-688C-4AE4-9C7D-743BB026D00A}" srcOrd="1" destOrd="0" parTransId="{DC22970D-2D76-46EB-8FFA-F2D0CF0B4B32}" sibTransId="{E9F9ABA9-8896-47F7-8192-6C775375C730}"/>
    <dgm:cxn modelId="{CA46344A-AEF0-433D-8D98-13B454BE78CA}" type="presOf" srcId="{2EC92434-BB12-4786-AD3C-7939F79E1E28}" destId="{9EE10E31-6646-42D6-A7A6-99001DB6FEFE}" srcOrd="0" destOrd="0" presId="urn:microsoft.com/office/officeart/2005/8/layout/lProcess2"/>
    <dgm:cxn modelId="{99E6333B-828F-4A91-8E1A-0553CF0F3239}" type="presOf" srcId="{0F65575E-3B91-45BB-9283-68332DF3E86A}" destId="{655A1E23-BE9B-4AE0-8B08-5E74BD8563B3}" srcOrd="1" destOrd="0" presId="urn:microsoft.com/office/officeart/2005/8/layout/lProcess2"/>
    <dgm:cxn modelId="{BBD1A93B-7F28-49AD-B35A-2590AE35E7E8}" srcId="{F6A328E7-6295-4DEC-A829-6A18A0A86441}" destId="{CD327086-7878-4F07-B3C4-68699F741667}" srcOrd="0" destOrd="0" parTransId="{5D36E09B-86C3-409D-B8D7-9424D1E0A472}" sibTransId="{B9169C7C-3F93-4C15-B386-1C4B9B863F13}"/>
    <dgm:cxn modelId="{AE028CC9-B6D7-46A0-A285-6C056136FC4F}" type="presOf" srcId="{F6A328E7-6295-4DEC-A829-6A18A0A86441}" destId="{3BAA6E1B-C0E8-4668-AF13-70C68EF78899}" srcOrd="1" destOrd="0" presId="urn:microsoft.com/office/officeart/2005/8/layout/lProcess2"/>
    <dgm:cxn modelId="{26BC5DCC-BC2A-44AD-978E-E4BB538043B0}" srcId="{0F65575E-3B91-45BB-9283-68332DF3E86A}" destId="{EBFBED5F-8999-4473-80DF-CB1A3C4D2C16}" srcOrd="0" destOrd="0" parTransId="{519471D0-704B-4461-A73B-407ED08D31C4}" sibTransId="{C11097A2-2164-480C-841E-CCDDCDC05244}"/>
    <dgm:cxn modelId="{78CDE900-9A36-4707-8863-1C333A01917A}" type="presOf" srcId="{CD327086-7878-4F07-B3C4-68699F741667}" destId="{739CC6C2-2B86-4605-AD8A-45D4FF51B1A7}" srcOrd="0" destOrd="0" presId="urn:microsoft.com/office/officeart/2005/8/layout/lProcess2"/>
    <dgm:cxn modelId="{2BA0B1A3-1FC6-4B71-9552-FB415B09A505}" type="presOf" srcId="{5038F587-8364-4CCF-99FA-1955D573A988}" destId="{221B990F-00CE-4D2C-AAFA-97E44DF10DC7}" srcOrd="0" destOrd="0" presId="urn:microsoft.com/office/officeart/2005/8/layout/lProcess2"/>
    <dgm:cxn modelId="{35D40836-5401-4DFA-A708-F82DDFC1BBA2}" srcId="{211EE7EE-33B3-4597-90EA-84946F44B317}" destId="{0F65575E-3B91-45BB-9283-68332DF3E86A}" srcOrd="2" destOrd="0" parTransId="{6C84FCC4-287C-43FB-BBE2-7C4622479F07}" sibTransId="{25B37D53-8700-4143-ACDC-2B176ACA218B}"/>
    <dgm:cxn modelId="{488BCF72-2778-4574-938D-EFCED8784137}" srcId="{211EE7EE-33B3-4597-90EA-84946F44B317}" destId="{5038F587-8364-4CCF-99FA-1955D573A988}" srcOrd="3" destOrd="0" parTransId="{A1F9B205-D22C-4ECE-A737-A8F8E7785204}" sibTransId="{80CFF1E1-2F56-4767-94C4-A7DCF1A86E27}"/>
    <dgm:cxn modelId="{979CC9B6-7D66-4E2D-87C3-CE300B236D3A}" srcId="{5038F587-8364-4CCF-99FA-1955D573A988}" destId="{1BBB81E3-64DC-4D35-B4CA-0C7D50BF3671}" srcOrd="0" destOrd="0" parTransId="{8633B40A-A41B-4235-99D4-F2557BC535AA}" sibTransId="{34F31ED4-D9AD-4249-91A2-CD6ABB8EE6B7}"/>
    <dgm:cxn modelId="{A2D8C112-EF01-45F3-B7B5-75AE2EEB3B84}" srcId="{0F65575E-3B91-45BB-9283-68332DF3E86A}" destId="{DE38E633-8CDC-4B5B-B8BB-B8420A67C31F}" srcOrd="1" destOrd="0" parTransId="{987DB9F8-842E-40E5-ABD1-9EE5BD55ABF8}" sibTransId="{5A4CD3B9-23CC-4814-88E7-67D242FB9811}"/>
    <dgm:cxn modelId="{C130B33D-6195-4332-83A5-C556F0578195}" type="presOf" srcId="{C2E59654-637C-4D62-B656-D30A89EA707B}" destId="{497A05A5-035D-49BF-A795-F129BA2447A8}" srcOrd="1" destOrd="0" presId="urn:microsoft.com/office/officeart/2005/8/layout/lProcess2"/>
    <dgm:cxn modelId="{CDC1612C-AB1E-4D17-9948-A131B784E1D8}" type="presOf" srcId="{EBFBED5F-8999-4473-80DF-CB1A3C4D2C16}" destId="{9DC065EB-EADF-4C0B-B369-C96E8999C6BE}" srcOrd="0" destOrd="0" presId="urn:microsoft.com/office/officeart/2005/8/layout/lProcess2"/>
    <dgm:cxn modelId="{8A280104-44C3-4CF4-A366-31BAA11D555C}" type="presOf" srcId="{1BBB81E3-64DC-4D35-B4CA-0C7D50BF3671}" destId="{BB01FEB2-8A9D-43FC-8020-0321BFD7C599}" srcOrd="0" destOrd="0" presId="urn:microsoft.com/office/officeart/2005/8/layout/lProcess2"/>
    <dgm:cxn modelId="{817961B8-2B8C-4F2D-87AA-085CF11E65B0}" type="presOf" srcId="{0F65575E-3B91-45BB-9283-68332DF3E86A}" destId="{96475DDA-0A08-45D1-8545-B6CB871985BE}" srcOrd="0" destOrd="0" presId="urn:microsoft.com/office/officeart/2005/8/layout/lProcess2"/>
    <dgm:cxn modelId="{44FEF577-FFDD-41BD-80AB-40668D37FC6C}" srcId="{F6A328E7-6295-4DEC-A829-6A18A0A86441}" destId="{2702D630-3716-43AB-AA9E-9E91FCA15E04}" srcOrd="1" destOrd="0" parTransId="{B96EC171-CB6E-478B-B4F9-65C07CC54DD0}" sibTransId="{264301A3-A521-43F9-9723-B370C0D90750}"/>
    <dgm:cxn modelId="{099A52D1-BFE6-407A-9CD5-A08482081BA5}" srcId="{C2E59654-637C-4D62-B656-D30A89EA707B}" destId="{2EC92434-BB12-4786-AD3C-7939F79E1E28}" srcOrd="1" destOrd="0" parTransId="{B86729D9-F9D8-42FE-93E0-16FF910FA2CE}" sibTransId="{7E3865B5-0ADA-438B-84FF-49B2632718EC}"/>
    <dgm:cxn modelId="{BCEB4435-23D8-41AF-8362-E8480C2E5190}" type="presOf" srcId="{DE38E633-8CDC-4B5B-B8BB-B8420A67C31F}" destId="{A26CEBED-8FDA-4031-8B8F-B6DA42187B19}" srcOrd="0" destOrd="0" presId="urn:microsoft.com/office/officeart/2005/8/layout/lProcess2"/>
    <dgm:cxn modelId="{64456B06-C220-4568-9181-C35D81458A7C}" type="presOf" srcId="{7F709973-688C-4AE4-9C7D-743BB026D00A}" destId="{15DC6BE1-6F4D-4A97-ADC3-9BC2CA89DEAF}" srcOrd="0" destOrd="0" presId="urn:microsoft.com/office/officeart/2005/8/layout/lProcess2"/>
    <dgm:cxn modelId="{145783C7-5937-433A-B27B-C09A87D5915B}" type="presOf" srcId="{2702D630-3716-43AB-AA9E-9E91FCA15E04}" destId="{A47CD1B1-58A1-4535-8391-4D85082F094E}" srcOrd="0" destOrd="0" presId="urn:microsoft.com/office/officeart/2005/8/layout/lProcess2"/>
    <dgm:cxn modelId="{1732E082-E644-4BC2-B667-998E89082672}" srcId="{211EE7EE-33B3-4597-90EA-84946F44B317}" destId="{C2E59654-637C-4D62-B656-D30A89EA707B}" srcOrd="1" destOrd="0" parTransId="{A912EFB9-1895-4B3F-A3DD-004C3D687DFB}" sibTransId="{54CFE64E-5703-4353-8A3C-9E53E0D5C7A2}"/>
    <dgm:cxn modelId="{4545876E-0F56-4612-9A8F-FB8833042DA0}" srcId="{211EE7EE-33B3-4597-90EA-84946F44B317}" destId="{F6A328E7-6295-4DEC-A829-6A18A0A86441}" srcOrd="0" destOrd="0" parTransId="{42F30A19-ED0E-4BA3-A854-BE5A10293EA7}" sibTransId="{8B878BB4-1109-406C-9B6D-46DDC7D1ECF8}"/>
    <dgm:cxn modelId="{798542B4-64F0-437E-A3BF-B5A64A33E91A}" type="presOf" srcId="{C2E59654-637C-4D62-B656-D30A89EA707B}" destId="{EBD3B67A-DB25-4D94-89A4-DC90CCC85FD8}" srcOrd="0" destOrd="0" presId="urn:microsoft.com/office/officeart/2005/8/layout/lProcess2"/>
    <dgm:cxn modelId="{193DD182-50C0-4110-A880-56DC64966E7D}" type="presParOf" srcId="{7227F96D-9D73-486B-9B73-08D7A5DA9890}" destId="{7E3B4261-6892-4FB3-8320-0D256D76EE60}" srcOrd="0" destOrd="0" presId="urn:microsoft.com/office/officeart/2005/8/layout/lProcess2"/>
    <dgm:cxn modelId="{085FD898-E392-4029-92CC-B86A7A44D576}" type="presParOf" srcId="{7E3B4261-6892-4FB3-8320-0D256D76EE60}" destId="{59282C5A-EBF4-48CD-8042-B4ED04E9EDBB}" srcOrd="0" destOrd="0" presId="urn:microsoft.com/office/officeart/2005/8/layout/lProcess2"/>
    <dgm:cxn modelId="{64D584C4-EBD2-4C70-9CB5-9E5B769FF30E}" type="presParOf" srcId="{7E3B4261-6892-4FB3-8320-0D256D76EE60}" destId="{3BAA6E1B-C0E8-4668-AF13-70C68EF78899}" srcOrd="1" destOrd="0" presId="urn:microsoft.com/office/officeart/2005/8/layout/lProcess2"/>
    <dgm:cxn modelId="{46B7969B-98AE-4322-B7A5-368CB54340E2}" type="presParOf" srcId="{7E3B4261-6892-4FB3-8320-0D256D76EE60}" destId="{0CD1328B-74D5-44EA-ACE0-511347922995}" srcOrd="2" destOrd="0" presId="urn:microsoft.com/office/officeart/2005/8/layout/lProcess2"/>
    <dgm:cxn modelId="{60E9A104-77AE-4233-B294-04E33DD757D3}" type="presParOf" srcId="{0CD1328B-74D5-44EA-ACE0-511347922995}" destId="{379C30F8-FFBA-43EF-8CD4-9D6270317DCF}" srcOrd="0" destOrd="0" presId="urn:microsoft.com/office/officeart/2005/8/layout/lProcess2"/>
    <dgm:cxn modelId="{E2FE580C-E867-4A82-8C65-3FDC4AE78559}" type="presParOf" srcId="{379C30F8-FFBA-43EF-8CD4-9D6270317DCF}" destId="{739CC6C2-2B86-4605-AD8A-45D4FF51B1A7}" srcOrd="0" destOrd="0" presId="urn:microsoft.com/office/officeart/2005/8/layout/lProcess2"/>
    <dgm:cxn modelId="{0F643C6A-8B4B-4260-A13F-50737201D534}" type="presParOf" srcId="{379C30F8-FFBA-43EF-8CD4-9D6270317DCF}" destId="{8E4E0F44-380F-49F7-9BEC-BFBB6A966150}" srcOrd="1" destOrd="0" presId="urn:microsoft.com/office/officeart/2005/8/layout/lProcess2"/>
    <dgm:cxn modelId="{76B21888-7F93-4C5C-A36A-91179C8B6B12}" type="presParOf" srcId="{379C30F8-FFBA-43EF-8CD4-9D6270317DCF}" destId="{A47CD1B1-58A1-4535-8391-4D85082F094E}" srcOrd="2" destOrd="0" presId="urn:microsoft.com/office/officeart/2005/8/layout/lProcess2"/>
    <dgm:cxn modelId="{2A552BBE-D0E9-4AFF-B759-5912289004F8}" type="presParOf" srcId="{7227F96D-9D73-486B-9B73-08D7A5DA9890}" destId="{3C728912-B61B-4342-965F-D675AE8BC525}" srcOrd="1" destOrd="0" presId="urn:microsoft.com/office/officeart/2005/8/layout/lProcess2"/>
    <dgm:cxn modelId="{B434C9E7-BD59-4BDA-81E1-F727EC677DB2}" type="presParOf" srcId="{7227F96D-9D73-486B-9B73-08D7A5DA9890}" destId="{61DE85A3-4482-4969-9C0C-A00AE01AA68A}" srcOrd="2" destOrd="0" presId="urn:microsoft.com/office/officeart/2005/8/layout/lProcess2"/>
    <dgm:cxn modelId="{D0460F96-FF13-40F4-8E71-DEFDC9B54E35}" type="presParOf" srcId="{61DE85A3-4482-4969-9C0C-A00AE01AA68A}" destId="{EBD3B67A-DB25-4D94-89A4-DC90CCC85FD8}" srcOrd="0" destOrd="0" presId="urn:microsoft.com/office/officeart/2005/8/layout/lProcess2"/>
    <dgm:cxn modelId="{F2965777-BEFF-4DB4-9227-DE4636821D3D}" type="presParOf" srcId="{61DE85A3-4482-4969-9C0C-A00AE01AA68A}" destId="{497A05A5-035D-49BF-A795-F129BA2447A8}" srcOrd="1" destOrd="0" presId="urn:microsoft.com/office/officeart/2005/8/layout/lProcess2"/>
    <dgm:cxn modelId="{AC9CC2D8-5046-4169-8F86-0F6127127B54}" type="presParOf" srcId="{61DE85A3-4482-4969-9C0C-A00AE01AA68A}" destId="{7F4FDFC8-5E3F-4630-B90A-87A1D844DBFC}" srcOrd="2" destOrd="0" presId="urn:microsoft.com/office/officeart/2005/8/layout/lProcess2"/>
    <dgm:cxn modelId="{42B3E002-B378-4752-B04D-4E559DFE4474}" type="presParOf" srcId="{7F4FDFC8-5E3F-4630-B90A-87A1D844DBFC}" destId="{2EC9A58C-C21A-493C-8E5F-677B742FE6EE}" srcOrd="0" destOrd="0" presId="urn:microsoft.com/office/officeart/2005/8/layout/lProcess2"/>
    <dgm:cxn modelId="{D229115E-0BB1-464D-B3AE-3B7A9635130B}" type="presParOf" srcId="{2EC9A58C-C21A-493C-8E5F-677B742FE6EE}" destId="{BD1F6A0E-83E4-4464-8B4A-03791E769C1E}" srcOrd="0" destOrd="0" presId="urn:microsoft.com/office/officeart/2005/8/layout/lProcess2"/>
    <dgm:cxn modelId="{BFC7D327-19EE-4E34-AB60-EB9C3B0AE8F2}" type="presParOf" srcId="{2EC9A58C-C21A-493C-8E5F-677B742FE6EE}" destId="{5182152B-717A-4935-B30F-15C6AC15B2A1}" srcOrd="1" destOrd="0" presId="urn:microsoft.com/office/officeart/2005/8/layout/lProcess2"/>
    <dgm:cxn modelId="{B82C7D2E-68B6-424C-9BA9-06BFA64410AC}" type="presParOf" srcId="{2EC9A58C-C21A-493C-8E5F-677B742FE6EE}" destId="{9EE10E31-6646-42D6-A7A6-99001DB6FEFE}" srcOrd="2" destOrd="0" presId="urn:microsoft.com/office/officeart/2005/8/layout/lProcess2"/>
    <dgm:cxn modelId="{7EC14FD6-9307-49E7-8A55-9079907A52CC}" type="presParOf" srcId="{7227F96D-9D73-486B-9B73-08D7A5DA9890}" destId="{242647CC-6F69-4607-B05B-398993E95A2C}" srcOrd="3" destOrd="0" presId="urn:microsoft.com/office/officeart/2005/8/layout/lProcess2"/>
    <dgm:cxn modelId="{3091CFC0-EBD6-49AF-86F5-2497F4568640}" type="presParOf" srcId="{7227F96D-9D73-486B-9B73-08D7A5DA9890}" destId="{4F2A22B9-3449-43F8-982F-85578444487D}" srcOrd="4" destOrd="0" presId="urn:microsoft.com/office/officeart/2005/8/layout/lProcess2"/>
    <dgm:cxn modelId="{F54D64E5-4704-4C18-A9E6-39C41C25FE74}" type="presParOf" srcId="{4F2A22B9-3449-43F8-982F-85578444487D}" destId="{96475DDA-0A08-45D1-8545-B6CB871985BE}" srcOrd="0" destOrd="0" presId="urn:microsoft.com/office/officeart/2005/8/layout/lProcess2"/>
    <dgm:cxn modelId="{3482F75F-AE50-4657-86CC-42E88F440CDE}" type="presParOf" srcId="{4F2A22B9-3449-43F8-982F-85578444487D}" destId="{655A1E23-BE9B-4AE0-8B08-5E74BD8563B3}" srcOrd="1" destOrd="0" presId="urn:microsoft.com/office/officeart/2005/8/layout/lProcess2"/>
    <dgm:cxn modelId="{B20A13FE-E181-423B-87F5-56CC620AEF99}" type="presParOf" srcId="{4F2A22B9-3449-43F8-982F-85578444487D}" destId="{0D2FC045-5B39-4D3C-B819-AFD5B0C16859}" srcOrd="2" destOrd="0" presId="urn:microsoft.com/office/officeart/2005/8/layout/lProcess2"/>
    <dgm:cxn modelId="{37678247-DEB2-41E3-A096-0D0A65C76315}" type="presParOf" srcId="{0D2FC045-5B39-4D3C-B819-AFD5B0C16859}" destId="{98F5C6FD-3C6B-49A4-B555-C73D83CC9BFD}" srcOrd="0" destOrd="0" presId="urn:microsoft.com/office/officeart/2005/8/layout/lProcess2"/>
    <dgm:cxn modelId="{66B9A739-CCA4-4073-A45E-F88E5D9F7F57}" type="presParOf" srcId="{98F5C6FD-3C6B-49A4-B555-C73D83CC9BFD}" destId="{9DC065EB-EADF-4C0B-B369-C96E8999C6BE}" srcOrd="0" destOrd="0" presId="urn:microsoft.com/office/officeart/2005/8/layout/lProcess2"/>
    <dgm:cxn modelId="{B7E7C77B-D795-43E6-A0D5-6D23B96758D1}" type="presParOf" srcId="{98F5C6FD-3C6B-49A4-B555-C73D83CC9BFD}" destId="{6D164C53-6E89-4312-8003-C730DF3D7314}" srcOrd="1" destOrd="0" presId="urn:microsoft.com/office/officeart/2005/8/layout/lProcess2"/>
    <dgm:cxn modelId="{E73AD0C9-C83D-4646-AEE2-F297176312A5}" type="presParOf" srcId="{98F5C6FD-3C6B-49A4-B555-C73D83CC9BFD}" destId="{A26CEBED-8FDA-4031-8B8F-B6DA42187B19}" srcOrd="2" destOrd="0" presId="urn:microsoft.com/office/officeart/2005/8/layout/lProcess2"/>
    <dgm:cxn modelId="{0D1E8358-B100-491B-B8F3-125D25D8EB06}" type="presParOf" srcId="{7227F96D-9D73-486B-9B73-08D7A5DA9890}" destId="{D69FC835-77C1-4218-BF63-FCFD18B63E15}" srcOrd="5" destOrd="0" presId="urn:microsoft.com/office/officeart/2005/8/layout/lProcess2"/>
    <dgm:cxn modelId="{CE5BB5D9-9DE6-42DF-AFAB-0FB597C3D026}" type="presParOf" srcId="{7227F96D-9D73-486B-9B73-08D7A5DA9890}" destId="{2096E655-C49C-461F-8A24-434EEACB50F2}" srcOrd="6" destOrd="0" presId="urn:microsoft.com/office/officeart/2005/8/layout/lProcess2"/>
    <dgm:cxn modelId="{EAF0EB18-36AF-435D-9D7F-BB2131DDD318}" type="presParOf" srcId="{2096E655-C49C-461F-8A24-434EEACB50F2}" destId="{221B990F-00CE-4D2C-AAFA-97E44DF10DC7}" srcOrd="0" destOrd="0" presId="urn:microsoft.com/office/officeart/2005/8/layout/lProcess2"/>
    <dgm:cxn modelId="{C4CE6AD5-D76C-492D-9903-27719EA6D608}" type="presParOf" srcId="{2096E655-C49C-461F-8A24-434EEACB50F2}" destId="{96C3D8A2-5ACD-41E4-B230-D66303354A49}" srcOrd="1" destOrd="0" presId="urn:microsoft.com/office/officeart/2005/8/layout/lProcess2"/>
    <dgm:cxn modelId="{96431C9C-A3B4-4DC5-92FE-0C4F640A85C1}" type="presParOf" srcId="{2096E655-C49C-461F-8A24-434EEACB50F2}" destId="{06AE4F23-074C-4CF3-9FA4-5B69173DA8D3}" srcOrd="2" destOrd="0" presId="urn:microsoft.com/office/officeart/2005/8/layout/lProcess2"/>
    <dgm:cxn modelId="{E8099047-F6FF-4080-A045-ED07B9ABAA2C}" type="presParOf" srcId="{06AE4F23-074C-4CF3-9FA4-5B69173DA8D3}" destId="{80DCDE6F-9A28-4069-B983-8C71AD34615F}" srcOrd="0" destOrd="0" presId="urn:microsoft.com/office/officeart/2005/8/layout/lProcess2"/>
    <dgm:cxn modelId="{885A9E19-AD73-4EEC-8624-A5AFB5D5D4F6}" type="presParOf" srcId="{80DCDE6F-9A28-4069-B983-8C71AD34615F}" destId="{BB01FEB2-8A9D-43FC-8020-0321BFD7C599}" srcOrd="0" destOrd="0" presId="urn:microsoft.com/office/officeart/2005/8/layout/lProcess2"/>
    <dgm:cxn modelId="{E8D551DF-FEB6-4F8A-8E37-84EBB177DC08}" type="presParOf" srcId="{80DCDE6F-9A28-4069-B983-8C71AD34615F}" destId="{C88CF922-E0CC-4575-AA21-3F22735AC86F}" srcOrd="1" destOrd="0" presId="urn:microsoft.com/office/officeart/2005/8/layout/lProcess2"/>
    <dgm:cxn modelId="{1B6CCE6C-4366-46F1-A382-B1DCA147AE91}" type="presParOf" srcId="{80DCDE6F-9A28-4069-B983-8C71AD34615F}" destId="{15DC6BE1-6F4D-4A97-ADC3-9BC2CA89DEAF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5E5B00-B859-4830-B572-6A9CFFEDFBE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D44B2D-3A2B-44C9-AD2C-71A48FF7E231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Микроскопия</a:t>
          </a:r>
          <a:endParaRPr lang="ru-RU" b="1" dirty="0"/>
        </a:p>
      </dgm:t>
    </dgm:pt>
    <dgm:pt modelId="{7FB63BA0-C642-42FB-BA8F-B044451655A7}" type="parTrans" cxnId="{40E6132B-43B4-4BC5-86AD-A295902B5A95}">
      <dgm:prSet/>
      <dgm:spPr/>
      <dgm:t>
        <a:bodyPr/>
        <a:lstStyle/>
        <a:p>
          <a:endParaRPr lang="ru-RU"/>
        </a:p>
      </dgm:t>
    </dgm:pt>
    <dgm:pt modelId="{26AD619E-4607-4FF6-BD53-53C5A5EEB7A8}" type="sibTrans" cxnId="{40E6132B-43B4-4BC5-86AD-A295902B5A95}">
      <dgm:prSet/>
      <dgm:spPr/>
      <dgm:t>
        <a:bodyPr/>
        <a:lstStyle/>
        <a:p>
          <a:endParaRPr lang="ru-RU"/>
        </a:p>
      </dgm:t>
    </dgm:pt>
    <dgm:pt modelId="{BE915904-46C8-4FB5-BE82-9A8F74FE2C0E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Посев</a:t>
          </a:r>
          <a:endParaRPr lang="ru-RU" b="1" dirty="0">
            <a:solidFill>
              <a:schemeClr val="tx1"/>
            </a:solidFill>
          </a:endParaRPr>
        </a:p>
      </dgm:t>
    </dgm:pt>
    <dgm:pt modelId="{DEF2CE9A-247F-4200-8D95-A3E85AD13064}" type="parTrans" cxnId="{6F9F86DB-C288-4966-9C96-06A3DE53FC54}">
      <dgm:prSet/>
      <dgm:spPr/>
      <dgm:t>
        <a:bodyPr/>
        <a:lstStyle/>
        <a:p>
          <a:endParaRPr lang="ru-RU"/>
        </a:p>
      </dgm:t>
    </dgm:pt>
    <dgm:pt modelId="{697A3678-0761-4C44-BFF2-3F3C38B1EE6C}" type="sibTrans" cxnId="{6F9F86DB-C288-4966-9C96-06A3DE53FC54}">
      <dgm:prSet/>
      <dgm:spPr/>
      <dgm:t>
        <a:bodyPr/>
        <a:lstStyle/>
        <a:p>
          <a:endParaRPr lang="ru-RU"/>
        </a:p>
      </dgm:t>
    </dgm:pt>
    <dgm:pt modelId="{DE76FBCB-0893-4E81-B220-243921A77D0F}">
      <dgm:prSet phldrT="[Текст]"/>
      <dgm:spPr/>
      <dgm:t>
        <a:bodyPr/>
        <a:lstStyle/>
        <a:p>
          <a:r>
            <a:rPr lang="ru-RU" dirty="0" smtClean="0"/>
            <a:t>Жидкие среды</a:t>
          </a:r>
          <a:endParaRPr lang="ru-RU" dirty="0"/>
        </a:p>
      </dgm:t>
    </dgm:pt>
    <dgm:pt modelId="{18704886-2CE0-4D7A-9BE8-C8FFE7D51B4A}" type="parTrans" cxnId="{CD355BD3-DCB6-42F5-BFC7-0ACE4CFE3B5B}">
      <dgm:prSet/>
      <dgm:spPr/>
      <dgm:t>
        <a:bodyPr/>
        <a:lstStyle/>
        <a:p>
          <a:endParaRPr lang="ru-RU"/>
        </a:p>
      </dgm:t>
    </dgm:pt>
    <dgm:pt modelId="{3743FAEB-835D-4C4C-BF11-B7BCD690236A}" type="sibTrans" cxnId="{CD355BD3-DCB6-42F5-BFC7-0ACE4CFE3B5B}">
      <dgm:prSet/>
      <dgm:spPr/>
      <dgm:t>
        <a:bodyPr/>
        <a:lstStyle/>
        <a:p>
          <a:endParaRPr lang="ru-RU"/>
        </a:p>
      </dgm:t>
    </dgm:pt>
    <dgm:pt modelId="{38128F01-59FC-4C30-B809-E3D20BB3D9A2}">
      <dgm:prSet phldrT="[Текст]"/>
      <dgm:spPr/>
      <dgm:t>
        <a:bodyPr/>
        <a:lstStyle/>
        <a:p>
          <a:r>
            <a:rPr lang="ru-RU" dirty="0" smtClean="0"/>
            <a:t>Твердые среды</a:t>
          </a:r>
          <a:endParaRPr lang="ru-RU" dirty="0"/>
        </a:p>
      </dgm:t>
    </dgm:pt>
    <dgm:pt modelId="{5302B28D-AC8F-47AB-AE03-938CE01CC0C2}" type="parTrans" cxnId="{933628E1-0A5B-47FF-B642-F5005C909E37}">
      <dgm:prSet/>
      <dgm:spPr/>
      <dgm:t>
        <a:bodyPr/>
        <a:lstStyle/>
        <a:p>
          <a:endParaRPr lang="ru-RU"/>
        </a:p>
      </dgm:t>
    </dgm:pt>
    <dgm:pt modelId="{235CBEC4-6EAD-4525-884D-A47EFB11A0EE}" type="sibTrans" cxnId="{933628E1-0A5B-47FF-B642-F5005C909E37}">
      <dgm:prSet/>
      <dgm:spPr/>
      <dgm:t>
        <a:bodyPr/>
        <a:lstStyle/>
        <a:p>
          <a:endParaRPr lang="ru-RU"/>
        </a:p>
      </dgm:t>
    </dgm:pt>
    <dgm:pt modelId="{F02BBE20-5410-4F76-A7DD-3D788A48F4BC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МГМ</a:t>
          </a:r>
          <a:endParaRPr lang="ru-RU" b="1" dirty="0"/>
        </a:p>
      </dgm:t>
    </dgm:pt>
    <dgm:pt modelId="{CD6CFDCA-B4CD-4DE5-A2A0-01E96F7701DF}" type="parTrans" cxnId="{C90370DB-9A28-48D9-A1AF-5F9E0B4E76BB}">
      <dgm:prSet/>
      <dgm:spPr/>
      <dgm:t>
        <a:bodyPr/>
        <a:lstStyle/>
        <a:p>
          <a:endParaRPr lang="ru-RU"/>
        </a:p>
      </dgm:t>
    </dgm:pt>
    <dgm:pt modelId="{AEBE45B2-89F5-468E-A7B4-5927CE256486}" type="sibTrans" cxnId="{C90370DB-9A28-48D9-A1AF-5F9E0B4E76BB}">
      <dgm:prSet/>
      <dgm:spPr/>
      <dgm:t>
        <a:bodyPr/>
        <a:lstStyle/>
        <a:p>
          <a:endParaRPr lang="ru-RU"/>
        </a:p>
      </dgm:t>
    </dgm:pt>
    <dgm:pt modelId="{7CCEF2CE-A9D3-4D47-83EB-434CF496F064}">
      <dgm:prSet phldrT="[Текст]"/>
      <dgm:spPr/>
      <dgm:t>
        <a:bodyPr/>
        <a:lstStyle/>
        <a:p>
          <a:r>
            <a:rPr lang="ru-RU" dirty="0" smtClean="0"/>
            <a:t>ПЦР с возможностью определять ЛУ как минимум к </a:t>
          </a:r>
          <a:r>
            <a:rPr lang="ru-RU" dirty="0" err="1" smtClean="0"/>
            <a:t>рифампицину</a:t>
          </a:r>
          <a:endParaRPr lang="ru-RU" dirty="0"/>
        </a:p>
      </dgm:t>
    </dgm:pt>
    <dgm:pt modelId="{86C44CDE-A6DD-4042-AE27-05402B52E6C9}" type="parTrans" cxnId="{C53A80B1-F260-4BC7-9B0F-6FF257AC9B8B}">
      <dgm:prSet/>
      <dgm:spPr/>
      <dgm:t>
        <a:bodyPr/>
        <a:lstStyle/>
        <a:p>
          <a:endParaRPr lang="ru-RU"/>
        </a:p>
      </dgm:t>
    </dgm:pt>
    <dgm:pt modelId="{8B91AB97-C169-4CD5-8DDD-1FDA666259AA}" type="sibTrans" cxnId="{C53A80B1-F260-4BC7-9B0F-6FF257AC9B8B}">
      <dgm:prSet/>
      <dgm:spPr/>
      <dgm:t>
        <a:bodyPr/>
        <a:lstStyle/>
        <a:p>
          <a:endParaRPr lang="ru-RU"/>
        </a:p>
      </dgm:t>
    </dgm:pt>
    <dgm:pt modelId="{3D4116A2-47BA-46A1-B9BC-60334A8D2A77}">
      <dgm:prSet phldrT="[Текст]"/>
      <dgm:spPr/>
      <dgm:t>
        <a:bodyPr/>
        <a:lstStyle/>
        <a:p>
          <a:r>
            <a:rPr lang="ru-RU" dirty="0" smtClean="0"/>
            <a:t>Тест лекарственной чувствительности</a:t>
          </a:r>
          <a:endParaRPr lang="ru-RU" dirty="0"/>
        </a:p>
      </dgm:t>
    </dgm:pt>
    <dgm:pt modelId="{83AF11E7-AACC-4AEE-8A20-26B4A81E54AB}" type="parTrans" cxnId="{E64EADF6-AC9F-4FFC-A667-5E82309A6477}">
      <dgm:prSet/>
      <dgm:spPr/>
      <dgm:t>
        <a:bodyPr/>
        <a:lstStyle/>
        <a:p>
          <a:endParaRPr lang="ru-RU"/>
        </a:p>
      </dgm:t>
    </dgm:pt>
    <dgm:pt modelId="{EEE1841D-ABE9-463D-BD12-80F24D4F6812}" type="sibTrans" cxnId="{E64EADF6-AC9F-4FFC-A667-5E82309A6477}">
      <dgm:prSet/>
      <dgm:spPr/>
      <dgm:t>
        <a:bodyPr/>
        <a:lstStyle/>
        <a:p>
          <a:endParaRPr lang="ru-RU"/>
        </a:p>
      </dgm:t>
    </dgm:pt>
    <dgm:pt modelId="{A9F27438-BAA5-4786-BE19-31E7A5087FD1}">
      <dgm:prSet phldrT="[Текст]"/>
      <dgm:spPr/>
      <dgm:t>
        <a:bodyPr/>
        <a:lstStyle/>
        <a:p>
          <a:r>
            <a:rPr lang="ru-RU" dirty="0" smtClean="0"/>
            <a:t>По </a:t>
          </a:r>
          <a:r>
            <a:rPr lang="ru-RU" dirty="0" err="1" smtClean="0"/>
            <a:t>Цилю-Нильсену</a:t>
          </a:r>
          <a:endParaRPr lang="ru-RU" dirty="0"/>
        </a:p>
      </dgm:t>
    </dgm:pt>
    <dgm:pt modelId="{5601BB58-DDAA-4538-BD9D-189B44076CB6}" type="sibTrans" cxnId="{09C62771-E7ED-4333-A5BC-0C50F64A0C0A}">
      <dgm:prSet/>
      <dgm:spPr/>
      <dgm:t>
        <a:bodyPr/>
        <a:lstStyle/>
        <a:p>
          <a:endParaRPr lang="ru-RU"/>
        </a:p>
      </dgm:t>
    </dgm:pt>
    <dgm:pt modelId="{837E3741-1C29-4FBE-AB35-DFE7D6FF6D2D}" type="parTrans" cxnId="{09C62771-E7ED-4333-A5BC-0C50F64A0C0A}">
      <dgm:prSet/>
      <dgm:spPr/>
      <dgm:t>
        <a:bodyPr/>
        <a:lstStyle/>
        <a:p>
          <a:endParaRPr lang="ru-RU"/>
        </a:p>
      </dgm:t>
    </dgm:pt>
    <dgm:pt modelId="{49A7DDEC-F700-47E6-B677-AFEF025BD91F}">
      <dgm:prSet phldrT="[Текст]"/>
      <dgm:spPr/>
      <dgm:t>
        <a:bodyPr/>
        <a:lstStyle/>
        <a:p>
          <a:r>
            <a:rPr lang="ru-RU" dirty="0" smtClean="0"/>
            <a:t>Люминесцентная </a:t>
          </a:r>
          <a:endParaRPr lang="ru-RU" dirty="0"/>
        </a:p>
      </dgm:t>
    </dgm:pt>
    <dgm:pt modelId="{D66852A7-7312-4AE6-AC37-7030267536EA}" type="parTrans" cxnId="{57F3AC77-8E52-472A-A416-747BD91FC12E}">
      <dgm:prSet/>
      <dgm:spPr/>
      <dgm:t>
        <a:bodyPr/>
        <a:lstStyle/>
        <a:p>
          <a:endParaRPr lang="ru-RU"/>
        </a:p>
      </dgm:t>
    </dgm:pt>
    <dgm:pt modelId="{C27716D4-E275-467A-85FD-567DCB6E3FBB}" type="sibTrans" cxnId="{57F3AC77-8E52-472A-A416-747BD91FC12E}">
      <dgm:prSet/>
      <dgm:spPr/>
      <dgm:t>
        <a:bodyPr/>
        <a:lstStyle/>
        <a:p>
          <a:endParaRPr lang="ru-RU"/>
        </a:p>
      </dgm:t>
    </dgm:pt>
    <dgm:pt modelId="{DD2AEDBC-D14D-4515-8AF9-15A8478E5AC2}">
      <dgm:prSet phldrT="[Текст]"/>
      <dgm:spPr/>
      <dgm:t>
        <a:bodyPr/>
        <a:lstStyle/>
        <a:p>
          <a:r>
            <a:rPr lang="ru-RU" dirty="0" smtClean="0"/>
            <a:t>или</a:t>
          </a:r>
          <a:endParaRPr lang="ru-RU" dirty="0"/>
        </a:p>
      </dgm:t>
    </dgm:pt>
    <dgm:pt modelId="{F926EBE7-72EF-4F0B-854F-6F5F1670C6EE}" type="parTrans" cxnId="{AFA15338-0EAF-4B4E-AF19-102CF34DD9AA}">
      <dgm:prSet/>
      <dgm:spPr/>
      <dgm:t>
        <a:bodyPr/>
        <a:lstStyle/>
        <a:p>
          <a:endParaRPr lang="ru-RU"/>
        </a:p>
      </dgm:t>
    </dgm:pt>
    <dgm:pt modelId="{7E5C92E1-646D-403B-9A99-2FB35C291314}" type="sibTrans" cxnId="{AFA15338-0EAF-4B4E-AF19-102CF34DD9AA}">
      <dgm:prSet/>
      <dgm:spPr/>
      <dgm:t>
        <a:bodyPr/>
        <a:lstStyle/>
        <a:p>
          <a:endParaRPr lang="ru-RU"/>
        </a:p>
      </dgm:t>
    </dgm:pt>
    <dgm:pt modelId="{22B31AAA-CA90-4F28-955E-5A13AB0B70A0}">
      <dgm:prSet phldrT="[Текст]"/>
      <dgm:spPr/>
      <dgm:t>
        <a:bodyPr/>
        <a:lstStyle/>
        <a:p>
          <a:r>
            <a:rPr lang="ru-RU" dirty="0" smtClean="0"/>
            <a:t>и</a:t>
          </a:r>
          <a:endParaRPr lang="ru-RU" dirty="0"/>
        </a:p>
      </dgm:t>
    </dgm:pt>
    <dgm:pt modelId="{700CB974-33D0-4DB3-9D44-6D43F59F4FB3}" type="parTrans" cxnId="{F30415E5-A368-481D-8F4E-A43C2793CC61}">
      <dgm:prSet/>
      <dgm:spPr/>
      <dgm:t>
        <a:bodyPr/>
        <a:lstStyle/>
        <a:p>
          <a:endParaRPr lang="ru-RU"/>
        </a:p>
      </dgm:t>
    </dgm:pt>
    <dgm:pt modelId="{749E1B78-055D-4A20-BC2B-05FF7C6C8E2E}" type="sibTrans" cxnId="{F30415E5-A368-481D-8F4E-A43C2793CC61}">
      <dgm:prSet/>
      <dgm:spPr/>
      <dgm:t>
        <a:bodyPr/>
        <a:lstStyle/>
        <a:p>
          <a:endParaRPr lang="ru-RU"/>
        </a:p>
      </dgm:t>
    </dgm:pt>
    <dgm:pt modelId="{CC02ABD3-9EC2-4B0B-B8F7-07015666C4DC}" type="pres">
      <dgm:prSet presAssocID="{535E5B00-B859-4830-B572-6A9CFFEDFB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84B647-79F0-46A5-8DEB-46AC409D5E0F}" type="pres">
      <dgm:prSet presAssocID="{535E5B00-B859-4830-B572-6A9CFFEDFBE3}" presName="tSp" presStyleCnt="0"/>
      <dgm:spPr/>
    </dgm:pt>
    <dgm:pt modelId="{955ABB4D-8AC1-431A-B715-BA8C53E08560}" type="pres">
      <dgm:prSet presAssocID="{535E5B00-B859-4830-B572-6A9CFFEDFBE3}" presName="bSp" presStyleCnt="0"/>
      <dgm:spPr/>
    </dgm:pt>
    <dgm:pt modelId="{D96D6613-F54C-412A-A162-376E293169DA}" type="pres">
      <dgm:prSet presAssocID="{535E5B00-B859-4830-B572-6A9CFFEDFBE3}" presName="process" presStyleCnt="0"/>
      <dgm:spPr/>
    </dgm:pt>
    <dgm:pt modelId="{1A52A649-E7A8-4ABF-AC5D-675F270FD5D8}" type="pres">
      <dgm:prSet presAssocID="{98D44B2D-3A2B-44C9-AD2C-71A48FF7E231}" presName="composite1" presStyleCnt="0"/>
      <dgm:spPr/>
    </dgm:pt>
    <dgm:pt modelId="{20DF5881-DF87-4865-A5C7-FDA1C3DC33B0}" type="pres">
      <dgm:prSet presAssocID="{98D44B2D-3A2B-44C9-AD2C-71A48FF7E231}" presName="dummyNode1" presStyleLbl="node1" presStyleIdx="0" presStyleCnt="3"/>
      <dgm:spPr/>
    </dgm:pt>
    <dgm:pt modelId="{C7D83BB4-88C1-46E7-978A-2F3E38FB16B1}" type="pres">
      <dgm:prSet presAssocID="{98D44B2D-3A2B-44C9-AD2C-71A48FF7E231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2BC6E-A5FB-449E-92C4-00D989B59FE2}" type="pres">
      <dgm:prSet presAssocID="{98D44B2D-3A2B-44C9-AD2C-71A48FF7E231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874EE-15A1-444F-9DA2-B9B5FD803A30}" type="pres">
      <dgm:prSet presAssocID="{98D44B2D-3A2B-44C9-AD2C-71A48FF7E231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B2717-92A3-44F4-B3E5-CA0B3E2C5683}" type="pres">
      <dgm:prSet presAssocID="{98D44B2D-3A2B-44C9-AD2C-71A48FF7E231}" presName="connSite1" presStyleCnt="0"/>
      <dgm:spPr/>
    </dgm:pt>
    <dgm:pt modelId="{64261DA5-66A5-48A7-A4B2-F362E6EC2FC7}" type="pres">
      <dgm:prSet presAssocID="{26AD619E-4607-4FF6-BD53-53C5A5EEB7A8}" presName="Name9" presStyleLbl="sibTrans2D1" presStyleIdx="0" presStyleCnt="2"/>
      <dgm:spPr/>
      <dgm:t>
        <a:bodyPr/>
        <a:lstStyle/>
        <a:p>
          <a:endParaRPr lang="ru-RU"/>
        </a:p>
      </dgm:t>
    </dgm:pt>
    <dgm:pt modelId="{D484216D-162F-4607-90BD-8A158D46A0E5}" type="pres">
      <dgm:prSet presAssocID="{BE915904-46C8-4FB5-BE82-9A8F74FE2C0E}" presName="composite2" presStyleCnt="0"/>
      <dgm:spPr/>
    </dgm:pt>
    <dgm:pt modelId="{B144E9C0-D577-40F7-BA5E-F43E68F6C8A4}" type="pres">
      <dgm:prSet presAssocID="{BE915904-46C8-4FB5-BE82-9A8F74FE2C0E}" presName="dummyNode2" presStyleLbl="node1" presStyleIdx="0" presStyleCnt="3"/>
      <dgm:spPr/>
    </dgm:pt>
    <dgm:pt modelId="{FBAFA369-82D8-4EB1-8F7B-E63CE2264063}" type="pres">
      <dgm:prSet presAssocID="{BE915904-46C8-4FB5-BE82-9A8F74FE2C0E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5FE1B-B253-4819-B593-60945EDFADF8}" type="pres">
      <dgm:prSet presAssocID="{BE915904-46C8-4FB5-BE82-9A8F74FE2C0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DB4E5-4AE1-4BDA-9E38-51F5AD006676}" type="pres">
      <dgm:prSet presAssocID="{BE915904-46C8-4FB5-BE82-9A8F74FE2C0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7F32E-09BE-462F-8C43-DD03805041D3}" type="pres">
      <dgm:prSet presAssocID="{BE915904-46C8-4FB5-BE82-9A8F74FE2C0E}" presName="connSite2" presStyleCnt="0"/>
      <dgm:spPr/>
    </dgm:pt>
    <dgm:pt modelId="{F419E08B-1D0B-4469-B426-0373B673B136}" type="pres">
      <dgm:prSet presAssocID="{697A3678-0761-4C44-BFF2-3F3C38B1EE6C}" presName="Name18" presStyleLbl="sibTrans2D1" presStyleIdx="1" presStyleCnt="2"/>
      <dgm:spPr/>
      <dgm:t>
        <a:bodyPr/>
        <a:lstStyle/>
        <a:p>
          <a:endParaRPr lang="ru-RU"/>
        </a:p>
      </dgm:t>
    </dgm:pt>
    <dgm:pt modelId="{4A614C31-796A-44AF-96B3-6384DE67FCE4}" type="pres">
      <dgm:prSet presAssocID="{F02BBE20-5410-4F76-A7DD-3D788A48F4BC}" presName="composite1" presStyleCnt="0"/>
      <dgm:spPr/>
    </dgm:pt>
    <dgm:pt modelId="{41F3E200-D21A-40E1-9981-3CBCE1EA45D9}" type="pres">
      <dgm:prSet presAssocID="{F02BBE20-5410-4F76-A7DD-3D788A48F4BC}" presName="dummyNode1" presStyleLbl="node1" presStyleIdx="1" presStyleCnt="3"/>
      <dgm:spPr/>
    </dgm:pt>
    <dgm:pt modelId="{037D1EB4-5B18-4836-8C9C-2F455ECB6A9F}" type="pres">
      <dgm:prSet presAssocID="{F02BBE20-5410-4F76-A7DD-3D788A48F4BC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A3CFF-3482-46CD-A202-E1E18510712E}" type="pres">
      <dgm:prSet presAssocID="{F02BBE20-5410-4F76-A7DD-3D788A48F4B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B8B34-4FD7-4EF6-A1A1-DEDA59634348}" type="pres">
      <dgm:prSet presAssocID="{F02BBE20-5410-4F76-A7DD-3D788A48F4BC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87816-9276-447F-8A59-E5059983CE06}" type="pres">
      <dgm:prSet presAssocID="{F02BBE20-5410-4F76-A7DD-3D788A48F4BC}" presName="connSite1" presStyleCnt="0"/>
      <dgm:spPr/>
    </dgm:pt>
  </dgm:ptLst>
  <dgm:cxnLst>
    <dgm:cxn modelId="{60D8A2EE-7112-45FF-B620-E2F2CA598F78}" type="presOf" srcId="{3D4116A2-47BA-46A1-B9BC-60334A8D2A77}" destId="{FBAFA369-82D8-4EB1-8F7B-E63CE2264063}" srcOrd="0" destOrd="3" presId="urn:microsoft.com/office/officeart/2005/8/layout/hProcess4"/>
    <dgm:cxn modelId="{D4D90415-E58A-47BA-88C7-8D1E10C565E6}" type="presOf" srcId="{7CCEF2CE-A9D3-4D47-83EB-434CF496F064}" destId="{DECA3CFF-3482-46CD-A202-E1E18510712E}" srcOrd="1" destOrd="0" presId="urn:microsoft.com/office/officeart/2005/8/layout/hProcess4"/>
    <dgm:cxn modelId="{FF7140E7-ECC0-46F1-923F-327817553D67}" type="presOf" srcId="{F02BBE20-5410-4F76-A7DD-3D788A48F4BC}" destId="{31CB8B34-4FD7-4EF6-A1A1-DEDA59634348}" srcOrd="0" destOrd="0" presId="urn:microsoft.com/office/officeart/2005/8/layout/hProcess4"/>
    <dgm:cxn modelId="{40E6132B-43B4-4BC5-86AD-A295902B5A95}" srcId="{535E5B00-B859-4830-B572-6A9CFFEDFBE3}" destId="{98D44B2D-3A2B-44C9-AD2C-71A48FF7E231}" srcOrd="0" destOrd="0" parTransId="{7FB63BA0-C642-42FB-BA8F-B044451655A7}" sibTransId="{26AD619E-4607-4FF6-BD53-53C5A5EEB7A8}"/>
    <dgm:cxn modelId="{008B49DA-C826-4E02-9595-11BC99A368D9}" type="presOf" srcId="{22B31AAA-CA90-4F28-955E-5A13AB0B70A0}" destId="{AA75FE1B-B253-4819-B593-60945EDFADF8}" srcOrd="1" destOrd="1" presId="urn:microsoft.com/office/officeart/2005/8/layout/hProcess4"/>
    <dgm:cxn modelId="{34FBBE48-90AE-4F06-8441-06CA8B5E0CD0}" type="presOf" srcId="{A9F27438-BAA5-4786-BE19-31E7A5087FD1}" destId="{C7D83BB4-88C1-46E7-978A-2F3E38FB16B1}" srcOrd="0" destOrd="0" presId="urn:microsoft.com/office/officeart/2005/8/layout/hProcess4"/>
    <dgm:cxn modelId="{57F3AC77-8E52-472A-A416-747BD91FC12E}" srcId="{98D44B2D-3A2B-44C9-AD2C-71A48FF7E231}" destId="{49A7DDEC-F700-47E6-B677-AFEF025BD91F}" srcOrd="2" destOrd="0" parTransId="{D66852A7-7312-4AE6-AC37-7030267536EA}" sibTransId="{C27716D4-E275-467A-85FD-567DCB6E3FBB}"/>
    <dgm:cxn modelId="{C90370DB-9A28-48D9-A1AF-5F9E0B4E76BB}" srcId="{535E5B00-B859-4830-B572-6A9CFFEDFBE3}" destId="{F02BBE20-5410-4F76-A7DD-3D788A48F4BC}" srcOrd="2" destOrd="0" parTransId="{CD6CFDCA-B4CD-4DE5-A2A0-01E96F7701DF}" sibTransId="{AEBE45B2-89F5-468E-A7B4-5927CE256486}"/>
    <dgm:cxn modelId="{CF597BCE-C808-449C-8921-4A025827CD1B}" type="presOf" srcId="{DE76FBCB-0893-4E81-B220-243921A77D0F}" destId="{FBAFA369-82D8-4EB1-8F7B-E63CE2264063}" srcOrd="0" destOrd="0" presId="urn:microsoft.com/office/officeart/2005/8/layout/hProcess4"/>
    <dgm:cxn modelId="{8BF32DE6-9C5B-4BED-9138-E5F33257E5CB}" type="presOf" srcId="{98D44B2D-3A2B-44C9-AD2C-71A48FF7E231}" destId="{C26874EE-15A1-444F-9DA2-B9B5FD803A30}" srcOrd="0" destOrd="0" presId="urn:microsoft.com/office/officeart/2005/8/layout/hProcess4"/>
    <dgm:cxn modelId="{486F07B6-5EE5-4603-A7CA-1F64FC5A8C04}" type="presOf" srcId="{26AD619E-4607-4FF6-BD53-53C5A5EEB7A8}" destId="{64261DA5-66A5-48A7-A4B2-F362E6EC2FC7}" srcOrd="0" destOrd="0" presId="urn:microsoft.com/office/officeart/2005/8/layout/hProcess4"/>
    <dgm:cxn modelId="{C53A80B1-F260-4BC7-9B0F-6FF257AC9B8B}" srcId="{F02BBE20-5410-4F76-A7DD-3D788A48F4BC}" destId="{7CCEF2CE-A9D3-4D47-83EB-434CF496F064}" srcOrd="0" destOrd="0" parTransId="{86C44CDE-A6DD-4042-AE27-05402B52E6C9}" sibTransId="{8B91AB97-C169-4CD5-8DDD-1FDA666259AA}"/>
    <dgm:cxn modelId="{917087AF-94E6-4F3C-BF58-903FD31F3C25}" type="presOf" srcId="{38128F01-59FC-4C30-B809-E3D20BB3D9A2}" destId="{FBAFA369-82D8-4EB1-8F7B-E63CE2264063}" srcOrd="0" destOrd="2" presId="urn:microsoft.com/office/officeart/2005/8/layout/hProcess4"/>
    <dgm:cxn modelId="{E64EADF6-AC9F-4FFC-A667-5E82309A6477}" srcId="{BE915904-46C8-4FB5-BE82-9A8F74FE2C0E}" destId="{3D4116A2-47BA-46A1-B9BC-60334A8D2A77}" srcOrd="3" destOrd="0" parTransId="{83AF11E7-AACC-4AEE-8A20-26B4A81E54AB}" sibTransId="{EEE1841D-ABE9-463D-BD12-80F24D4F6812}"/>
    <dgm:cxn modelId="{34FD923C-3B6E-4124-9F12-E7751B63DD66}" type="presOf" srcId="{7CCEF2CE-A9D3-4D47-83EB-434CF496F064}" destId="{037D1EB4-5B18-4836-8C9C-2F455ECB6A9F}" srcOrd="0" destOrd="0" presId="urn:microsoft.com/office/officeart/2005/8/layout/hProcess4"/>
    <dgm:cxn modelId="{7A68C622-D591-4F5D-8FEC-AFBDE55C9D9F}" type="presOf" srcId="{697A3678-0761-4C44-BFF2-3F3C38B1EE6C}" destId="{F419E08B-1D0B-4469-B426-0373B673B136}" srcOrd="0" destOrd="0" presId="urn:microsoft.com/office/officeart/2005/8/layout/hProcess4"/>
    <dgm:cxn modelId="{4B4EDCBE-19CF-4DF4-BA63-5FD9EE8C4889}" type="presOf" srcId="{22B31AAA-CA90-4F28-955E-5A13AB0B70A0}" destId="{FBAFA369-82D8-4EB1-8F7B-E63CE2264063}" srcOrd="0" destOrd="1" presId="urn:microsoft.com/office/officeart/2005/8/layout/hProcess4"/>
    <dgm:cxn modelId="{3F117FF1-4A1A-4C39-B194-229730A7B129}" type="presOf" srcId="{49A7DDEC-F700-47E6-B677-AFEF025BD91F}" destId="{BBE2BC6E-A5FB-449E-92C4-00D989B59FE2}" srcOrd="1" destOrd="2" presId="urn:microsoft.com/office/officeart/2005/8/layout/hProcess4"/>
    <dgm:cxn modelId="{DA3A65C8-DF50-4D72-9117-C9A4FADD374A}" type="presOf" srcId="{DE76FBCB-0893-4E81-B220-243921A77D0F}" destId="{AA75FE1B-B253-4819-B593-60945EDFADF8}" srcOrd="1" destOrd="0" presId="urn:microsoft.com/office/officeart/2005/8/layout/hProcess4"/>
    <dgm:cxn modelId="{6066555F-B7F3-4EB1-AD43-D9354C06115A}" type="presOf" srcId="{3D4116A2-47BA-46A1-B9BC-60334A8D2A77}" destId="{AA75FE1B-B253-4819-B593-60945EDFADF8}" srcOrd="1" destOrd="3" presId="urn:microsoft.com/office/officeart/2005/8/layout/hProcess4"/>
    <dgm:cxn modelId="{F30415E5-A368-481D-8F4E-A43C2793CC61}" srcId="{BE915904-46C8-4FB5-BE82-9A8F74FE2C0E}" destId="{22B31AAA-CA90-4F28-955E-5A13AB0B70A0}" srcOrd="1" destOrd="0" parTransId="{700CB974-33D0-4DB3-9D44-6D43F59F4FB3}" sibTransId="{749E1B78-055D-4A20-BC2B-05FF7C6C8E2E}"/>
    <dgm:cxn modelId="{6F9F86DB-C288-4966-9C96-06A3DE53FC54}" srcId="{535E5B00-B859-4830-B572-6A9CFFEDFBE3}" destId="{BE915904-46C8-4FB5-BE82-9A8F74FE2C0E}" srcOrd="1" destOrd="0" parTransId="{DEF2CE9A-247F-4200-8D95-A3E85AD13064}" sibTransId="{697A3678-0761-4C44-BFF2-3F3C38B1EE6C}"/>
    <dgm:cxn modelId="{E8029084-498D-4CE9-9FA9-7A8B65C9B393}" type="presOf" srcId="{38128F01-59FC-4C30-B809-E3D20BB3D9A2}" destId="{AA75FE1B-B253-4819-B593-60945EDFADF8}" srcOrd="1" destOrd="2" presId="urn:microsoft.com/office/officeart/2005/8/layout/hProcess4"/>
    <dgm:cxn modelId="{311A0E95-BE83-4917-9706-0774708AEB2D}" type="presOf" srcId="{49A7DDEC-F700-47E6-B677-AFEF025BD91F}" destId="{C7D83BB4-88C1-46E7-978A-2F3E38FB16B1}" srcOrd="0" destOrd="2" presId="urn:microsoft.com/office/officeart/2005/8/layout/hProcess4"/>
    <dgm:cxn modelId="{DAD8DD2E-59FA-404E-9033-65EEA5F8D2EC}" type="presOf" srcId="{535E5B00-B859-4830-B572-6A9CFFEDFBE3}" destId="{CC02ABD3-9EC2-4B0B-B8F7-07015666C4DC}" srcOrd="0" destOrd="0" presId="urn:microsoft.com/office/officeart/2005/8/layout/hProcess4"/>
    <dgm:cxn modelId="{933628E1-0A5B-47FF-B642-F5005C909E37}" srcId="{BE915904-46C8-4FB5-BE82-9A8F74FE2C0E}" destId="{38128F01-59FC-4C30-B809-E3D20BB3D9A2}" srcOrd="2" destOrd="0" parTransId="{5302B28D-AC8F-47AB-AE03-938CE01CC0C2}" sibTransId="{235CBEC4-6EAD-4525-884D-A47EFB11A0EE}"/>
    <dgm:cxn modelId="{CD355BD3-DCB6-42F5-BFC7-0ACE4CFE3B5B}" srcId="{BE915904-46C8-4FB5-BE82-9A8F74FE2C0E}" destId="{DE76FBCB-0893-4E81-B220-243921A77D0F}" srcOrd="0" destOrd="0" parTransId="{18704886-2CE0-4D7A-9BE8-C8FFE7D51B4A}" sibTransId="{3743FAEB-835D-4C4C-BF11-B7BCD690236A}"/>
    <dgm:cxn modelId="{4375A700-5CE2-46E3-9263-B6DCDFC6CA4D}" type="presOf" srcId="{BE915904-46C8-4FB5-BE82-9A8F74FE2C0E}" destId="{40FDB4E5-4AE1-4BDA-9E38-51F5AD006676}" srcOrd="0" destOrd="0" presId="urn:microsoft.com/office/officeart/2005/8/layout/hProcess4"/>
    <dgm:cxn modelId="{AFA15338-0EAF-4B4E-AF19-102CF34DD9AA}" srcId="{98D44B2D-3A2B-44C9-AD2C-71A48FF7E231}" destId="{DD2AEDBC-D14D-4515-8AF9-15A8478E5AC2}" srcOrd="1" destOrd="0" parTransId="{F926EBE7-72EF-4F0B-854F-6F5F1670C6EE}" sibTransId="{7E5C92E1-646D-403B-9A99-2FB35C291314}"/>
    <dgm:cxn modelId="{115BD8EB-7E9F-440D-8A2F-5649942D3A78}" type="presOf" srcId="{A9F27438-BAA5-4786-BE19-31E7A5087FD1}" destId="{BBE2BC6E-A5FB-449E-92C4-00D989B59FE2}" srcOrd="1" destOrd="0" presId="urn:microsoft.com/office/officeart/2005/8/layout/hProcess4"/>
    <dgm:cxn modelId="{75750063-9990-4141-8175-86F6689A0EFC}" type="presOf" srcId="{DD2AEDBC-D14D-4515-8AF9-15A8478E5AC2}" destId="{BBE2BC6E-A5FB-449E-92C4-00D989B59FE2}" srcOrd="1" destOrd="1" presId="urn:microsoft.com/office/officeart/2005/8/layout/hProcess4"/>
    <dgm:cxn modelId="{09C62771-E7ED-4333-A5BC-0C50F64A0C0A}" srcId="{98D44B2D-3A2B-44C9-AD2C-71A48FF7E231}" destId="{A9F27438-BAA5-4786-BE19-31E7A5087FD1}" srcOrd="0" destOrd="0" parTransId="{837E3741-1C29-4FBE-AB35-DFE7D6FF6D2D}" sibTransId="{5601BB58-DDAA-4538-BD9D-189B44076CB6}"/>
    <dgm:cxn modelId="{B3DD756E-D072-41BC-85EF-585358346901}" type="presOf" srcId="{DD2AEDBC-D14D-4515-8AF9-15A8478E5AC2}" destId="{C7D83BB4-88C1-46E7-978A-2F3E38FB16B1}" srcOrd="0" destOrd="1" presId="urn:microsoft.com/office/officeart/2005/8/layout/hProcess4"/>
    <dgm:cxn modelId="{86B9AD16-BA37-4887-9F85-EDEAA6121F46}" type="presParOf" srcId="{CC02ABD3-9EC2-4B0B-B8F7-07015666C4DC}" destId="{5884B647-79F0-46A5-8DEB-46AC409D5E0F}" srcOrd="0" destOrd="0" presId="urn:microsoft.com/office/officeart/2005/8/layout/hProcess4"/>
    <dgm:cxn modelId="{D4375452-9073-47FC-AEC5-5442CF24B4A2}" type="presParOf" srcId="{CC02ABD3-9EC2-4B0B-B8F7-07015666C4DC}" destId="{955ABB4D-8AC1-431A-B715-BA8C53E08560}" srcOrd="1" destOrd="0" presId="urn:microsoft.com/office/officeart/2005/8/layout/hProcess4"/>
    <dgm:cxn modelId="{7C4CCE26-85CE-4F48-B4AA-50F12567CAFF}" type="presParOf" srcId="{CC02ABD3-9EC2-4B0B-B8F7-07015666C4DC}" destId="{D96D6613-F54C-412A-A162-376E293169DA}" srcOrd="2" destOrd="0" presId="urn:microsoft.com/office/officeart/2005/8/layout/hProcess4"/>
    <dgm:cxn modelId="{B4ADD76E-0897-4652-8E4F-9384467D37D0}" type="presParOf" srcId="{D96D6613-F54C-412A-A162-376E293169DA}" destId="{1A52A649-E7A8-4ABF-AC5D-675F270FD5D8}" srcOrd="0" destOrd="0" presId="urn:microsoft.com/office/officeart/2005/8/layout/hProcess4"/>
    <dgm:cxn modelId="{7026C514-87EE-4B73-B8F2-4435173E97C2}" type="presParOf" srcId="{1A52A649-E7A8-4ABF-AC5D-675F270FD5D8}" destId="{20DF5881-DF87-4865-A5C7-FDA1C3DC33B0}" srcOrd="0" destOrd="0" presId="urn:microsoft.com/office/officeart/2005/8/layout/hProcess4"/>
    <dgm:cxn modelId="{497700F1-1F79-44CD-BA73-613B178CD545}" type="presParOf" srcId="{1A52A649-E7A8-4ABF-AC5D-675F270FD5D8}" destId="{C7D83BB4-88C1-46E7-978A-2F3E38FB16B1}" srcOrd="1" destOrd="0" presId="urn:microsoft.com/office/officeart/2005/8/layout/hProcess4"/>
    <dgm:cxn modelId="{D630C03E-8054-41E8-94AB-C7BA1B04090F}" type="presParOf" srcId="{1A52A649-E7A8-4ABF-AC5D-675F270FD5D8}" destId="{BBE2BC6E-A5FB-449E-92C4-00D989B59FE2}" srcOrd="2" destOrd="0" presId="urn:microsoft.com/office/officeart/2005/8/layout/hProcess4"/>
    <dgm:cxn modelId="{E99916CC-875D-4EE7-BE59-59F460417FAA}" type="presParOf" srcId="{1A52A649-E7A8-4ABF-AC5D-675F270FD5D8}" destId="{C26874EE-15A1-444F-9DA2-B9B5FD803A30}" srcOrd="3" destOrd="0" presId="urn:microsoft.com/office/officeart/2005/8/layout/hProcess4"/>
    <dgm:cxn modelId="{7A36195F-E1FC-4FB8-AB5E-19AD30E1D55A}" type="presParOf" srcId="{1A52A649-E7A8-4ABF-AC5D-675F270FD5D8}" destId="{93FB2717-92A3-44F4-B3E5-CA0B3E2C5683}" srcOrd="4" destOrd="0" presId="urn:microsoft.com/office/officeart/2005/8/layout/hProcess4"/>
    <dgm:cxn modelId="{E6AD746F-8739-4D0F-803D-79C6090701E9}" type="presParOf" srcId="{D96D6613-F54C-412A-A162-376E293169DA}" destId="{64261DA5-66A5-48A7-A4B2-F362E6EC2FC7}" srcOrd="1" destOrd="0" presId="urn:microsoft.com/office/officeart/2005/8/layout/hProcess4"/>
    <dgm:cxn modelId="{E7433B38-58DE-4EE8-9E3B-2FF7478463F0}" type="presParOf" srcId="{D96D6613-F54C-412A-A162-376E293169DA}" destId="{D484216D-162F-4607-90BD-8A158D46A0E5}" srcOrd="2" destOrd="0" presId="urn:microsoft.com/office/officeart/2005/8/layout/hProcess4"/>
    <dgm:cxn modelId="{DF4416BF-E4A7-4DAF-9DA6-55E054418A01}" type="presParOf" srcId="{D484216D-162F-4607-90BD-8A158D46A0E5}" destId="{B144E9C0-D577-40F7-BA5E-F43E68F6C8A4}" srcOrd="0" destOrd="0" presId="urn:microsoft.com/office/officeart/2005/8/layout/hProcess4"/>
    <dgm:cxn modelId="{9C65E221-5E76-41FD-ACDB-0FB5F637AE80}" type="presParOf" srcId="{D484216D-162F-4607-90BD-8A158D46A0E5}" destId="{FBAFA369-82D8-4EB1-8F7B-E63CE2264063}" srcOrd="1" destOrd="0" presId="urn:microsoft.com/office/officeart/2005/8/layout/hProcess4"/>
    <dgm:cxn modelId="{A3107CF3-119E-4652-997B-CD9679FF602F}" type="presParOf" srcId="{D484216D-162F-4607-90BD-8A158D46A0E5}" destId="{AA75FE1B-B253-4819-B593-60945EDFADF8}" srcOrd="2" destOrd="0" presId="urn:microsoft.com/office/officeart/2005/8/layout/hProcess4"/>
    <dgm:cxn modelId="{B12B5EBA-9FFD-4AE7-BD11-203BE5CAA168}" type="presParOf" srcId="{D484216D-162F-4607-90BD-8A158D46A0E5}" destId="{40FDB4E5-4AE1-4BDA-9E38-51F5AD006676}" srcOrd="3" destOrd="0" presId="urn:microsoft.com/office/officeart/2005/8/layout/hProcess4"/>
    <dgm:cxn modelId="{1AE6FC18-9DA4-4470-BA1D-369BC5B0B75D}" type="presParOf" srcId="{D484216D-162F-4607-90BD-8A158D46A0E5}" destId="{E947F32E-09BE-462F-8C43-DD03805041D3}" srcOrd="4" destOrd="0" presId="urn:microsoft.com/office/officeart/2005/8/layout/hProcess4"/>
    <dgm:cxn modelId="{7278EFA4-F74B-436A-8E4B-B6BB74D344C7}" type="presParOf" srcId="{D96D6613-F54C-412A-A162-376E293169DA}" destId="{F419E08B-1D0B-4469-B426-0373B673B136}" srcOrd="3" destOrd="0" presId="urn:microsoft.com/office/officeart/2005/8/layout/hProcess4"/>
    <dgm:cxn modelId="{FFBACE8C-B62F-4F20-BA17-7C51B48A8DDC}" type="presParOf" srcId="{D96D6613-F54C-412A-A162-376E293169DA}" destId="{4A614C31-796A-44AF-96B3-6384DE67FCE4}" srcOrd="4" destOrd="0" presId="urn:microsoft.com/office/officeart/2005/8/layout/hProcess4"/>
    <dgm:cxn modelId="{FDC2B3AD-91A7-4DD9-88A8-6D14FBC70A7D}" type="presParOf" srcId="{4A614C31-796A-44AF-96B3-6384DE67FCE4}" destId="{41F3E200-D21A-40E1-9981-3CBCE1EA45D9}" srcOrd="0" destOrd="0" presId="urn:microsoft.com/office/officeart/2005/8/layout/hProcess4"/>
    <dgm:cxn modelId="{21244771-0056-474A-AFED-C84BF809335D}" type="presParOf" srcId="{4A614C31-796A-44AF-96B3-6384DE67FCE4}" destId="{037D1EB4-5B18-4836-8C9C-2F455ECB6A9F}" srcOrd="1" destOrd="0" presId="urn:microsoft.com/office/officeart/2005/8/layout/hProcess4"/>
    <dgm:cxn modelId="{887BA272-BDF6-467D-B84E-05E20347EAE4}" type="presParOf" srcId="{4A614C31-796A-44AF-96B3-6384DE67FCE4}" destId="{DECA3CFF-3482-46CD-A202-E1E18510712E}" srcOrd="2" destOrd="0" presId="urn:microsoft.com/office/officeart/2005/8/layout/hProcess4"/>
    <dgm:cxn modelId="{10E02E8C-7252-46E0-9145-883EABF0C9DA}" type="presParOf" srcId="{4A614C31-796A-44AF-96B3-6384DE67FCE4}" destId="{31CB8B34-4FD7-4EF6-A1A1-DEDA59634348}" srcOrd="3" destOrd="0" presId="urn:microsoft.com/office/officeart/2005/8/layout/hProcess4"/>
    <dgm:cxn modelId="{974CD4D6-7163-4A14-A214-5F13A7C090EF}" type="presParOf" srcId="{4A614C31-796A-44AF-96B3-6384DE67FCE4}" destId="{FC787816-9276-447F-8A59-E5059983CE0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3621DF-9DC5-4846-9B11-4A977CA72DA2}" type="doc">
      <dgm:prSet loTypeId="urn:microsoft.com/office/officeart/2005/8/layout/hList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434214-7685-5E47-B075-717A93690979}">
      <dgm:prSet phldrT="[Текст]"/>
      <dgm:spPr>
        <a:solidFill>
          <a:srgbClr val="000090"/>
        </a:solidFill>
      </dgm:spPr>
      <dgm:t>
        <a:bodyPr/>
        <a:lstStyle/>
        <a:p>
          <a:r>
            <a:rPr lang="ru-RU" dirty="0" smtClean="0"/>
            <a:t>ПТТ (старт)</a:t>
          </a:r>
          <a:endParaRPr lang="ru-RU" dirty="0"/>
        </a:p>
      </dgm:t>
    </dgm:pt>
    <dgm:pt modelId="{A770C4B6-E9FE-8A47-9BC9-2EBD55621576}" type="parTrans" cxnId="{03A2196F-54B7-1342-A3C5-7CA19911A92B}">
      <dgm:prSet/>
      <dgm:spPr/>
      <dgm:t>
        <a:bodyPr/>
        <a:lstStyle/>
        <a:p>
          <a:endParaRPr lang="ru-RU"/>
        </a:p>
      </dgm:t>
    </dgm:pt>
    <dgm:pt modelId="{148B130E-0C65-7A4B-9CA9-84426A3F5DCB}" type="sibTrans" cxnId="{03A2196F-54B7-1342-A3C5-7CA19911A92B}">
      <dgm:prSet/>
      <dgm:spPr/>
      <dgm:t>
        <a:bodyPr/>
        <a:lstStyle/>
        <a:p>
          <a:endParaRPr lang="ru-RU"/>
        </a:p>
      </dgm:t>
    </dgm:pt>
    <dgm:pt modelId="{66E931E9-961A-8944-8D97-ED9172DBDBF9}">
      <dgm:prSet phldrT="[Текст]"/>
      <dgm:spPr>
        <a:solidFill>
          <a:srgbClr val="000090"/>
        </a:solidFill>
      </dgm:spPr>
      <dgm:t>
        <a:bodyPr/>
        <a:lstStyle/>
        <a:p>
          <a:r>
            <a:rPr lang="ru-RU" dirty="0" smtClean="0"/>
            <a:t>Выбор режима ПТТ на основании данных ЛУ МБТ</a:t>
          </a:r>
          <a:endParaRPr lang="ru-RU" dirty="0"/>
        </a:p>
      </dgm:t>
    </dgm:pt>
    <dgm:pt modelId="{B3A9164D-D072-8B45-A6CB-9E35CC44B735}" type="parTrans" cxnId="{616B8867-B624-9A4C-B4F7-6F731AD24EA4}">
      <dgm:prSet/>
      <dgm:spPr/>
      <dgm:t>
        <a:bodyPr/>
        <a:lstStyle/>
        <a:p>
          <a:endParaRPr lang="ru-RU"/>
        </a:p>
      </dgm:t>
    </dgm:pt>
    <dgm:pt modelId="{69C6CC5B-62F7-834E-A7E0-5F0C2A02A94D}" type="sibTrans" cxnId="{616B8867-B624-9A4C-B4F7-6F731AD24EA4}">
      <dgm:prSet/>
      <dgm:spPr/>
      <dgm:t>
        <a:bodyPr/>
        <a:lstStyle/>
        <a:p>
          <a:endParaRPr lang="ru-RU"/>
        </a:p>
      </dgm:t>
    </dgm:pt>
    <dgm:pt modelId="{28A58C6E-01A0-9448-B2AC-F82ED36686A7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АРВТ</a:t>
          </a:r>
          <a:endParaRPr lang="ru-RU" dirty="0">
            <a:solidFill>
              <a:schemeClr val="tx1"/>
            </a:solidFill>
          </a:endParaRPr>
        </a:p>
      </dgm:t>
    </dgm:pt>
    <dgm:pt modelId="{094AD09E-AAE7-B745-A742-4DB03CBC6A42}" type="parTrans" cxnId="{063A8CDB-A446-7A4D-8107-499B9A17265A}">
      <dgm:prSet/>
      <dgm:spPr/>
      <dgm:t>
        <a:bodyPr/>
        <a:lstStyle/>
        <a:p>
          <a:endParaRPr lang="ru-RU"/>
        </a:p>
      </dgm:t>
    </dgm:pt>
    <dgm:pt modelId="{F16D926E-30F2-4C41-BCA5-8A5F817F5A37}" type="sibTrans" cxnId="{063A8CDB-A446-7A4D-8107-499B9A17265A}">
      <dgm:prSet/>
      <dgm:spPr/>
      <dgm:t>
        <a:bodyPr/>
        <a:lstStyle/>
        <a:p>
          <a:endParaRPr lang="ru-RU"/>
        </a:p>
      </dgm:t>
    </dgm:pt>
    <dgm:pt modelId="{B90574CD-9BBF-3648-BF29-F3120C9EF8C7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Через 2недели-2 месяца после ПТТ</a:t>
          </a:r>
          <a:endParaRPr lang="ru-RU" dirty="0">
            <a:solidFill>
              <a:schemeClr val="tx1"/>
            </a:solidFill>
          </a:endParaRPr>
        </a:p>
      </dgm:t>
    </dgm:pt>
    <dgm:pt modelId="{DF3CFFA2-C9E7-1546-9A15-E8AA1BFA0F4B}" type="parTrans" cxnId="{032DBE5F-E865-0D4C-9705-3A05CC0DFBCD}">
      <dgm:prSet/>
      <dgm:spPr/>
      <dgm:t>
        <a:bodyPr/>
        <a:lstStyle/>
        <a:p>
          <a:endParaRPr lang="ru-RU"/>
        </a:p>
      </dgm:t>
    </dgm:pt>
    <dgm:pt modelId="{02E807E1-04E6-A642-ACE3-650349DE87AD}" type="sibTrans" cxnId="{032DBE5F-E865-0D4C-9705-3A05CC0DFBCD}">
      <dgm:prSet/>
      <dgm:spPr/>
      <dgm:t>
        <a:bodyPr/>
        <a:lstStyle/>
        <a:p>
          <a:endParaRPr lang="ru-RU"/>
        </a:p>
      </dgm:t>
    </dgm:pt>
    <dgm:pt modelId="{A2583BCE-50AA-B04B-893F-C805A331BCA2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Прочее</a:t>
          </a:r>
          <a:endParaRPr lang="ru-RU" dirty="0">
            <a:solidFill>
              <a:schemeClr val="tx1"/>
            </a:solidFill>
          </a:endParaRPr>
        </a:p>
      </dgm:t>
    </dgm:pt>
    <dgm:pt modelId="{F453584A-E372-4649-B0CD-A65227EC9D52}" type="parTrans" cxnId="{0AF2F379-2671-FF4E-9536-B5CD4A6F39A2}">
      <dgm:prSet/>
      <dgm:spPr/>
      <dgm:t>
        <a:bodyPr/>
        <a:lstStyle/>
        <a:p>
          <a:endParaRPr lang="ru-RU"/>
        </a:p>
      </dgm:t>
    </dgm:pt>
    <dgm:pt modelId="{FD7426AB-766B-9B4E-9827-444CA75F7FB8}" type="sibTrans" cxnId="{0AF2F379-2671-FF4E-9536-B5CD4A6F39A2}">
      <dgm:prSet/>
      <dgm:spPr/>
      <dgm:t>
        <a:bodyPr/>
        <a:lstStyle/>
        <a:p>
          <a:endParaRPr lang="ru-RU"/>
        </a:p>
      </dgm:t>
    </dgm:pt>
    <dgm:pt modelId="{690C6E28-90B4-9849-8A32-1787357CDE65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Профилактика и лечение  ОИ (показания, сроки)</a:t>
          </a:r>
          <a:endParaRPr lang="ru-RU" dirty="0">
            <a:solidFill>
              <a:schemeClr val="tx1"/>
            </a:solidFill>
          </a:endParaRPr>
        </a:p>
      </dgm:t>
    </dgm:pt>
    <dgm:pt modelId="{8AA82CB2-E428-6A46-9880-8FA955C4C535}" type="parTrans" cxnId="{4BA1FD57-1D02-4042-B60C-C839A049B29A}">
      <dgm:prSet/>
      <dgm:spPr/>
      <dgm:t>
        <a:bodyPr/>
        <a:lstStyle/>
        <a:p>
          <a:endParaRPr lang="ru-RU"/>
        </a:p>
      </dgm:t>
    </dgm:pt>
    <dgm:pt modelId="{13C17C63-6131-2C4A-99E6-B783A9504090}" type="sibTrans" cxnId="{4BA1FD57-1D02-4042-B60C-C839A049B29A}">
      <dgm:prSet/>
      <dgm:spPr/>
      <dgm:t>
        <a:bodyPr/>
        <a:lstStyle/>
        <a:p>
          <a:endParaRPr lang="ru-RU"/>
        </a:p>
      </dgm:t>
    </dgm:pt>
    <dgm:pt modelId="{922A8B3A-2A05-A645-ABF9-358391F8B990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ВСВИС</a:t>
          </a:r>
          <a:endParaRPr lang="ru-RU" dirty="0">
            <a:solidFill>
              <a:schemeClr val="tx1"/>
            </a:solidFill>
          </a:endParaRPr>
        </a:p>
      </dgm:t>
    </dgm:pt>
    <dgm:pt modelId="{8BF33932-ED52-FE44-AF8B-902C4EE8AEC2}" type="parTrans" cxnId="{6A0EB95E-7178-4F43-A1E1-C7ED9347C909}">
      <dgm:prSet/>
      <dgm:spPr/>
      <dgm:t>
        <a:bodyPr/>
        <a:lstStyle/>
        <a:p>
          <a:endParaRPr lang="ru-RU"/>
        </a:p>
      </dgm:t>
    </dgm:pt>
    <dgm:pt modelId="{47E04ADA-FBD5-754E-A39C-1F84DCBE6616}" type="sibTrans" cxnId="{6A0EB95E-7178-4F43-A1E1-C7ED9347C909}">
      <dgm:prSet/>
      <dgm:spPr/>
      <dgm:t>
        <a:bodyPr/>
        <a:lstStyle/>
        <a:p>
          <a:endParaRPr lang="ru-RU"/>
        </a:p>
      </dgm:t>
    </dgm:pt>
    <dgm:pt modelId="{6D64FFAD-F540-1941-AE40-1DC6C8B0C749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Выбор схемы АРВТ с лучшим профилем безопасности с учетом вынужденной </a:t>
          </a:r>
          <a:r>
            <a:rPr lang="ru-RU" dirty="0" err="1" smtClean="0">
              <a:solidFill>
                <a:schemeClr val="tx1"/>
              </a:solidFill>
            </a:rPr>
            <a:t>полипрагмазии</a:t>
          </a:r>
          <a:endParaRPr lang="ru-RU" dirty="0">
            <a:solidFill>
              <a:schemeClr val="tx1"/>
            </a:solidFill>
          </a:endParaRPr>
        </a:p>
      </dgm:t>
    </dgm:pt>
    <dgm:pt modelId="{11719748-D775-F342-A97F-2D02FDFFEF21}" type="parTrans" cxnId="{0EF1B974-1BE7-C841-8A90-BDCF43FC8307}">
      <dgm:prSet/>
      <dgm:spPr/>
      <dgm:t>
        <a:bodyPr/>
        <a:lstStyle/>
        <a:p>
          <a:endParaRPr lang="ru-RU"/>
        </a:p>
      </dgm:t>
    </dgm:pt>
    <dgm:pt modelId="{04E4138F-B7C8-AE42-9F27-12156095A0A4}" type="sibTrans" cxnId="{0EF1B974-1BE7-C841-8A90-BDCF43FC8307}">
      <dgm:prSet/>
      <dgm:spPr/>
      <dgm:t>
        <a:bodyPr/>
        <a:lstStyle/>
        <a:p>
          <a:endParaRPr lang="ru-RU"/>
        </a:p>
      </dgm:t>
    </dgm:pt>
    <dgm:pt modelId="{B8806993-BC07-3040-9969-9FD4898B4AD6}" type="pres">
      <dgm:prSet presAssocID="{9D3621DF-9DC5-4846-9B11-4A977CA72D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CFA574-23A1-784A-B355-4EECB4BEB337}" type="pres">
      <dgm:prSet presAssocID="{86434214-7685-5E47-B075-717A9369097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FC1A4-D806-4243-8186-892C197F7791}" type="pres">
      <dgm:prSet presAssocID="{148B130E-0C65-7A4B-9CA9-84426A3F5DCB}" presName="sibTrans" presStyleCnt="0"/>
      <dgm:spPr/>
    </dgm:pt>
    <dgm:pt modelId="{9D20A4E5-8D61-8645-943A-07B92F505D63}" type="pres">
      <dgm:prSet presAssocID="{28A58C6E-01A0-9448-B2AC-F82ED36686A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E2759-E563-314C-B960-C2A726751F75}" type="pres">
      <dgm:prSet presAssocID="{F16D926E-30F2-4C41-BCA5-8A5F817F5A37}" presName="sibTrans" presStyleCnt="0"/>
      <dgm:spPr/>
    </dgm:pt>
    <dgm:pt modelId="{B54AF897-999E-F247-BF94-DFD9FFBAFD4A}" type="pres">
      <dgm:prSet presAssocID="{A2583BCE-50AA-B04B-893F-C805A331BCA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2DBE5F-E865-0D4C-9705-3A05CC0DFBCD}" srcId="{28A58C6E-01A0-9448-B2AC-F82ED36686A7}" destId="{B90574CD-9BBF-3648-BF29-F3120C9EF8C7}" srcOrd="0" destOrd="0" parTransId="{DF3CFFA2-C9E7-1546-9A15-E8AA1BFA0F4B}" sibTransId="{02E807E1-04E6-A642-ACE3-650349DE87AD}"/>
    <dgm:cxn modelId="{36D816AE-B7C2-7447-A612-EAFCB0416771}" type="presOf" srcId="{690C6E28-90B4-9849-8A32-1787357CDE65}" destId="{B54AF897-999E-F247-BF94-DFD9FFBAFD4A}" srcOrd="0" destOrd="1" presId="urn:microsoft.com/office/officeart/2005/8/layout/hList6"/>
    <dgm:cxn modelId="{F2A28A6C-FB1E-264E-990D-CCAAF4B098D7}" type="presOf" srcId="{28A58C6E-01A0-9448-B2AC-F82ED36686A7}" destId="{9D20A4E5-8D61-8645-943A-07B92F505D63}" srcOrd="0" destOrd="0" presId="urn:microsoft.com/office/officeart/2005/8/layout/hList6"/>
    <dgm:cxn modelId="{6A0EB95E-7178-4F43-A1E1-C7ED9347C909}" srcId="{A2583BCE-50AA-B04B-893F-C805A331BCA2}" destId="{922A8B3A-2A05-A645-ABF9-358391F8B990}" srcOrd="1" destOrd="0" parTransId="{8BF33932-ED52-FE44-AF8B-902C4EE8AEC2}" sibTransId="{47E04ADA-FBD5-754E-A39C-1F84DCBE6616}"/>
    <dgm:cxn modelId="{0AF2F379-2671-FF4E-9536-B5CD4A6F39A2}" srcId="{9D3621DF-9DC5-4846-9B11-4A977CA72DA2}" destId="{A2583BCE-50AA-B04B-893F-C805A331BCA2}" srcOrd="2" destOrd="0" parTransId="{F453584A-E372-4649-B0CD-A65227EC9D52}" sibTransId="{FD7426AB-766B-9B4E-9827-444CA75F7FB8}"/>
    <dgm:cxn modelId="{99CD33AC-08BD-6E40-9530-D9E270AE6ACA}" type="presOf" srcId="{A2583BCE-50AA-B04B-893F-C805A331BCA2}" destId="{B54AF897-999E-F247-BF94-DFD9FFBAFD4A}" srcOrd="0" destOrd="0" presId="urn:microsoft.com/office/officeart/2005/8/layout/hList6"/>
    <dgm:cxn modelId="{4BA1FD57-1D02-4042-B60C-C839A049B29A}" srcId="{A2583BCE-50AA-B04B-893F-C805A331BCA2}" destId="{690C6E28-90B4-9849-8A32-1787357CDE65}" srcOrd="0" destOrd="0" parTransId="{8AA82CB2-E428-6A46-9880-8FA955C4C535}" sibTransId="{13C17C63-6131-2C4A-99E6-B783A9504090}"/>
    <dgm:cxn modelId="{F2A8376C-F857-6C4D-A553-1596556E41FC}" type="presOf" srcId="{922A8B3A-2A05-A645-ABF9-358391F8B990}" destId="{B54AF897-999E-F247-BF94-DFD9FFBAFD4A}" srcOrd="0" destOrd="2" presId="urn:microsoft.com/office/officeart/2005/8/layout/hList6"/>
    <dgm:cxn modelId="{C71D5BDF-D911-524F-9D97-44AA50A761A7}" type="presOf" srcId="{9D3621DF-9DC5-4846-9B11-4A977CA72DA2}" destId="{B8806993-BC07-3040-9969-9FD4898B4AD6}" srcOrd="0" destOrd="0" presId="urn:microsoft.com/office/officeart/2005/8/layout/hList6"/>
    <dgm:cxn modelId="{B7D6C021-1A22-F74E-B797-A29D39936512}" type="presOf" srcId="{B90574CD-9BBF-3648-BF29-F3120C9EF8C7}" destId="{9D20A4E5-8D61-8645-943A-07B92F505D63}" srcOrd="0" destOrd="1" presId="urn:microsoft.com/office/officeart/2005/8/layout/hList6"/>
    <dgm:cxn modelId="{2275BCAD-EA06-5B4C-B450-681A0DFD604C}" type="presOf" srcId="{66E931E9-961A-8944-8D97-ED9172DBDBF9}" destId="{0ECFA574-23A1-784A-B355-4EECB4BEB337}" srcOrd="0" destOrd="1" presId="urn:microsoft.com/office/officeart/2005/8/layout/hList6"/>
    <dgm:cxn modelId="{063A8CDB-A446-7A4D-8107-499B9A17265A}" srcId="{9D3621DF-9DC5-4846-9B11-4A977CA72DA2}" destId="{28A58C6E-01A0-9448-B2AC-F82ED36686A7}" srcOrd="1" destOrd="0" parTransId="{094AD09E-AAE7-B745-A742-4DB03CBC6A42}" sibTransId="{F16D926E-30F2-4C41-BCA5-8A5F817F5A37}"/>
    <dgm:cxn modelId="{6FB51777-87F0-1140-A193-8A7507A15349}" type="presOf" srcId="{86434214-7685-5E47-B075-717A93690979}" destId="{0ECFA574-23A1-784A-B355-4EECB4BEB337}" srcOrd="0" destOrd="0" presId="urn:microsoft.com/office/officeart/2005/8/layout/hList6"/>
    <dgm:cxn modelId="{0EF1B974-1BE7-C841-8A90-BDCF43FC8307}" srcId="{28A58C6E-01A0-9448-B2AC-F82ED36686A7}" destId="{6D64FFAD-F540-1941-AE40-1DC6C8B0C749}" srcOrd="1" destOrd="0" parTransId="{11719748-D775-F342-A97F-2D02FDFFEF21}" sibTransId="{04E4138F-B7C8-AE42-9F27-12156095A0A4}"/>
    <dgm:cxn modelId="{03A2196F-54B7-1342-A3C5-7CA19911A92B}" srcId="{9D3621DF-9DC5-4846-9B11-4A977CA72DA2}" destId="{86434214-7685-5E47-B075-717A93690979}" srcOrd="0" destOrd="0" parTransId="{A770C4B6-E9FE-8A47-9BC9-2EBD55621576}" sibTransId="{148B130E-0C65-7A4B-9CA9-84426A3F5DCB}"/>
    <dgm:cxn modelId="{0482BC8F-0366-4646-97D3-32A70C7495FA}" type="presOf" srcId="{6D64FFAD-F540-1941-AE40-1DC6C8B0C749}" destId="{9D20A4E5-8D61-8645-943A-07B92F505D63}" srcOrd="0" destOrd="2" presId="urn:microsoft.com/office/officeart/2005/8/layout/hList6"/>
    <dgm:cxn modelId="{616B8867-B624-9A4C-B4F7-6F731AD24EA4}" srcId="{86434214-7685-5E47-B075-717A93690979}" destId="{66E931E9-961A-8944-8D97-ED9172DBDBF9}" srcOrd="0" destOrd="0" parTransId="{B3A9164D-D072-8B45-A6CB-9E35CC44B735}" sibTransId="{69C6CC5B-62F7-834E-A7E0-5F0C2A02A94D}"/>
    <dgm:cxn modelId="{601238FC-99EB-1141-A3F7-037BEC5F8808}" type="presParOf" srcId="{B8806993-BC07-3040-9969-9FD4898B4AD6}" destId="{0ECFA574-23A1-784A-B355-4EECB4BEB337}" srcOrd="0" destOrd="0" presId="urn:microsoft.com/office/officeart/2005/8/layout/hList6"/>
    <dgm:cxn modelId="{920FD1B6-5B17-8342-BDC5-5158B82B6B86}" type="presParOf" srcId="{B8806993-BC07-3040-9969-9FD4898B4AD6}" destId="{E76FC1A4-D806-4243-8186-892C197F7791}" srcOrd="1" destOrd="0" presId="urn:microsoft.com/office/officeart/2005/8/layout/hList6"/>
    <dgm:cxn modelId="{EE88A759-06CD-9F46-B34E-DCAD49C0F377}" type="presParOf" srcId="{B8806993-BC07-3040-9969-9FD4898B4AD6}" destId="{9D20A4E5-8D61-8645-943A-07B92F505D63}" srcOrd="2" destOrd="0" presId="urn:microsoft.com/office/officeart/2005/8/layout/hList6"/>
    <dgm:cxn modelId="{99C03C6F-871D-BF42-BD66-B5634913B1C3}" type="presParOf" srcId="{B8806993-BC07-3040-9969-9FD4898B4AD6}" destId="{CE7E2759-E563-314C-B960-C2A726751F75}" srcOrd="3" destOrd="0" presId="urn:microsoft.com/office/officeart/2005/8/layout/hList6"/>
    <dgm:cxn modelId="{1ABA5F23-C176-2048-BBEC-987AEF926622}" type="presParOf" srcId="{B8806993-BC07-3040-9969-9FD4898B4AD6}" destId="{B54AF897-999E-F247-BF94-DFD9FFBAFD4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5B4021-19EC-554C-B717-4FA762844926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BBF8BE-431E-5445-B773-604EFEF570A8}">
      <dgm:prSet/>
      <dgm:spPr>
        <a:solidFill>
          <a:srgbClr val="3366FF"/>
        </a:solidFill>
      </dgm:spPr>
      <dgm:t>
        <a:bodyPr/>
        <a:lstStyle/>
        <a:p>
          <a:pPr rtl="0"/>
          <a:r>
            <a:rPr lang="hr-HR" smtClean="0"/>
            <a:t>ЛЧ HR</a:t>
          </a:r>
          <a:endParaRPr lang="hr-HR"/>
        </a:p>
      </dgm:t>
    </dgm:pt>
    <dgm:pt modelId="{FFACE8DD-3B97-9E44-81C0-1A6E1C4BBBCB}" type="parTrans" cxnId="{C2AFB76F-1367-114F-8D16-948BDA197F92}">
      <dgm:prSet/>
      <dgm:spPr/>
      <dgm:t>
        <a:bodyPr/>
        <a:lstStyle/>
        <a:p>
          <a:endParaRPr lang="ru-RU"/>
        </a:p>
      </dgm:t>
    </dgm:pt>
    <dgm:pt modelId="{C9C901EA-84AC-2C4A-BDD9-803DF26D8832}" type="sibTrans" cxnId="{C2AFB76F-1367-114F-8D16-948BDA197F92}">
      <dgm:prSet/>
      <dgm:spPr/>
      <dgm:t>
        <a:bodyPr/>
        <a:lstStyle/>
        <a:p>
          <a:endParaRPr lang="ru-RU"/>
        </a:p>
      </dgm:t>
    </dgm:pt>
    <dgm:pt modelId="{CAB20B51-B327-0549-957A-F69A56F1C463}">
      <dgm:prSet/>
      <dgm:spPr>
        <a:solidFill>
          <a:srgbClr val="3366FF"/>
        </a:solidFill>
      </dgm:spPr>
      <dgm:t>
        <a:bodyPr/>
        <a:lstStyle/>
        <a:p>
          <a:pPr rtl="0"/>
          <a:r>
            <a:rPr lang="ru-RU" smtClean="0"/>
            <a:t>ЛУ Н</a:t>
          </a:r>
          <a:endParaRPr lang="ru-RU"/>
        </a:p>
      </dgm:t>
    </dgm:pt>
    <dgm:pt modelId="{8575E8AC-CE30-3149-89EE-B220698B1413}" type="parTrans" cxnId="{6A4B5898-9CFC-A949-A9F7-06990E0FFCF7}">
      <dgm:prSet/>
      <dgm:spPr/>
      <dgm:t>
        <a:bodyPr/>
        <a:lstStyle/>
        <a:p>
          <a:endParaRPr lang="ru-RU"/>
        </a:p>
      </dgm:t>
    </dgm:pt>
    <dgm:pt modelId="{DC6B3E0F-BFE3-8E4D-81B4-318B85776D4E}" type="sibTrans" cxnId="{6A4B5898-9CFC-A949-A9F7-06990E0FFCF7}">
      <dgm:prSet/>
      <dgm:spPr/>
      <dgm:t>
        <a:bodyPr/>
        <a:lstStyle/>
        <a:p>
          <a:endParaRPr lang="ru-RU"/>
        </a:p>
      </dgm:t>
    </dgm:pt>
    <dgm:pt modelId="{21EE1783-4C98-3A40-A5A5-42CB1BD29DBC}">
      <dgm:prSet/>
      <dgm:spPr>
        <a:solidFill>
          <a:srgbClr val="3366FF"/>
        </a:solidFill>
      </dgm:spPr>
      <dgm:t>
        <a:bodyPr/>
        <a:lstStyle/>
        <a:p>
          <a:pPr rtl="0"/>
          <a:r>
            <a:rPr lang="ru-RU" dirty="0" smtClean="0"/>
            <a:t>МЛУ</a:t>
          </a:r>
          <a:endParaRPr lang="ru-RU" dirty="0"/>
        </a:p>
      </dgm:t>
    </dgm:pt>
    <dgm:pt modelId="{20431072-E08E-1D49-8B65-38D0EA6F7A27}" type="parTrans" cxnId="{52E9834C-EB99-2A41-B108-B5C803661F38}">
      <dgm:prSet/>
      <dgm:spPr/>
      <dgm:t>
        <a:bodyPr/>
        <a:lstStyle/>
        <a:p>
          <a:endParaRPr lang="ru-RU"/>
        </a:p>
      </dgm:t>
    </dgm:pt>
    <dgm:pt modelId="{3C8C2654-5B3E-E440-BC42-7E3511D0B75E}" type="sibTrans" cxnId="{52E9834C-EB99-2A41-B108-B5C803661F38}">
      <dgm:prSet/>
      <dgm:spPr/>
      <dgm:t>
        <a:bodyPr/>
        <a:lstStyle/>
        <a:p>
          <a:endParaRPr lang="ru-RU"/>
        </a:p>
      </dgm:t>
    </dgm:pt>
    <dgm:pt modelId="{92135AC0-3BFC-174F-A897-9C8FB937FC3F}">
      <dgm:prSet/>
      <dgm:spPr>
        <a:solidFill>
          <a:srgbClr val="3366FF"/>
        </a:solidFill>
      </dgm:spPr>
      <dgm:t>
        <a:bodyPr/>
        <a:lstStyle/>
        <a:p>
          <a:pPr rtl="0"/>
          <a:r>
            <a:rPr lang="ru-RU" smtClean="0"/>
            <a:t>ШЛУ</a:t>
          </a:r>
          <a:endParaRPr lang="ru-RU"/>
        </a:p>
      </dgm:t>
    </dgm:pt>
    <dgm:pt modelId="{CD74BF90-3D9A-1F41-9885-1F6C8D7D6AC2}" type="parTrans" cxnId="{4E98B993-E376-924D-82B3-2F2DAF1375FD}">
      <dgm:prSet/>
      <dgm:spPr/>
      <dgm:t>
        <a:bodyPr/>
        <a:lstStyle/>
        <a:p>
          <a:endParaRPr lang="ru-RU"/>
        </a:p>
      </dgm:t>
    </dgm:pt>
    <dgm:pt modelId="{4E496EB8-AC24-5642-9C78-EBEDC1FAA7DC}" type="sibTrans" cxnId="{4E98B993-E376-924D-82B3-2F2DAF1375FD}">
      <dgm:prSet/>
      <dgm:spPr/>
      <dgm:t>
        <a:bodyPr/>
        <a:lstStyle/>
        <a:p>
          <a:endParaRPr lang="ru-RU"/>
        </a:p>
      </dgm:t>
    </dgm:pt>
    <dgm:pt modelId="{421C07F2-6C74-EE4C-A0A1-B1F9767D20F2}" type="pres">
      <dgm:prSet presAssocID="{0A5B4021-19EC-554C-B717-4FA7628449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732618-5AF3-4747-8365-3C4BE02C4B2F}" type="pres">
      <dgm:prSet presAssocID="{55BBF8BE-431E-5445-B773-604EFEF570A8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382F0-F419-7E4C-B5C0-77747856154F}" type="pres">
      <dgm:prSet presAssocID="{C9C901EA-84AC-2C4A-BDD9-803DF26D8832}" presName="parTxOnlySpace" presStyleCnt="0"/>
      <dgm:spPr/>
    </dgm:pt>
    <dgm:pt modelId="{70C1F418-C99B-8C41-8F24-06AA3F7DC876}" type="pres">
      <dgm:prSet presAssocID="{CAB20B51-B327-0549-957A-F69A56F1C463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437BC-A815-B444-B5D6-2E1FA2E22E74}" type="pres">
      <dgm:prSet presAssocID="{DC6B3E0F-BFE3-8E4D-81B4-318B85776D4E}" presName="parTxOnlySpace" presStyleCnt="0"/>
      <dgm:spPr/>
    </dgm:pt>
    <dgm:pt modelId="{61015DAB-03B8-7846-A62E-B5598AC1CD7E}" type="pres">
      <dgm:prSet presAssocID="{21EE1783-4C98-3A40-A5A5-42CB1BD29DB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9E1F0-F714-8447-95E2-2DD13060E367}" type="pres">
      <dgm:prSet presAssocID="{3C8C2654-5B3E-E440-BC42-7E3511D0B75E}" presName="parTxOnlySpace" presStyleCnt="0"/>
      <dgm:spPr/>
    </dgm:pt>
    <dgm:pt modelId="{15FFDA6E-2DC0-4B4E-BA19-7CCD03C8A11B}" type="pres">
      <dgm:prSet presAssocID="{92135AC0-3BFC-174F-A897-9C8FB937FC3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E9834C-EB99-2A41-B108-B5C803661F38}" srcId="{0A5B4021-19EC-554C-B717-4FA762844926}" destId="{21EE1783-4C98-3A40-A5A5-42CB1BD29DBC}" srcOrd="2" destOrd="0" parTransId="{20431072-E08E-1D49-8B65-38D0EA6F7A27}" sibTransId="{3C8C2654-5B3E-E440-BC42-7E3511D0B75E}"/>
    <dgm:cxn modelId="{9650C4A1-723B-CA4E-9A78-C869C407E688}" type="presOf" srcId="{92135AC0-3BFC-174F-A897-9C8FB937FC3F}" destId="{15FFDA6E-2DC0-4B4E-BA19-7CCD03C8A11B}" srcOrd="0" destOrd="0" presId="urn:microsoft.com/office/officeart/2005/8/layout/chevron1"/>
    <dgm:cxn modelId="{22BC13D4-B61E-464B-9D8B-7586647DFAA6}" type="presOf" srcId="{CAB20B51-B327-0549-957A-F69A56F1C463}" destId="{70C1F418-C99B-8C41-8F24-06AA3F7DC876}" srcOrd="0" destOrd="0" presId="urn:microsoft.com/office/officeart/2005/8/layout/chevron1"/>
    <dgm:cxn modelId="{C2932464-6494-CC4D-9DEB-EF70285E9EB6}" type="presOf" srcId="{0A5B4021-19EC-554C-B717-4FA762844926}" destId="{421C07F2-6C74-EE4C-A0A1-B1F9767D20F2}" srcOrd="0" destOrd="0" presId="urn:microsoft.com/office/officeart/2005/8/layout/chevron1"/>
    <dgm:cxn modelId="{C2AFB76F-1367-114F-8D16-948BDA197F92}" srcId="{0A5B4021-19EC-554C-B717-4FA762844926}" destId="{55BBF8BE-431E-5445-B773-604EFEF570A8}" srcOrd="0" destOrd="0" parTransId="{FFACE8DD-3B97-9E44-81C0-1A6E1C4BBBCB}" sibTransId="{C9C901EA-84AC-2C4A-BDD9-803DF26D8832}"/>
    <dgm:cxn modelId="{4E98B993-E376-924D-82B3-2F2DAF1375FD}" srcId="{0A5B4021-19EC-554C-B717-4FA762844926}" destId="{92135AC0-3BFC-174F-A897-9C8FB937FC3F}" srcOrd="3" destOrd="0" parTransId="{CD74BF90-3D9A-1F41-9885-1F6C8D7D6AC2}" sibTransId="{4E496EB8-AC24-5642-9C78-EBEDC1FAA7DC}"/>
    <dgm:cxn modelId="{A3A950CE-B352-A949-B8B0-BED07F611597}" type="presOf" srcId="{55BBF8BE-431E-5445-B773-604EFEF570A8}" destId="{AF732618-5AF3-4747-8365-3C4BE02C4B2F}" srcOrd="0" destOrd="0" presId="urn:microsoft.com/office/officeart/2005/8/layout/chevron1"/>
    <dgm:cxn modelId="{F397E569-19D4-3049-804F-91445C071D2F}" type="presOf" srcId="{21EE1783-4C98-3A40-A5A5-42CB1BD29DBC}" destId="{61015DAB-03B8-7846-A62E-B5598AC1CD7E}" srcOrd="0" destOrd="0" presId="urn:microsoft.com/office/officeart/2005/8/layout/chevron1"/>
    <dgm:cxn modelId="{6A4B5898-9CFC-A949-A9F7-06990E0FFCF7}" srcId="{0A5B4021-19EC-554C-B717-4FA762844926}" destId="{CAB20B51-B327-0549-957A-F69A56F1C463}" srcOrd="1" destOrd="0" parTransId="{8575E8AC-CE30-3149-89EE-B220698B1413}" sibTransId="{DC6B3E0F-BFE3-8E4D-81B4-318B85776D4E}"/>
    <dgm:cxn modelId="{525D3507-2CFF-2E43-930A-E17CCB138D48}" type="presParOf" srcId="{421C07F2-6C74-EE4C-A0A1-B1F9767D20F2}" destId="{AF732618-5AF3-4747-8365-3C4BE02C4B2F}" srcOrd="0" destOrd="0" presId="urn:microsoft.com/office/officeart/2005/8/layout/chevron1"/>
    <dgm:cxn modelId="{2D9E55B2-3FB0-DC49-A1B8-E14CAEDBB005}" type="presParOf" srcId="{421C07F2-6C74-EE4C-A0A1-B1F9767D20F2}" destId="{8A0382F0-F419-7E4C-B5C0-77747856154F}" srcOrd="1" destOrd="0" presId="urn:microsoft.com/office/officeart/2005/8/layout/chevron1"/>
    <dgm:cxn modelId="{B464053C-F88F-1C4E-A29D-9124C0CC10C1}" type="presParOf" srcId="{421C07F2-6C74-EE4C-A0A1-B1F9767D20F2}" destId="{70C1F418-C99B-8C41-8F24-06AA3F7DC876}" srcOrd="2" destOrd="0" presId="urn:microsoft.com/office/officeart/2005/8/layout/chevron1"/>
    <dgm:cxn modelId="{1BCD90C5-E7E4-8044-86B0-F9DB43B97247}" type="presParOf" srcId="{421C07F2-6C74-EE4C-A0A1-B1F9767D20F2}" destId="{A2F437BC-A815-B444-B5D6-2E1FA2E22E74}" srcOrd="3" destOrd="0" presId="urn:microsoft.com/office/officeart/2005/8/layout/chevron1"/>
    <dgm:cxn modelId="{48987DFC-B1BB-934F-B53F-3F84431A0E7E}" type="presParOf" srcId="{421C07F2-6C74-EE4C-A0A1-B1F9767D20F2}" destId="{61015DAB-03B8-7846-A62E-B5598AC1CD7E}" srcOrd="4" destOrd="0" presId="urn:microsoft.com/office/officeart/2005/8/layout/chevron1"/>
    <dgm:cxn modelId="{60CD1B25-7A42-8E43-B7A3-2B54740699D9}" type="presParOf" srcId="{421C07F2-6C74-EE4C-A0A1-B1F9767D20F2}" destId="{BCF9E1F0-F714-8447-95E2-2DD13060E367}" srcOrd="5" destOrd="0" presId="urn:microsoft.com/office/officeart/2005/8/layout/chevron1"/>
    <dgm:cxn modelId="{1BD1A7F6-FC06-9144-A40D-F02D8BDBDCA6}" type="presParOf" srcId="{421C07F2-6C74-EE4C-A0A1-B1F9767D20F2}" destId="{15FFDA6E-2DC0-4B4E-BA19-7CCD03C8A11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994E05-D737-4B64-B9C2-DE74F73D3C0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1A8850-5B62-4F1D-ACF3-B1D60E989AC1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40DBB092-1A8A-4781-85A9-E4BA7520332E}" type="parTrans" cxnId="{D7B86E45-96B8-4FAD-B304-EC488BC10F38}">
      <dgm:prSet/>
      <dgm:spPr/>
      <dgm:t>
        <a:bodyPr/>
        <a:lstStyle/>
        <a:p>
          <a:endParaRPr lang="ru-RU"/>
        </a:p>
      </dgm:t>
    </dgm:pt>
    <dgm:pt modelId="{E989DE18-F080-4850-90B8-817B30C6BE97}" type="sibTrans" cxnId="{D7B86E45-96B8-4FAD-B304-EC488BC10F38}">
      <dgm:prSet/>
      <dgm:spPr/>
      <dgm:t>
        <a:bodyPr/>
        <a:lstStyle/>
        <a:p>
          <a:endParaRPr lang="ru-RU"/>
        </a:p>
      </dgm:t>
    </dgm:pt>
    <dgm:pt modelId="{44EC9975-94EE-4A38-99B6-E86C993A39DF}">
      <dgm:prSet phldrT="[Текст]"/>
      <dgm:spPr/>
      <dgm:t>
        <a:bodyPr/>
        <a:lstStyle/>
        <a:p>
          <a:r>
            <a:rPr lang="ru-RU" dirty="0" smtClean="0"/>
            <a:t>Принципы назначения ХТ не отличаются от таковых у больных без ВИЧ-инфекции</a:t>
          </a:r>
          <a:endParaRPr lang="ru-RU" dirty="0"/>
        </a:p>
      </dgm:t>
    </dgm:pt>
    <dgm:pt modelId="{1F6E47C7-F9AB-4586-920B-7097164243C6}" type="parTrans" cxnId="{7D8930BA-84A2-47B3-897B-F45FA0F10E02}">
      <dgm:prSet/>
      <dgm:spPr/>
      <dgm:t>
        <a:bodyPr/>
        <a:lstStyle/>
        <a:p>
          <a:endParaRPr lang="ru-RU"/>
        </a:p>
      </dgm:t>
    </dgm:pt>
    <dgm:pt modelId="{7C9FA532-9053-44A2-9EA4-6A7279134611}" type="sibTrans" cxnId="{7D8930BA-84A2-47B3-897B-F45FA0F10E02}">
      <dgm:prSet/>
      <dgm:spPr/>
      <dgm:t>
        <a:bodyPr/>
        <a:lstStyle/>
        <a:p>
          <a:endParaRPr lang="ru-RU"/>
        </a:p>
      </dgm:t>
    </dgm:pt>
    <dgm:pt modelId="{D8D3F3D5-DAA2-43A0-BB7D-BAE69F589E7D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E073E22-0E01-49B9-A955-91294E88CD36}" type="parTrans" cxnId="{A1092EEE-D5CF-4CB4-91C1-A13060055772}">
      <dgm:prSet/>
      <dgm:spPr/>
      <dgm:t>
        <a:bodyPr/>
        <a:lstStyle/>
        <a:p>
          <a:endParaRPr lang="ru-RU"/>
        </a:p>
      </dgm:t>
    </dgm:pt>
    <dgm:pt modelId="{12C75430-2752-4211-A22C-AF87DD8749FF}" type="sibTrans" cxnId="{A1092EEE-D5CF-4CB4-91C1-A13060055772}">
      <dgm:prSet/>
      <dgm:spPr/>
      <dgm:t>
        <a:bodyPr/>
        <a:lstStyle/>
        <a:p>
          <a:endParaRPr lang="ru-RU"/>
        </a:p>
      </dgm:t>
    </dgm:pt>
    <dgm:pt modelId="{D26B34F4-83A9-4F6E-AF79-A7675FEB87E4}">
      <dgm:prSet phldrT="[Текст]"/>
      <dgm:spPr/>
      <dgm:t>
        <a:bodyPr/>
        <a:lstStyle/>
        <a:p>
          <a:r>
            <a:rPr lang="ru-RU" dirty="0" smtClean="0"/>
            <a:t>Учитывать лекарственные взаимодействия с АРВТ</a:t>
          </a:r>
          <a:endParaRPr lang="ru-RU" dirty="0"/>
        </a:p>
      </dgm:t>
    </dgm:pt>
    <dgm:pt modelId="{980903A0-A30B-4B24-ADB9-856A89224A3A}" type="parTrans" cxnId="{0B94F75E-846E-4DAE-9812-3A3442F168BB}">
      <dgm:prSet/>
      <dgm:spPr/>
      <dgm:t>
        <a:bodyPr/>
        <a:lstStyle/>
        <a:p>
          <a:endParaRPr lang="ru-RU"/>
        </a:p>
      </dgm:t>
    </dgm:pt>
    <dgm:pt modelId="{30240280-A7E0-4C94-BD06-8B72F618E87D}" type="sibTrans" cxnId="{0B94F75E-846E-4DAE-9812-3A3442F168BB}">
      <dgm:prSet/>
      <dgm:spPr/>
      <dgm:t>
        <a:bodyPr/>
        <a:lstStyle/>
        <a:p>
          <a:endParaRPr lang="ru-RU"/>
        </a:p>
      </dgm:t>
    </dgm:pt>
    <dgm:pt modelId="{88E8379D-FC74-4E9D-98A5-D278EA3C7BA7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0A0208CC-A7CE-4DB7-801E-562722D1D5A8}" type="parTrans" cxnId="{6C28DE9B-AC2D-4212-9306-8F39A8B7385E}">
      <dgm:prSet/>
      <dgm:spPr/>
      <dgm:t>
        <a:bodyPr/>
        <a:lstStyle/>
        <a:p>
          <a:endParaRPr lang="ru-RU"/>
        </a:p>
      </dgm:t>
    </dgm:pt>
    <dgm:pt modelId="{6F5A09B8-C72A-4AE2-89AA-1A8659A67B9F}" type="sibTrans" cxnId="{6C28DE9B-AC2D-4212-9306-8F39A8B7385E}">
      <dgm:prSet/>
      <dgm:spPr/>
      <dgm:t>
        <a:bodyPr/>
        <a:lstStyle/>
        <a:p>
          <a:endParaRPr lang="ru-RU"/>
        </a:p>
      </dgm:t>
    </dgm:pt>
    <dgm:pt modelId="{3984743D-6725-4C64-BE8B-042787977F2B}">
      <dgm:prSet phldrT="[Текст]"/>
      <dgm:spPr/>
      <dgm:t>
        <a:bodyPr/>
        <a:lstStyle/>
        <a:p>
          <a:r>
            <a:rPr lang="ru-RU" dirty="0" smtClean="0"/>
            <a:t>Помнить о СВИС (</a:t>
          </a:r>
          <a:r>
            <a:rPr lang="en-US" dirty="0" smtClean="0"/>
            <a:t>IRIS</a:t>
          </a:r>
          <a:r>
            <a:rPr lang="ru-RU" dirty="0" smtClean="0"/>
            <a:t>) </a:t>
          </a:r>
          <a:endParaRPr lang="ru-RU" dirty="0"/>
        </a:p>
      </dgm:t>
    </dgm:pt>
    <dgm:pt modelId="{E1D9488C-00E1-4193-800F-A575A06A935B}" type="parTrans" cxnId="{82FB3159-D2B1-4085-9334-788EE9936C46}">
      <dgm:prSet/>
      <dgm:spPr/>
      <dgm:t>
        <a:bodyPr/>
        <a:lstStyle/>
        <a:p>
          <a:endParaRPr lang="ru-RU"/>
        </a:p>
      </dgm:t>
    </dgm:pt>
    <dgm:pt modelId="{5461F982-2BBE-4CE0-A6BE-B9A1A59B20AA}" type="sibTrans" cxnId="{82FB3159-D2B1-4085-9334-788EE9936C46}">
      <dgm:prSet/>
      <dgm:spPr/>
      <dgm:t>
        <a:bodyPr/>
        <a:lstStyle/>
        <a:p>
          <a:endParaRPr lang="ru-RU"/>
        </a:p>
      </dgm:t>
    </dgm:pt>
    <dgm:pt modelId="{FEF0A543-9205-4693-8C5E-F680E24F827B}" type="pres">
      <dgm:prSet presAssocID="{17994E05-D737-4B64-B9C2-DE74F73D3C0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88980E-7C99-4508-B91B-00089268EF2D}" type="pres">
      <dgm:prSet presAssocID="{D31A8850-5B62-4F1D-ACF3-B1D60E989AC1}" presName="composite" presStyleCnt="0"/>
      <dgm:spPr/>
    </dgm:pt>
    <dgm:pt modelId="{1C72F0CF-1A44-4151-A581-EE3263C642E2}" type="pres">
      <dgm:prSet presAssocID="{D31A8850-5B62-4F1D-ACF3-B1D60E989AC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F8259-2929-44F4-89A4-AADEA9B67A00}" type="pres">
      <dgm:prSet presAssocID="{D31A8850-5B62-4F1D-ACF3-B1D60E989AC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04538-C18F-462B-AF88-32B462228C94}" type="pres">
      <dgm:prSet presAssocID="{E989DE18-F080-4850-90B8-817B30C6BE97}" presName="sp" presStyleCnt="0"/>
      <dgm:spPr/>
    </dgm:pt>
    <dgm:pt modelId="{E022FDF0-7545-4689-B7EF-408F04169125}" type="pres">
      <dgm:prSet presAssocID="{D8D3F3D5-DAA2-43A0-BB7D-BAE69F589E7D}" presName="composite" presStyleCnt="0"/>
      <dgm:spPr/>
    </dgm:pt>
    <dgm:pt modelId="{AD863F6B-31D9-49AD-B005-B708A027EF29}" type="pres">
      <dgm:prSet presAssocID="{D8D3F3D5-DAA2-43A0-BB7D-BAE69F589E7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95622-BC4C-4DE1-B4D0-A02A111BA3EB}" type="pres">
      <dgm:prSet presAssocID="{D8D3F3D5-DAA2-43A0-BB7D-BAE69F589E7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B7299-5D60-481C-AFB4-B80DA5B2E3B4}" type="pres">
      <dgm:prSet presAssocID="{12C75430-2752-4211-A22C-AF87DD8749FF}" presName="sp" presStyleCnt="0"/>
      <dgm:spPr/>
    </dgm:pt>
    <dgm:pt modelId="{4496E792-240E-46F9-A0D1-992205FC51D9}" type="pres">
      <dgm:prSet presAssocID="{88E8379D-FC74-4E9D-98A5-D278EA3C7BA7}" presName="composite" presStyleCnt="0"/>
      <dgm:spPr/>
    </dgm:pt>
    <dgm:pt modelId="{0B5A6149-27F4-4DB8-89AD-F919385803F6}" type="pres">
      <dgm:prSet presAssocID="{88E8379D-FC74-4E9D-98A5-D278EA3C7BA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F1219-4CFB-4223-BD19-53C8E89D1AAD}" type="pres">
      <dgm:prSet presAssocID="{88E8379D-FC74-4E9D-98A5-D278EA3C7BA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51E070-9B4F-4F98-B79F-755B55FD5B01}" type="presOf" srcId="{3984743D-6725-4C64-BE8B-042787977F2B}" destId="{D9CF1219-4CFB-4223-BD19-53C8E89D1AAD}" srcOrd="0" destOrd="0" presId="urn:microsoft.com/office/officeart/2005/8/layout/chevron2"/>
    <dgm:cxn modelId="{FA0EB4D0-F240-47D5-9632-8F14B94834C7}" type="presOf" srcId="{D31A8850-5B62-4F1D-ACF3-B1D60E989AC1}" destId="{1C72F0CF-1A44-4151-A581-EE3263C642E2}" srcOrd="0" destOrd="0" presId="urn:microsoft.com/office/officeart/2005/8/layout/chevron2"/>
    <dgm:cxn modelId="{A1092EEE-D5CF-4CB4-91C1-A13060055772}" srcId="{17994E05-D737-4B64-B9C2-DE74F73D3C0B}" destId="{D8D3F3D5-DAA2-43A0-BB7D-BAE69F589E7D}" srcOrd="1" destOrd="0" parTransId="{FE073E22-0E01-49B9-A955-91294E88CD36}" sibTransId="{12C75430-2752-4211-A22C-AF87DD8749FF}"/>
    <dgm:cxn modelId="{CC6A5EF9-EDED-4D96-A448-3A21A825994B}" type="presOf" srcId="{D26B34F4-83A9-4F6E-AF79-A7675FEB87E4}" destId="{10F95622-BC4C-4DE1-B4D0-A02A111BA3EB}" srcOrd="0" destOrd="0" presId="urn:microsoft.com/office/officeart/2005/8/layout/chevron2"/>
    <dgm:cxn modelId="{022AAF7E-BF73-42DB-8835-21852F351AAB}" type="presOf" srcId="{17994E05-D737-4B64-B9C2-DE74F73D3C0B}" destId="{FEF0A543-9205-4693-8C5E-F680E24F827B}" srcOrd="0" destOrd="0" presId="urn:microsoft.com/office/officeart/2005/8/layout/chevron2"/>
    <dgm:cxn modelId="{AF94DC3B-C142-4C21-B4A2-75E4679ECD1D}" type="presOf" srcId="{88E8379D-FC74-4E9D-98A5-D278EA3C7BA7}" destId="{0B5A6149-27F4-4DB8-89AD-F919385803F6}" srcOrd="0" destOrd="0" presId="urn:microsoft.com/office/officeart/2005/8/layout/chevron2"/>
    <dgm:cxn modelId="{0B94F75E-846E-4DAE-9812-3A3442F168BB}" srcId="{D8D3F3D5-DAA2-43A0-BB7D-BAE69F589E7D}" destId="{D26B34F4-83A9-4F6E-AF79-A7675FEB87E4}" srcOrd="0" destOrd="0" parTransId="{980903A0-A30B-4B24-ADB9-856A89224A3A}" sibTransId="{30240280-A7E0-4C94-BD06-8B72F618E87D}"/>
    <dgm:cxn modelId="{8F711AFC-9C01-4A4F-8AB4-1A3D470354DD}" type="presOf" srcId="{44EC9975-94EE-4A38-99B6-E86C993A39DF}" destId="{5CCF8259-2929-44F4-89A4-AADEA9B67A00}" srcOrd="0" destOrd="0" presId="urn:microsoft.com/office/officeart/2005/8/layout/chevron2"/>
    <dgm:cxn modelId="{7D8930BA-84A2-47B3-897B-F45FA0F10E02}" srcId="{D31A8850-5B62-4F1D-ACF3-B1D60E989AC1}" destId="{44EC9975-94EE-4A38-99B6-E86C993A39DF}" srcOrd="0" destOrd="0" parTransId="{1F6E47C7-F9AB-4586-920B-7097164243C6}" sibTransId="{7C9FA532-9053-44A2-9EA4-6A7279134611}"/>
    <dgm:cxn modelId="{D7B86E45-96B8-4FAD-B304-EC488BC10F38}" srcId="{17994E05-D737-4B64-B9C2-DE74F73D3C0B}" destId="{D31A8850-5B62-4F1D-ACF3-B1D60E989AC1}" srcOrd="0" destOrd="0" parTransId="{40DBB092-1A8A-4781-85A9-E4BA7520332E}" sibTransId="{E989DE18-F080-4850-90B8-817B30C6BE97}"/>
    <dgm:cxn modelId="{E295310F-1BC6-412A-8A10-5FDFDD665BF7}" type="presOf" srcId="{D8D3F3D5-DAA2-43A0-BB7D-BAE69F589E7D}" destId="{AD863F6B-31D9-49AD-B005-B708A027EF29}" srcOrd="0" destOrd="0" presId="urn:microsoft.com/office/officeart/2005/8/layout/chevron2"/>
    <dgm:cxn modelId="{6C28DE9B-AC2D-4212-9306-8F39A8B7385E}" srcId="{17994E05-D737-4B64-B9C2-DE74F73D3C0B}" destId="{88E8379D-FC74-4E9D-98A5-D278EA3C7BA7}" srcOrd="2" destOrd="0" parTransId="{0A0208CC-A7CE-4DB7-801E-562722D1D5A8}" sibTransId="{6F5A09B8-C72A-4AE2-89AA-1A8659A67B9F}"/>
    <dgm:cxn modelId="{82FB3159-D2B1-4085-9334-788EE9936C46}" srcId="{88E8379D-FC74-4E9D-98A5-D278EA3C7BA7}" destId="{3984743D-6725-4C64-BE8B-042787977F2B}" srcOrd="0" destOrd="0" parTransId="{E1D9488C-00E1-4193-800F-A575A06A935B}" sibTransId="{5461F982-2BBE-4CE0-A6BE-B9A1A59B20AA}"/>
    <dgm:cxn modelId="{2A88C6FC-A6D8-4886-BD8A-664B517FE83C}" type="presParOf" srcId="{FEF0A543-9205-4693-8C5E-F680E24F827B}" destId="{EF88980E-7C99-4508-B91B-00089268EF2D}" srcOrd="0" destOrd="0" presId="urn:microsoft.com/office/officeart/2005/8/layout/chevron2"/>
    <dgm:cxn modelId="{D60D67EC-0285-4179-80AA-42BFF5C3DCF6}" type="presParOf" srcId="{EF88980E-7C99-4508-B91B-00089268EF2D}" destId="{1C72F0CF-1A44-4151-A581-EE3263C642E2}" srcOrd="0" destOrd="0" presId="urn:microsoft.com/office/officeart/2005/8/layout/chevron2"/>
    <dgm:cxn modelId="{23275003-7F67-472A-83A5-7B3646433688}" type="presParOf" srcId="{EF88980E-7C99-4508-B91B-00089268EF2D}" destId="{5CCF8259-2929-44F4-89A4-AADEA9B67A00}" srcOrd="1" destOrd="0" presId="urn:microsoft.com/office/officeart/2005/8/layout/chevron2"/>
    <dgm:cxn modelId="{DD131512-507D-4972-9079-6AEAE49F143A}" type="presParOf" srcId="{FEF0A543-9205-4693-8C5E-F680E24F827B}" destId="{E7304538-C18F-462B-AF88-32B462228C94}" srcOrd="1" destOrd="0" presId="urn:microsoft.com/office/officeart/2005/8/layout/chevron2"/>
    <dgm:cxn modelId="{A8541A49-574D-473D-95A4-6ED96D85F879}" type="presParOf" srcId="{FEF0A543-9205-4693-8C5E-F680E24F827B}" destId="{E022FDF0-7545-4689-B7EF-408F04169125}" srcOrd="2" destOrd="0" presId="urn:microsoft.com/office/officeart/2005/8/layout/chevron2"/>
    <dgm:cxn modelId="{D219B8A9-D347-445C-B43E-3CD9B6A7C63A}" type="presParOf" srcId="{E022FDF0-7545-4689-B7EF-408F04169125}" destId="{AD863F6B-31D9-49AD-B005-B708A027EF29}" srcOrd="0" destOrd="0" presId="urn:microsoft.com/office/officeart/2005/8/layout/chevron2"/>
    <dgm:cxn modelId="{27D7A2CF-C744-4E08-8129-DC2B36688E5B}" type="presParOf" srcId="{E022FDF0-7545-4689-B7EF-408F04169125}" destId="{10F95622-BC4C-4DE1-B4D0-A02A111BA3EB}" srcOrd="1" destOrd="0" presId="urn:microsoft.com/office/officeart/2005/8/layout/chevron2"/>
    <dgm:cxn modelId="{2F129EC6-4FB9-467A-A676-E7F850F61DBA}" type="presParOf" srcId="{FEF0A543-9205-4693-8C5E-F680E24F827B}" destId="{B70B7299-5D60-481C-AFB4-B80DA5B2E3B4}" srcOrd="3" destOrd="0" presId="urn:microsoft.com/office/officeart/2005/8/layout/chevron2"/>
    <dgm:cxn modelId="{31BEE4F3-93D6-4047-B359-9385AE14C9E8}" type="presParOf" srcId="{FEF0A543-9205-4693-8C5E-F680E24F827B}" destId="{4496E792-240E-46F9-A0D1-992205FC51D9}" srcOrd="4" destOrd="0" presId="urn:microsoft.com/office/officeart/2005/8/layout/chevron2"/>
    <dgm:cxn modelId="{E6CCFCC1-4E0F-4B65-AB6D-0A214F6BCF51}" type="presParOf" srcId="{4496E792-240E-46F9-A0D1-992205FC51D9}" destId="{0B5A6149-27F4-4DB8-89AD-F919385803F6}" srcOrd="0" destOrd="0" presId="urn:microsoft.com/office/officeart/2005/8/layout/chevron2"/>
    <dgm:cxn modelId="{814DE094-D149-4C05-B260-C3160DF4108B}" type="presParOf" srcId="{4496E792-240E-46F9-A0D1-992205FC51D9}" destId="{D9CF1219-4CFB-4223-BD19-53C8E89D1AA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416D41-A680-497D-B4F2-013C90D359D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FC9B4B-5B1B-4E39-993E-98C13EBA6869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Достоверная быстрая диагностика и своевременное начало лечения ТБ</a:t>
          </a:r>
          <a:endParaRPr lang="ru-RU" dirty="0">
            <a:solidFill>
              <a:schemeClr val="tx1"/>
            </a:solidFill>
          </a:endParaRPr>
        </a:p>
      </dgm:t>
    </dgm:pt>
    <dgm:pt modelId="{E8845AFD-85CA-4B58-8F83-F34AF9189C30}" type="parTrans" cxnId="{4029373C-C8C9-40EA-AA39-014A5DF8D5EA}">
      <dgm:prSet/>
      <dgm:spPr/>
      <dgm:t>
        <a:bodyPr/>
        <a:lstStyle/>
        <a:p>
          <a:endParaRPr lang="ru-RU"/>
        </a:p>
      </dgm:t>
    </dgm:pt>
    <dgm:pt modelId="{07D25091-8F24-4836-A016-696C063C12D8}" type="sibTrans" cxnId="{4029373C-C8C9-40EA-AA39-014A5DF8D5EA}">
      <dgm:prSet/>
      <dgm:spPr/>
      <dgm:t>
        <a:bodyPr/>
        <a:lstStyle/>
        <a:p>
          <a:endParaRPr lang="ru-RU"/>
        </a:p>
      </dgm:t>
    </dgm:pt>
    <dgm:pt modelId="{0B7E9F54-E4F8-401D-8A0D-0BC4690855FC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Адекватные схемы ПТТ с учетом ТЛЧ МБТ</a:t>
          </a:r>
          <a:endParaRPr lang="ru-RU" dirty="0"/>
        </a:p>
      </dgm:t>
    </dgm:pt>
    <dgm:pt modelId="{69EE5F3B-9EF7-4E01-97A3-0DA8E3FA12C1}" type="parTrans" cxnId="{C7C85855-D641-4A4D-9887-E14340B1F38E}">
      <dgm:prSet/>
      <dgm:spPr/>
      <dgm:t>
        <a:bodyPr/>
        <a:lstStyle/>
        <a:p>
          <a:endParaRPr lang="ru-RU"/>
        </a:p>
      </dgm:t>
    </dgm:pt>
    <dgm:pt modelId="{0E3E231D-D028-4F38-AED9-8878223A3A7D}" type="sibTrans" cxnId="{C7C85855-D641-4A4D-9887-E14340B1F38E}">
      <dgm:prSet/>
      <dgm:spPr/>
      <dgm:t>
        <a:bodyPr/>
        <a:lstStyle/>
        <a:p>
          <a:endParaRPr lang="ru-RU"/>
        </a:p>
      </dgm:t>
    </dgm:pt>
    <dgm:pt modelId="{3F7C2AD1-2273-405C-B4CF-C0A249CA0A49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Своевременное назначение АРВТ в период лечение ТБ </a:t>
          </a:r>
          <a:endParaRPr lang="ru-RU" dirty="0"/>
        </a:p>
      </dgm:t>
    </dgm:pt>
    <dgm:pt modelId="{735AD7AB-C5A8-4920-A052-FB49211049C1}" type="parTrans" cxnId="{3804F23A-D9AE-4FF2-B797-03CA9DC725F5}">
      <dgm:prSet/>
      <dgm:spPr/>
      <dgm:t>
        <a:bodyPr/>
        <a:lstStyle/>
        <a:p>
          <a:endParaRPr lang="ru-RU"/>
        </a:p>
      </dgm:t>
    </dgm:pt>
    <dgm:pt modelId="{0E79ADAF-A45A-428A-9A7A-D472FD664D62}" type="sibTrans" cxnId="{3804F23A-D9AE-4FF2-B797-03CA9DC725F5}">
      <dgm:prSet/>
      <dgm:spPr/>
      <dgm:t>
        <a:bodyPr/>
        <a:lstStyle/>
        <a:p>
          <a:endParaRPr lang="ru-RU"/>
        </a:p>
      </dgm:t>
    </dgm:pt>
    <dgm:pt modelId="{30B41AC0-F89D-4216-A2A8-3A70DB3BD0D2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Эффективная коррекция НЯ на терапию, выявление и  лечение СВИС </a:t>
          </a:r>
          <a:endParaRPr lang="ru-RU" dirty="0"/>
        </a:p>
      </dgm:t>
    </dgm:pt>
    <dgm:pt modelId="{0594E4F1-C355-49D4-A2A7-80981AD95A8B}" type="parTrans" cxnId="{D71262FB-304F-4885-AD86-CCE951A4FCEE}">
      <dgm:prSet/>
      <dgm:spPr/>
      <dgm:t>
        <a:bodyPr/>
        <a:lstStyle/>
        <a:p>
          <a:endParaRPr lang="ru-RU"/>
        </a:p>
      </dgm:t>
    </dgm:pt>
    <dgm:pt modelId="{268A662E-92C0-492A-8B73-F129051F9519}" type="sibTrans" cxnId="{D71262FB-304F-4885-AD86-CCE951A4FCEE}">
      <dgm:prSet/>
      <dgm:spPr/>
      <dgm:t>
        <a:bodyPr/>
        <a:lstStyle/>
        <a:p>
          <a:endParaRPr lang="ru-RU"/>
        </a:p>
      </dgm:t>
    </dgm:pt>
    <dgm:pt modelId="{E567C2C6-D15F-487D-82AB-80CD9F54BCBD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Эффективное выявление и лечение </a:t>
          </a:r>
          <a:r>
            <a:rPr lang="ru-RU" dirty="0" err="1" smtClean="0"/>
            <a:t>внеторакальных</a:t>
          </a:r>
          <a:r>
            <a:rPr lang="ru-RU" dirty="0" smtClean="0"/>
            <a:t> локализаций ТБ</a:t>
          </a:r>
          <a:endParaRPr lang="ru-RU" dirty="0"/>
        </a:p>
      </dgm:t>
    </dgm:pt>
    <dgm:pt modelId="{03403EFA-4C68-4075-82D7-4CB22C4E1CBA}" type="parTrans" cxnId="{1E669380-EC89-4428-AE6C-5C9FBA16AC9B}">
      <dgm:prSet/>
      <dgm:spPr/>
      <dgm:t>
        <a:bodyPr/>
        <a:lstStyle/>
        <a:p>
          <a:endParaRPr lang="ru-RU"/>
        </a:p>
      </dgm:t>
    </dgm:pt>
    <dgm:pt modelId="{089FCD29-1DA6-4C88-B588-4295F9509F3B}" type="sibTrans" cxnId="{1E669380-EC89-4428-AE6C-5C9FBA16AC9B}">
      <dgm:prSet/>
      <dgm:spPr/>
      <dgm:t>
        <a:bodyPr/>
        <a:lstStyle/>
        <a:p>
          <a:endParaRPr lang="ru-RU"/>
        </a:p>
      </dgm:t>
    </dgm:pt>
    <dgm:pt modelId="{57BC5E0B-B576-440D-83BE-D3EEACB1600A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Диагностика и лечение вторичных заболеваний у больных ТБ/ВИЧ</a:t>
          </a:r>
          <a:endParaRPr lang="ru-RU" dirty="0"/>
        </a:p>
      </dgm:t>
    </dgm:pt>
    <dgm:pt modelId="{87EA806C-3B70-4438-ABAE-6320C3ED6F1E}" type="parTrans" cxnId="{4089E8BB-AEAE-475F-B497-49EAA1858AA2}">
      <dgm:prSet/>
      <dgm:spPr/>
      <dgm:t>
        <a:bodyPr/>
        <a:lstStyle/>
        <a:p>
          <a:endParaRPr lang="ru-RU"/>
        </a:p>
      </dgm:t>
    </dgm:pt>
    <dgm:pt modelId="{CE1F638F-E8CB-4B49-AF1A-1A33EB6F4496}" type="sibTrans" cxnId="{4089E8BB-AEAE-475F-B497-49EAA1858AA2}">
      <dgm:prSet/>
      <dgm:spPr/>
      <dgm:t>
        <a:bodyPr/>
        <a:lstStyle/>
        <a:p>
          <a:endParaRPr lang="ru-RU"/>
        </a:p>
      </dgm:t>
    </dgm:pt>
    <dgm:pt modelId="{6924A5E7-D2D1-4689-AB93-7E7C2E5D4719}" type="pres">
      <dgm:prSet presAssocID="{CE416D41-A680-497D-B4F2-013C90D359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4261B4-0367-4204-99E6-BD27311AFFA3}" type="pres">
      <dgm:prSet presAssocID="{57BC5E0B-B576-440D-83BE-D3EEACB1600A}" presName="boxAndChildren" presStyleCnt="0"/>
      <dgm:spPr/>
    </dgm:pt>
    <dgm:pt modelId="{9D8DBC5F-8F59-4607-86A9-435C25070613}" type="pres">
      <dgm:prSet presAssocID="{57BC5E0B-B576-440D-83BE-D3EEACB1600A}" presName="parentTextBox" presStyleLbl="node1" presStyleIdx="0" presStyleCnt="6"/>
      <dgm:spPr/>
      <dgm:t>
        <a:bodyPr/>
        <a:lstStyle/>
        <a:p>
          <a:endParaRPr lang="ru-RU"/>
        </a:p>
      </dgm:t>
    </dgm:pt>
    <dgm:pt modelId="{1781DF3B-607E-4E24-946B-2EB1DEC400C4}" type="pres">
      <dgm:prSet presAssocID="{089FCD29-1DA6-4C88-B588-4295F9509F3B}" presName="sp" presStyleCnt="0"/>
      <dgm:spPr/>
    </dgm:pt>
    <dgm:pt modelId="{211A383E-7AB3-4508-9E84-4F95BA7DE1F6}" type="pres">
      <dgm:prSet presAssocID="{E567C2C6-D15F-487D-82AB-80CD9F54BCBD}" presName="arrowAndChildren" presStyleCnt="0"/>
      <dgm:spPr/>
    </dgm:pt>
    <dgm:pt modelId="{0856104A-F9D9-44A3-BE40-C9BF47B57034}" type="pres">
      <dgm:prSet presAssocID="{E567C2C6-D15F-487D-82AB-80CD9F54BCBD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B6A913A3-94FE-4206-9458-C83B873BD5EB}" type="pres">
      <dgm:prSet presAssocID="{268A662E-92C0-492A-8B73-F129051F9519}" presName="sp" presStyleCnt="0"/>
      <dgm:spPr/>
    </dgm:pt>
    <dgm:pt modelId="{1B42B5A2-62AD-4D2B-B289-02B375B7AC04}" type="pres">
      <dgm:prSet presAssocID="{30B41AC0-F89D-4216-A2A8-3A70DB3BD0D2}" presName="arrowAndChildren" presStyleCnt="0"/>
      <dgm:spPr/>
    </dgm:pt>
    <dgm:pt modelId="{0F3E5B39-0718-44D0-B7CD-4610F526EB48}" type="pres">
      <dgm:prSet presAssocID="{30B41AC0-F89D-4216-A2A8-3A70DB3BD0D2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50352FDF-2472-41C0-AF41-615F9B187F0C}" type="pres">
      <dgm:prSet presAssocID="{0E79ADAF-A45A-428A-9A7A-D472FD664D62}" presName="sp" presStyleCnt="0"/>
      <dgm:spPr/>
    </dgm:pt>
    <dgm:pt modelId="{D583F682-C660-427E-A8BB-6E0DDE77BE93}" type="pres">
      <dgm:prSet presAssocID="{3F7C2AD1-2273-405C-B4CF-C0A249CA0A49}" presName="arrowAndChildren" presStyleCnt="0"/>
      <dgm:spPr/>
    </dgm:pt>
    <dgm:pt modelId="{04F0E418-1657-4EEA-8745-30FF3DF3555B}" type="pres">
      <dgm:prSet presAssocID="{3F7C2AD1-2273-405C-B4CF-C0A249CA0A49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5FA00F21-820F-4BEF-A897-119AB9B9ED84}" type="pres">
      <dgm:prSet presAssocID="{0E3E231D-D028-4F38-AED9-8878223A3A7D}" presName="sp" presStyleCnt="0"/>
      <dgm:spPr/>
    </dgm:pt>
    <dgm:pt modelId="{3FE6C967-3BDF-42BF-8A6C-8C8BEBF387B7}" type="pres">
      <dgm:prSet presAssocID="{0B7E9F54-E4F8-401D-8A0D-0BC4690855FC}" presName="arrowAndChildren" presStyleCnt="0"/>
      <dgm:spPr/>
    </dgm:pt>
    <dgm:pt modelId="{F7E8CFAF-AE1D-4310-A36A-950FAE1C3CF5}" type="pres">
      <dgm:prSet presAssocID="{0B7E9F54-E4F8-401D-8A0D-0BC4690855FC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288B40A8-F13F-4100-8C05-6A3208FF551D}" type="pres">
      <dgm:prSet presAssocID="{07D25091-8F24-4836-A016-696C063C12D8}" presName="sp" presStyleCnt="0"/>
      <dgm:spPr/>
    </dgm:pt>
    <dgm:pt modelId="{AD342943-C0EC-4913-BB1A-B2D1BD62C616}" type="pres">
      <dgm:prSet presAssocID="{64FC9B4B-5B1B-4E39-993E-98C13EBA6869}" presName="arrowAndChildren" presStyleCnt="0"/>
      <dgm:spPr/>
    </dgm:pt>
    <dgm:pt modelId="{1E398958-553D-44DA-B989-961F60796AA3}" type="pres">
      <dgm:prSet presAssocID="{64FC9B4B-5B1B-4E39-993E-98C13EBA6869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70923D05-D9F5-4E00-8FB2-F486D7A4E29F}" type="presOf" srcId="{30B41AC0-F89D-4216-A2A8-3A70DB3BD0D2}" destId="{0F3E5B39-0718-44D0-B7CD-4610F526EB48}" srcOrd="0" destOrd="0" presId="urn:microsoft.com/office/officeart/2005/8/layout/process4"/>
    <dgm:cxn modelId="{3804F23A-D9AE-4FF2-B797-03CA9DC725F5}" srcId="{CE416D41-A680-497D-B4F2-013C90D359DC}" destId="{3F7C2AD1-2273-405C-B4CF-C0A249CA0A49}" srcOrd="2" destOrd="0" parTransId="{735AD7AB-C5A8-4920-A052-FB49211049C1}" sibTransId="{0E79ADAF-A45A-428A-9A7A-D472FD664D62}"/>
    <dgm:cxn modelId="{1E669380-EC89-4428-AE6C-5C9FBA16AC9B}" srcId="{CE416D41-A680-497D-B4F2-013C90D359DC}" destId="{E567C2C6-D15F-487D-82AB-80CD9F54BCBD}" srcOrd="4" destOrd="0" parTransId="{03403EFA-4C68-4075-82D7-4CB22C4E1CBA}" sibTransId="{089FCD29-1DA6-4C88-B588-4295F9509F3B}"/>
    <dgm:cxn modelId="{B3D5FC3B-B846-4339-B8B9-98112E1274D4}" type="presOf" srcId="{57BC5E0B-B576-440D-83BE-D3EEACB1600A}" destId="{9D8DBC5F-8F59-4607-86A9-435C25070613}" srcOrd="0" destOrd="0" presId="urn:microsoft.com/office/officeart/2005/8/layout/process4"/>
    <dgm:cxn modelId="{DE8DB11D-5B76-44B0-8A82-D0971AB70BA9}" type="presOf" srcId="{E567C2C6-D15F-487D-82AB-80CD9F54BCBD}" destId="{0856104A-F9D9-44A3-BE40-C9BF47B57034}" srcOrd="0" destOrd="0" presId="urn:microsoft.com/office/officeart/2005/8/layout/process4"/>
    <dgm:cxn modelId="{4089E8BB-AEAE-475F-B497-49EAA1858AA2}" srcId="{CE416D41-A680-497D-B4F2-013C90D359DC}" destId="{57BC5E0B-B576-440D-83BE-D3EEACB1600A}" srcOrd="5" destOrd="0" parTransId="{87EA806C-3B70-4438-ABAE-6320C3ED6F1E}" sibTransId="{CE1F638F-E8CB-4B49-AF1A-1A33EB6F4496}"/>
    <dgm:cxn modelId="{C7C85855-D641-4A4D-9887-E14340B1F38E}" srcId="{CE416D41-A680-497D-B4F2-013C90D359DC}" destId="{0B7E9F54-E4F8-401D-8A0D-0BC4690855FC}" srcOrd="1" destOrd="0" parTransId="{69EE5F3B-9EF7-4E01-97A3-0DA8E3FA12C1}" sibTransId="{0E3E231D-D028-4F38-AED9-8878223A3A7D}"/>
    <dgm:cxn modelId="{6607DAA9-0761-4B96-A1AB-80FFD7EA510C}" type="presOf" srcId="{CE416D41-A680-497D-B4F2-013C90D359DC}" destId="{6924A5E7-D2D1-4689-AB93-7E7C2E5D4719}" srcOrd="0" destOrd="0" presId="urn:microsoft.com/office/officeart/2005/8/layout/process4"/>
    <dgm:cxn modelId="{C58810BC-0739-4630-BE60-5D65BF84C6D0}" type="presOf" srcId="{64FC9B4B-5B1B-4E39-993E-98C13EBA6869}" destId="{1E398958-553D-44DA-B989-961F60796AA3}" srcOrd="0" destOrd="0" presId="urn:microsoft.com/office/officeart/2005/8/layout/process4"/>
    <dgm:cxn modelId="{ECF7250F-2C63-4715-B939-45B075644A6F}" type="presOf" srcId="{0B7E9F54-E4F8-401D-8A0D-0BC4690855FC}" destId="{F7E8CFAF-AE1D-4310-A36A-950FAE1C3CF5}" srcOrd="0" destOrd="0" presId="urn:microsoft.com/office/officeart/2005/8/layout/process4"/>
    <dgm:cxn modelId="{4029373C-C8C9-40EA-AA39-014A5DF8D5EA}" srcId="{CE416D41-A680-497D-B4F2-013C90D359DC}" destId="{64FC9B4B-5B1B-4E39-993E-98C13EBA6869}" srcOrd="0" destOrd="0" parTransId="{E8845AFD-85CA-4B58-8F83-F34AF9189C30}" sibTransId="{07D25091-8F24-4836-A016-696C063C12D8}"/>
    <dgm:cxn modelId="{F1FDED5C-4E98-4CA4-88C1-22EE69DB5314}" type="presOf" srcId="{3F7C2AD1-2273-405C-B4CF-C0A249CA0A49}" destId="{04F0E418-1657-4EEA-8745-30FF3DF3555B}" srcOrd="0" destOrd="0" presId="urn:microsoft.com/office/officeart/2005/8/layout/process4"/>
    <dgm:cxn modelId="{D71262FB-304F-4885-AD86-CCE951A4FCEE}" srcId="{CE416D41-A680-497D-B4F2-013C90D359DC}" destId="{30B41AC0-F89D-4216-A2A8-3A70DB3BD0D2}" srcOrd="3" destOrd="0" parTransId="{0594E4F1-C355-49D4-A2A7-80981AD95A8B}" sibTransId="{268A662E-92C0-492A-8B73-F129051F9519}"/>
    <dgm:cxn modelId="{18B6D0F7-A0BB-4A54-B5DD-3DA7197F60EA}" type="presParOf" srcId="{6924A5E7-D2D1-4689-AB93-7E7C2E5D4719}" destId="{D04261B4-0367-4204-99E6-BD27311AFFA3}" srcOrd="0" destOrd="0" presId="urn:microsoft.com/office/officeart/2005/8/layout/process4"/>
    <dgm:cxn modelId="{6FD3945A-22EB-4272-9F80-8004C5ED6621}" type="presParOf" srcId="{D04261B4-0367-4204-99E6-BD27311AFFA3}" destId="{9D8DBC5F-8F59-4607-86A9-435C25070613}" srcOrd="0" destOrd="0" presId="urn:microsoft.com/office/officeart/2005/8/layout/process4"/>
    <dgm:cxn modelId="{4A379C81-40C7-4593-BB6A-B6CEB5C9CD6F}" type="presParOf" srcId="{6924A5E7-D2D1-4689-AB93-7E7C2E5D4719}" destId="{1781DF3B-607E-4E24-946B-2EB1DEC400C4}" srcOrd="1" destOrd="0" presId="urn:microsoft.com/office/officeart/2005/8/layout/process4"/>
    <dgm:cxn modelId="{BFBD2130-97E0-4BAF-BE69-1B0A2F527B3E}" type="presParOf" srcId="{6924A5E7-D2D1-4689-AB93-7E7C2E5D4719}" destId="{211A383E-7AB3-4508-9E84-4F95BA7DE1F6}" srcOrd="2" destOrd="0" presId="urn:microsoft.com/office/officeart/2005/8/layout/process4"/>
    <dgm:cxn modelId="{25257AE6-0405-4CE7-8AD8-A6E0499DE22E}" type="presParOf" srcId="{211A383E-7AB3-4508-9E84-4F95BA7DE1F6}" destId="{0856104A-F9D9-44A3-BE40-C9BF47B57034}" srcOrd="0" destOrd="0" presId="urn:microsoft.com/office/officeart/2005/8/layout/process4"/>
    <dgm:cxn modelId="{2D7D7AAA-3664-40CF-AF68-7F28679C3EFB}" type="presParOf" srcId="{6924A5E7-D2D1-4689-AB93-7E7C2E5D4719}" destId="{B6A913A3-94FE-4206-9458-C83B873BD5EB}" srcOrd="3" destOrd="0" presId="urn:microsoft.com/office/officeart/2005/8/layout/process4"/>
    <dgm:cxn modelId="{3FCA7AB6-5B91-481C-9DD6-5567B371EE15}" type="presParOf" srcId="{6924A5E7-D2D1-4689-AB93-7E7C2E5D4719}" destId="{1B42B5A2-62AD-4D2B-B289-02B375B7AC04}" srcOrd="4" destOrd="0" presId="urn:microsoft.com/office/officeart/2005/8/layout/process4"/>
    <dgm:cxn modelId="{A7793DE9-350B-4881-B5D6-ADB28C06E484}" type="presParOf" srcId="{1B42B5A2-62AD-4D2B-B289-02B375B7AC04}" destId="{0F3E5B39-0718-44D0-B7CD-4610F526EB48}" srcOrd="0" destOrd="0" presId="urn:microsoft.com/office/officeart/2005/8/layout/process4"/>
    <dgm:cxn modelId="{0B7DCE17-F271-4733-B60D-8930D6B2DE61}" type="presParOf" srcId="{6924A5E7-D2D1-4689-AB93-7E7C2E5D4719}" destId="{50352FDF-2472-41C0-AF41-615F9B187F0C}" srcOrd="5" destOrd="0" presId="urn:microsoft.com/office/officeart/2005/8/layout/process4"/>
    <dgm:cxn modelId="{8260837C-BCD8-4444-91F6-91BD38364A7A}" type="presParOf" srcId="{6924A5E7-D2D1-4689-AB93-7E7C2E5D4719}" destId="{D583F682-C660-427E-A8BB-6E0DDE77BE93}" srcOrd="6" destOrd="0" presId="urn:microsoft.com/office/officeart/2005/8/layout/process4"/>
    <dgm:cxn modelId="{04B2642B-E6E8-4985-90E5-6C7D673671AB}" type="presParOf" srcId="{D583F682-C660-427E-A8BB-6E0DDE77BE93}" destId="{04F0E418-1657-4EEA-8745-30FF3DF3555B}" srcOrd="0" destOrd="0" presId="urn:microsoft.com/office/officeart/2005/8/layout/process4"/>
    <dgm:cxn modelId="{772005DB-A689-442D-8BEC-88CBF4149810}" type="presParOf" srcId="{6924A5E7-D2D1-4689-AB93-7E7C2E5D4719}" destId="{5FA00F21-820F-4BEF-A897-119AB9B9ED84}" srcOrd="7" destOrd="0" presId="urn:microsoft.com/office/officeart/2005/8/layout/process4"/>
    <dgm:cxn modelId="{4B2A1BD0-9673-4E95-8838-5C0E17CC8E13}" type="presParOf" srcId="{6924A5E7-D2D1-4689-AB93-7E7C2E5D4719}" destId="{3FE6C967-3BDF-42BF-8A6C-8C8BEBF387B7}" srcOrd="8" destOrd="0" presId="urn:microsoft.com/office/officeart/2005/8/layout/process4"/>
    <dgm:cxn modelId="{626A2C62-64FC-4AEE-AE16-D73073E344FD}" type="presParOf" srcId="{3FE6C967-3BDF-42BF-8A6C-8C8BEBF387B7}" destId="{F7E8CFAF-AE1D-4310-A36A-950FAE1C3CF5}" srcOrd="0" destOrd="0" presId="urn:microsoft.com/office/officeart/2005/8/layout/process4"/>
    <dgm:cxn modelId="{B1D9B537-DCB3-4852-874F-A642A0631DB9}" type="presParOf" srcId="{6924A5E7-D2D1-4689-AB93-7E7C2E5D4719}" destId="{288B40A8-F13F-4100-8C05-6A3208FF551D}" srcOrd="9" destOrd="0" presId="urn:microsoft.com/office/officeart/2005/8/layout/process4"/>
    <dgm:cxn modelId="{47EA00D1-3A15-4881-BD18-0570B52E4E40}" type="presParOf" srcId="{6924A5E7-D2D1-4689-AB93-7E7C2E5D4719}" destId="{AD342943-C0EC-4913-BB1A-B2D1BD62C616}" srcOrd="10" destOrd="0" presId="urn:microsoft.com/office/officeart/2005/8/layout/process4"/>
    <dgm:cxn modelId="{29338068-EA1F-4AFD-B861-15CBA31BB0FD}" type="presParOf" srcId="{AD342943-C0EC-4913-BB1A-B2D1BD62C616}" destId="{1E398958-553D-44DA-B989-961F60796AA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7F20A-65F0-43CB-8DB5-CB23074524D4}">
      <dsp:nvSpPr>
        <dsp:cNvPr id="0" name=""/>
        <dsp:cNvSpPr/>
      </dsp:nvSpPr>
      <dsp:spPr>
        <a:xfrm>
          <a:off x="0" y="0"/>
          <a:ext cx="12192000" cy="1457220"/>
        </a:xfrm>
        <a:prstGeom prst="rect">
          <a:avLst/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>
              <a:solidFill>
                <a:srgbClr val="7030A0"/>
              </a:solidFill>
            </a:rPr>
            <a:t>Основные разделы пакета противотуберкулезной помощи  ЛЖВ и детям, рожденным больными ВИЧ-инфекцией матерями</a:t>
          </a:r>
          <a:endParaRPr lang="ru-RU" sz="2800" kern="1200" dirty="0">
            <a:solidFill>
              <a:srgbClr val="7030A0"/>
            </a:solidFill>
          </a:endParaRPr>
        </a:p>
      </dsp:txBody>
      <dsp:txXfrm>
        <a:off x="0" y="0"/>
        <a:ext cx="12192000" cy="1457220"/>
      </dsp:txXfrm>
    </dsp:sp>
    <dsp:sp modelId="{A3560D24-F7EE-45FD-87E0-5C3C5C7FD015}">
      <dsp:nvSpPr>
        <dsp:cNvPr id="0" name=""/>
        <dsp:cNvSpPr/>
      </dsp:nvSpPr>
      <dsp:spPr>
        <a:xfrm>
          <a:off x="4227" y="1453732"/>
          <a:ext cx="2030015" cy="3060163"/>
        </a:xfrm>
        <a:prstGeom prst="rect">
          <a:avLst/>
        </a:prstGeom>
        <a:gradFill flip="none" rotWithShape="0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Вакцинация БЦЖ (БЦЖ-М)</a:t>
          </a:r>
        </a:p>
      </dsp:txBody>
      <dsp:txXfrm>
        <a:off x="4227" y="1453732"/>
        <a:ext cx="2030015" cy="3060163"/>
      </dsp:txXfrm>
    </dsp:sp>
    <dsp:sp modelId="{8B224C9A-19C0-4AF8-BB03-5CBFC0069F02}">
      <dsp:nvSpPr>
        <dsp:cNvPr id="0" name=""/>
        <dsp:cNvSpPr/>
      </dsp:nvSpPr>
      <dsp:spPr>
        <a:xfrm>
          <a:off x="2035968" y="1457220"/>
          <a:ext cx="2030015" cy="3060163"/>
        </a:xfrm>
        <a:prstGeom prst="rect">
          <a:avLst/>
        </a:prstGeom>
        <a:gradFill flip="none" rotWithShape="0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ХП ТБ в уязвимых группах</a:t>
          </a:r>
          <a:endParaRPr lang="ru-RU" sz="2000" kern="1200" dirty="0"/>
        </a:p>
      </dsp:txBody>
      <dsp:txXfrm>
        <a:off x="2035968" y="1457220"/>
        <a:ext cx="2030015" cy="3060163"/>
      </dsp:txXfrm>
    </dsp:sp>
    <dsp:sp modelId="{70987402-382B-4ABD-8390-C04F3B0CECA7}">
      <dsp:nvSpPr>
        <dsp:cNvPr id="0" name=""/>
        <dsp:cNvSpPr/>
      </dsp:nvSpPr>
      <dsp:spPr>
        <a:xfrm>
          <a:off x="4065984" y="1457220"/>
          <a:ext cx="2030015" cy="3060163"/>
        </a:xfrm>
        <a:prstGeom prst="rect">
          <a:avLst/>
        </a:prstGeom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Инфекционный противотуберкулезный контроль в лечебных учреждениях</a:t>
          </a:r>
          <a:endParaRPr lang="ru-RU" sz="1800" kern="1200" dirty="0"/>
        </a:p>
      </dsp:txBody>
      <dsp:txXfrm>
        <a:off x="4065984" y="1457220"/>
        <a:ext cx="2030015" cy="3060163"/>
      </dsp:txXfrm>
    </dsp:sp>
    <dsp:sp modelId="{CC236BDB-2968-4FA3-889C-B095389D09B5}">
      <dsp:nvSpPr>
        <dsp:cNvPr id="0" name=""/>
        <dsp:cNvSpPr/>
      </dsp:nvSpPr>
      <dsp:spPr>
        <a:xfrm>
          <a:off x="6096000" y="1457220"/>
          <a:ext cx="2030015" cy="3060163"/>
        </a:xfrm>
        <a:prstGeom prst="rect">
          <a:avLst/>
        </a:prstGeom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Своевременное выявление  и достоверная диагностика ТБ у ЛЖВ</a:t>
          </a:r>
          <a:endParaRPr lang="ru-RU" sz="2100" kern="1200" dirty="0"/>
        </a:p>
      </dsp:txBody>
      <dsp:txXfrm>
        <a:off x="6096000" y="1457220"/>
        <a:ext cx="2030015" cy="3060163"/>
      </dsp:txXfrm>
    </dsp:sp>
    <dsp:sp modelId="{7D8407AB-9DC5-471B-85A6-441951DC63F7}">
      <dsp:nvSpPr>
        <dsp:cNvPr id="0" name=""/>
        <dsp:cNvSpPr/>
      </dsp:nvSpPr>
      <dsp:spPr>
        <a:xfrm>
          <a:off x="8126015" y="1457220"/>
          <a:ext cx="2030015" cy="3060163"/>
        </a:xfrm>
        <a:prstGeom prst="rect">
          <a:avLst/>
        </a:prstGeom>
        <a:gradFill flip="none" rotWithShape="0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Эффективное лечение ТБ у ЛЖВ</a:t>
          </a:r>
          <a:endParaRPr lang="ru-RU" sz="2000" kern="1200" dirty="0"/>
        </a:p>
      </dsp:txBody>
      <dsp:txXfrm>
        <a:off x="8126015" y="1457220"/>
        <a:ext cx="2030015" cy="3060163"/>
      </dsp:txXfrm>
    </dsp:sp>
    <dsp:sp modelId="{062AE179-E614-4001-8C20-2B13FCF71D9A}">
      <dsp:nvSpPr>
        <dsp:cNvPr id="0" name=""/>
        <dsp:cNvSpPr/>
      </dsp:nvSpPr>
      <dsp:spPr>
        <a:xfrm>
          <a:off x="10156031" y="1457220"/>
          <a:ext cx="2030015" cy="3060163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Ранее начало АРТ </a:t>
          </a:r>
          <a:endParaRPr lang="ru-RU" sz="1800" kern="1200" dirty="0"/>
        </a:p>
      </dsp:txBody>
      <dsp:txXfrm>
        <a:off x="10156031" y="1457220"/>
        <a:ext cx="2030015" cy="3060163"/>
      </dsp:txXfrm>
    </dsp:sp>
    <dsp:sp modelId="{EB5B7975-13FE-4967-AC50-EF1387B4E33A}">
      <dsp:nvSpPr>
        <dsp:cNvPr id="0" name=""/>
        <dsp:cNvSpPr/>
      </dsp:nvSpPr>
      <dsp:spPr>
        <a:xfrm>
          <a:off x="0" y="4517384"/>
          <a:ext cx="12192000" cy="340018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BE3A2-235E-4DF6-A222-F8A47E85CFE4}">
      <dsp:nvSpPr>
        <dsp:cNvPr id="0" name=""/>
        <dsp:cNvSpPr/>
      </dsp:nvSpPr>
      <dsp:spPr>
        <a:xfrm rot="5400000">
          <a:off x="-124301" y="126798"/>
          <a:ext cx="828674" cy="5800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</a:t>
          </a:r>
          <a:endParaRPr lang="ru-RU" sz="1600" kern="1200" dirty="0"/>
        </a:p>
      </dsp:txBody>
      <dsp:txXfrm rot="-5400000">
        <a:off x="0" y="292533"/>
        <a:ext cx="580072" cy="248602"/>
      </dsp:txXfrm>
    </dsp:sp>
    <dsp:sp modelId="{829C6819-A4A9-4EF0-8B3A-72F87013F1A7}">
      <dsp:nvSpPr>
        <dsp:cNvPr id="0" name=""/>
        <dsp:cNvSpPr/>
      </dsp:nvSpPr>
      <dsp:spPr>
        <a:xfrm rot="5400000">
          <a:off x="5278516" y="-4695946"/>
          <a:ext cx="538638" cy="99355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Оценка клинико-анамнестических проявлений болезни (аналитическая интерпретация жалоб и данных анамнеза)</a:t>
          </a:r>
          <a:endParaRPr lang="ru-RU" sz="1600" kern="1200" dirty="0"/>
        </a:p>
      </dsp:txBody>
      <dsp:txXfrm rot="-5400000">
        <a:off x="580072" y="28792"/>
        <a:ext cx="9909233" cy="486050"/>
      </dsp:txXfrm>
    </dsp:sp>
    <dsp:sp modelId="{1E1ABCBC-89F6-4589-BD50-AB7D56DF7B6C}">
      <dsp:nvSpPr>
        <dsp:cNvPr id="0" name=""/>
        <dsp:cNvSpPr/>
      </dsp:nvSpPr>
      <dsp:spPr>
        <a:xfrm rot="5400000">
          <a:off x="-124301" y="871773"/>
          <a:ext cx="828674" cy="5800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</a:t>
          </a:r>
          <a:endParaRPr lang="ru-RU" sz="1600" kern="1200" dirty="0"/>
        </a:p>
      </dsp:txBody>
      <dsp:txXfrm rot="-5400000">
        <a:off x="0" y="1037508"/>
        <a:ext cx="580072" cy="248602"/>
      </dsp:txXfrm>
    </dsp:sp>
    <dsp:sp modelId="{9F91ABC8-0267-4164-A0E3-2F7F56598F61}">
      <dsp:nvSpPr>
        <dsp:cNvPr id="0" name=""/>
        <dsp:cNvSpPr/>
      </dsp:nvSpPr>
      <dsp:spPr>
        <a:xfrm rot="5400000">
          <a:off x="5278516" y="-3950972"/>
          <a:ext cx="538638" cy="99355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Оценка течения ВИЧ-и (</a:t>
          </a:r>
          <a:r>
            <a:rPr lang="en-US" sz="1600" kern="1200" dirty="0" smtClean="0"/>
            <a:t>CD</a:t>
          </a:r>
          <a:r>
            <a:rPr lang="ru-RU" sz="1600" kern="1200" dirty="0" smtClean="0"/>
            <a:t>4, ВН, клинические проявления иммунодефицита)</a:t>
          </a:r>
          <a:endParaRPr lang="ru-RU" sz="1600" kern="1200" dirty="0"/>
        </a:p>
      </dsp:txBody>
      <dsp:txXfrm rot="-5400000">
        <a:off x="580072" y="773766"/>
        <a:ext cx="9909233" cy="486050"/>
      </dsp:txXfrm>
    </dsp:sp>
    <dsp:sp modelId="{D0AB122A-E398-4DA1-9092-0B84EC03885F}">
      <dsp:nvSpPr>
        <dsp:cNvPr id="0" name=""/>
        <dsp:cNvSpPr/>
      </dsp:nvSpPr>
      <dsp:spPr>
        <a:xfrm rot="5400000">
          <a:off x="-124301" y="1616748"/>
          <a:ext cx="828674" cy="5800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</a:t>
          </a:r>
          <a:endParaRPr lang="ru-RU" sz="1600" kern="1200" dirty="0"/>
        </a:p>
      </dsp:txBody>
      <dsp:txXfrm rot="-5400000">
        <a:off x="0" y="1782483"/>
        <a:ext cx="580072" cy="248602"/>
      </dsp:txXfrm>
    </dsp:sp>
    <dsp:sp modelId="{65280901-6CC4-4BC1-B52D-3CF8E83072CB}">
      <dsp:nvSpPr>
        <dsp:cNvPr id="0" name=""/>
        <dsp:cNvSpPr/>
      </dsp:nvSpPr>
      <dsp:spPr>
        <a:xfrm rot="5400000">
          <a:off x="5278516" y="-3232121"/>
          <a:ext cx="538638" cy="99355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Определить ведущий клинический синдром</a:t>
          </a:r>
          <a:endParaRPr lang="ru-RU" sz="1600" kern="1200" dirty="0"/>
        </a:p>
      </dsp:txBody>
      <dsp:txXfrm rot="-5400000">
        <a:off x="580072" y="1492617"/>
        <a:ext cx="9909233" cy="486050"/>
      </dsp:txXfrm>
    </dsp:sp>
    <dsp:sp modelId="{030A0487-741C-4E5A-89B9-08E5E2D94790}">
      <dsp:nvSpPr>
        <dsp:cNvPr id="0" name=""/>
        <dsp:cNvSpPr/>
      </dsp:nvSpPr>
      <dsp:spPr>
        <a:xfrm rot="5400000">
          <a:off x="-124301" y="2361723"/>
          <a:ext cx="828674" cy="5800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4</a:t>
          </a:r>
          <a:endParaRPr lang="ru-RU" sz="1600" kern="1200" dirty="0"/>
        </a:p>
      </dsp:txBody>
      <dsp:txXfrm rot="-5400000">
        <a:off x="0" y="2527458"/>
        <a:ext cx="580072" cy="248602"/>
      </dsp:txXfrm>
    </dsp:sp>
    <dsp:sp modelId="{5C193CA3-6567-4173-A216-495595E495D0}">
      <dsp:nvSpPr>
        <dsp:cNvPr id="0" name=""/>
        <dsp:cNvSpPr/>
      </dsp:nvSpPr>
      <dsp:spPr>
        <a:xfrm rot="5400000">
          <a:off x="5278516" y="-2461022"/>
          <a:ext cx="538638" cy="99355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Определить ведущий </a:t>
          </a:r>
          <a:r>
            <a:rPr lang="ru-RU" sz="1600" kern="1200" dirty="0" err="1" smtClean="0"/>
            <a:t>скиалогический</a:t>
          </a:r>
          <a:r>
            <a:rPr lang="ru-RU" sz="1600" kern="1200" dirty="0" smtClean="0"/>
            <a:t> (рентгенологический) синдром</a:t>
          </a:r>
          <a:endParaRPr lang="ru-RU" sz="1600" kern="1200" dirty="0"/>
        </a:p>
      </dsp:txBody>
      <dsp:txXfrm rot="-5400000">
        <a:off x="580072" y="2263716"/>
        <a:ext cx="9909233" cy="486050"/>
      </dsp:txXfrm>
    </dsp:sp>
    <dsp:sp modelId="{431570FA-A5DD-4870-88BC-C7F395ED32BF}">
      <dsp:nvSpPr>
        <dsp:cNvPr id="0" name=""/>
        <dsp:cNvSpPr/>
      </dsp:nvSpPr>
      <dsp:spPr>
        <a:xfrm rot="5400000">
          <a:off x="-124301" y="3106698"/>
          <a:ext cx="828674" cy="5800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5</a:t>
          </a:r>
          <a:endParaRPr lang="ru-RU" sz="1600" kern="1200" dirty="0"/>
        </a:p>
      </dsp:txBody>
      <dsp:txXfrm rot="-5400000">
        <a:off x="0" y="3272433"/>
        <a:ext cx="580072" cy="248602"/>
      </dsp:txXfrm>
    </dsp:sp>
    <dsp:sp modelId="{4C84C578-918F-4127-ABE7-F2AF4F51F440}">
      <dsp:nvSpPr>
        <dsp:cNvPr id="0" name=""/>
        <dsp:cNvSpPr/>
      </dsp:nvSpPr>
      <dsp:spPr>
        <a:xfrm rot="5400000">
          <a:off x="5278516" y="-1716047"/>
          <a:ext cx="538638" cy="99355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Оценка наличия </a:t>
          </a:r>
          <a:r>
            <a:rPr lang="ru-RU" sz="1600" kern="1200" dirty="0" err="1" smtClean="0"/>
            <a:t>внеторакальных</a:t>
          </a:r>
          <a:r>
            <a:rPr lang="ru-RU" sz="1600" kern="1200" dirty="0" smtClean="0"/>
            <a:t> поражений, инвазивной инфекции</a:t>
          </a:r>
          <a:endParaRPr lang="ru-RU" sz="1600" kern="1200" dirty="0"/>
        </a:p>
      </dsp:txBody>
      <dsp:txXfrm rot="-5400000">
        <a:off x="580072" y="3008691"/>
        <a:ext cx="9909233" cy="486050"/>
      </dsp:txXfrm>
    </dsp:sp>
    <dsp:sp modelId="{D4A607D5-21D3-4D9D-9DF0-D0BF61BC67D0}">
      <dsp:nvSpPr>
        <dsp:cNvPr id="0" name=""/>
        <dsp:cNvSpPr/>
      </dsp:nvSpPr>
      <dsp:spPr>
        <a:xfrm rot="5400000">
          <a:off x="-124301" y="3851672"/>
          <a:ext cx="828674" cy="5800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6</a:t>
          </a:r>
          <a:endParaRPr lang="ru-RU" sz="1600" kern="1200" dirty="0"/>
        </a:p>
      </dsp:txBody>
      <dsp:txXfrm rot="-5400000">
        <a:off x="0" y="4017407"/>
        <a:ext cx="580072" cy="248602"/>
      </dsp:txXfrm>
    </dsp:sp>
    <dsp:sp modelId="{802512C5-AFE9-44E1-B853-3076D92E4264}">
      <dsp:nvSpPr>
        <dsp:cNvPr id="0" name=""/>
        <dsp:cNvSpPr/>
      </dsp:nvSpPr>
      <dsp:spPr>
        <a:xfrm rot="5400000">
          <a:off x="5278516" y="-971072"/>
          <a:ext cx="538638" cy="99355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Оценка возможного </a:t>
          </a:r>
          <a:r>
            <a:rPr lang="ru-RU" sz="1600" kern="1200" dirty="0" err="1" smtClean="0"/>
            <a:t>полиморбидного</a:t>
          </a:r>
          <a:r>
            <a:rPr lang="ru-RU" sz="1600" kern="1200" dirty="0" smtClean="0"/>
            <a:t> состояния (ТБ+ другое вторичное заболевание)</a:t>
          </a:r>
          <a:endParaRPr lang="ru-RU" sz="1600" kern="1200" dirty="0"/>
        </a:p>
      </dsp:txBody>
      <dsp:txXfrm rot="-5400000">
        <a:off x="580072" y="3753666"/>
        <a:ext cx="9909233" cy="486050"/>
      </dsp:txXfrm>
    </dsp:sp>
    <dsp:sp modelId="{CEA64C8C-C21E-4A95-BDAA-45DE4E2A76EA}">
      <dsp:nvSpPr>
        <dsp:cNvPr id="0" name=""/>
        <dsp:cNvSpPr/>
      </dsp:nvSpPr>
      <dsp:spPr>
        <a:xfrm rot="5400000">
          <a:off x="-124301" y="4596647"/>
          <a:ext cx="828674" cy="5800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7</a:t>
          </a:r>
          <a:endParaRPr lang="ru-RU" sz="1600" kern="1200" dirty="0"/>
        </a:p>
      </dsp:txBody>
      <dsp:txXfrm rot="-5400000">
        <a:off x="0" y="4762382"/>
        <a:ext cx="580072" cy="248602"/>
      </dsp:txXfrm>
    </dsp:sp>
    <dsp:sp modelId="{35449388-028E-47FF-9D22-9333B1AA86F7}">
      <dsp:nvSpPr>
        <dsp:cNvPr id="0" name=""/>
        <dsp:cNvSpPr/>
      </dsp:nvSpPr>
      <dsp:spPr>
        <a:xfrm rot="5400000">
          <a:off x="5278516" y="-226097"/>
          <a:ext cx="538638" cy="99355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Выбор наиболее оптимального алгоритма обследования</a:t>
          </a:r>
          <a:endParaRPr lang="ru-RU" sz="1600" kern="1200" dirty="0"/>
        </a:p>
      </dsp:txBody>
      <dsp:txXfrm rot="-5400000">
        <a:off x="580072" y="4498641"/>
        <a:ext cx="9909233" cy="486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B6FD0-7AD3-411E-B2A8-08CE08E4F58F}">
      <dsp:nvSpPr>
        <dsp:cNvPr id="0" name=""/>
        <dsp:cNvSpPr/>
      </dsp:nvSpPr>
      <dsp:spPr>
        <a:xfrm>
          <a:off x="0" y="0"/>
          <a:ext cx="10718074" cy="20174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E9878-148F-4A17-85FD-0880769C073E}">
      <dsp:nvSpPr>
        <dsp:cNvPr id="0" name=""/>
        <dsp:cNvSpPr/>
      </dsp:nvSpPr>
      <dsp:spPr>
        <a:xfrm>
          <a:off x="409847" y="268986"/>
          <a:ext cx="1940673" cy="14794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7A15B-603E-4656-BE77-15A98931BB4A}">
      <dsp:nvSpPr>
        <dsp:cNvPr id="0" name=""/>
        <dsp:cNvSpPr/>
      </dsp:nvSpPr>
      <dsp:spPr>
        <a:xfrm rot="10800000">
          <a:off x="324453" y="2017400"/>
          <a:ext cx="2111460" cy="246571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Милиарной диссеминации</a:t>
          </a:r>
          <a:endParaRPr lang="ru-RU" sz="1800" kern="1200" dirty="0"/>
        </a:p>
      </dsp:txBody>
      <dsp:txXfrm rot="10800000">
        <a:off x="389388" y="2017400"/>
        <a:ext cx="1981590" cy="2400777"/>
      </dsp:txXfrm>
    </dsp:sp>
    <dsp:sp modelId="{50FD07BB-BD10-4B3B-A1B3-9165AF5D68C0}">
      <dsp:nvSpPr>
        <dsp:cNvPr id="0" name=""/>
        <dsp:cNvSpPr/>
      </dsp:nvSpPr>
      <dsp:spPr>
        <a:xfrm>
          <a:off x="2630140" y="268986"/>
          <a:ext cx="1749425" cy="14794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ECFE7-9D16-4EEB-ABE3-829256E7CD52}">
      <dsp:nvSpPr>
        <dsp:cNvPr id="0" name=""/>
        <dsp:cNvSpPr/>
      </dsp:nvSpPr>
      <dsp:spPr>
        <a:xfrm rot="10800000">
          <a:off x="2583005" y="2017400"/>
          <a:ext cx="1843696" cy="246571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Поражении ВГЛУ с прикорневой диссеминацией.</a:t>
          </a:r>
          <a:endParaRPr lang="ru-RU" sz="1600" kern="1200" dirty="0"/>
        </a:p>
      </dsp:txBody>
      <dsp:txXfrm rot="10800000">
        <a:off x="2639705" y="2017400"/>
        <a:ext cx="1730296" cy="2409012"/>
      </dsp:txXfrm>
    </dsp:sp>
    <dsp:sp modelId="{26436F8B-9578-4003-BD65-841123454E21}">
      <dsp:nvSpPr>
        <dsp:cNvPr id="0" name=""/>
        <dsp:cNvSpPr/>
      </dsp:nvSpPr>
      <dsp:spPr>
        <a:xfrm>
          <a:off x="4754765" y="325493"/>
          <a:ext cx="1848609" cy="13664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36975-44C7-42FD-8B6D-626B1180227C}">
      <dsp:nvSpPr>
        <dsp:cNvPr id="0" name=""/>
        <dsp:cNvSpPr/>
      </dsp:nvSpPr>
      <dsp:spPr>
        <a:xfrm rot="10800000">
          <a:off x="4573792" y="2017400"/>
          <a:ext cx="2210555" cy="246571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Массивновыпотном</a:t>
          </a:r>
          <a:r>
            <a:rPr lang="ru-RU" sz="1600" kern="1200" dirty="0" smtClean="0"/>
            <a:t> плевральном выпоте</a:t>
          </a:r>
          <a:endParaRPr lang="ru-RU" sz="1600" kern="1200" dirty="0"/>
        </a:p>
      </dsp:txBody>
      <dsp:txXfrm rot="10800000">
        <a:off x="4641774" y="2017400"/>
        <a:ext cx="2074591" cy="2397730"/>
      </dsp:txXfrm>
    </dsp:sp>
    <dsp:sp modelId="{3194B025-BD8F-4C44-89C6-B019998DF8E8}">
      <dsp:nvSpPr>
        <dsp:cNvPr id="0" name=""/>
        <dsp:cNvSpPr/>
      </dsp:nvSpPr>
      <dsp:spPr>
        <a:xfrm>
          <a:off x="6931439" y="325493"/>
          <a:ext cx="1655890" cy="13664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55AAE-6BBC-46A4-A64F-4598AAC999B3}">
      <dsp:nvSpPr>
        <dsp:cNvPr id="0" name=""/>
        <dsp:cNvSpPr/>
      </dsp:nvSpPr>
      <dsp:spPr>
        <a:xfrm rot="10800000">
          <a:off x="6938330" y="2017400"/>
          <a:ext cx="1642108" cy="246571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Поражении бронха</a:t>
          </a:r>
          <a:endParaRPr lang="ru-RU" sz="1600" kern="1200" dirty="0"/>
        </a:p>
      </dsp:txBody>
      <dsp:txXfrm rot="10800000">
        <a:off x="6988830" y="2017400"/>
        <a:ext cx="1541108" cy="2415212"/>
      </dsp:txXfrm>
    </dsp:sp>
    <dsp:sp modelId="{E4937EC5-E2DB-4567-AC7F-224AC577BAC8}">
      <dsp:nvSpPr>
        <dsp:cNvPr id="0" name=""/>
        <dsp:cNvSpPr/>
      </dsp:nvSpPr>
      <dsp:spPr>
        <a:xfrm>
          <a:off x="8828566" y="268986"/>
          <a:ext cx="1470909" cy="14794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26BF42-D56D-48B4-9B2E-B144B219E8EE}">
      <dsp:nvSpPr>
        <dsp:cNvPr id="0" name=""/>
        <dsp:cNvSpPr/>
      </dsp:nvSpPr>
      <dsp:spPr>
        <a:xfrm rot="10800000">
          <a:off x="8734421" y="2017400"/>
          <a:ext cx="1659200" cy="246571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При поражении легких в сочетании с характерными для ТБ </a:t>
          </a:r>
          <a:r>
            <a:rPr lang="ru-RU" sz="1600" kern="1200" dirty="0" err="1" smtClean="0"/>
            <a:t>внеторакальными</a:t>
          </a:r>
          <a:r>
            <a:rPr lang="ru-RU" sz="1600" kern="1200" dirty="0" smtClean="0"/>
            <a:t> локализациями</a:t>
          </a:r>
          <a:endParaRPr lang="ru-RU" sz="1600" kern="1200" dirty="0"/>
        </a:p>
      </dsp:txBody>
      <dsp:txXfrm rot="10800000">
        <a:off x="8785447" y="2017400"/>
        <a:ext cx="1557148" cy="24146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82C5A-EBF4-48CD-8042-B4ED04E9EDBB}">
      <dsp:nvSpPr>
        <dsp:cNvPr id="0" name=""/>
        <dsp:cNvSpPr/>
      </dsp:nvSpPr>
      <dsp:spPr>
        <a:xfrm>
          <a:off x="1984" y="0"/>
          <a:ext cx="1946895" cy="45259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Микробиологические</a:t>
          </a:r>
          <a:endParaRPr lang="ru-RU" sz="2800" kern="1200" dirty="0"/>
        </a:p>
      </dsp:txBody>
      <dsp:txXfrm>
        <a:off x="1984" y="0"/>
        <a:ext cx="1946895" cy="1357788"/>
      </dsp:txXfrm>
    </dsp:sp>
    <dsp:sp modelId="{739CC6C2-2B86-4605-AD8A-45D4FF51B1A7}">
      <dsp:nvSpPr>
        <dsp:cNvPr id="0" name=""/>
        <dsp:cNvSpPr/>
      </dsp:nvSpPr>
      <dsp:spPr>
        <a:xfrm>
          <a:off x="196673" y="1359114"/>
          <a:ext cx="1557516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Мокрота на МБТ</a:t>
          </a:r>
          <a:endParaRPr lang="ru-RU" sz="2500" kern="1200" dirty="0"/>
        </a:p>
      </dsp:txBody>
      <dsp:txXfrm>
        <a:off x="236642" y="1399083"/>
        <a:ext cx="1477578" cy="1284701"/>
      </dsp:txXfrm>
    </dsp:sp>
    <dsp:sp modelId="{A47CD1B1-58A1-4535-8391-4D85082F094E}">
      <dsp:nvSpPr>
        <dsp:cNvPr id="0" name=""/>
        <dsp:cNvSpPr/>
      </dsp:nvSpPr>
      <dsp:spPr>
        <a:xfrm>
          <a:off x="196673" y="2933699"/>
          <a:ext cx="1557516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Другой материал на МБТ</a:t>
          </a:r>
          <a:endParaRPr lang="ru-RU" sz="2500" kern="1200" dirty="0"/>
        </a:p>
      </dsp:txBody>
      <dsp:txXfrm>
        <a:off x="236642" y="2973668"/>
        <a:ext cx="1477578" cy="1284701"/>
      </dsp:txXfrm>
    </dsp:sp>
    <dsp:sp modelId="{EBD3B67A-DB25-4D94-89A4-DC90CCC85FD8}">
      <dsp:nvSpPr>
        <dsp:cNvPr id="0" name=""/>
        <dsp:cNvSpPr/>
      </dsp:nvSpPr>
      <dsp:spPr>
        <a:xfrm>
          <a:off x="2094896" y="0"/>
          <a:ext cx="1946895" cy="45259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Лучевые</a:t>
          </a:r>
          <a:endParaRPr lang="ru-RU" sz="2800" kern="1200" dirty="0"/>
        </a:p>
      </dsp:txBody>
      <dsp:txXfrm>
        <a:off x="2094896" y="0"/>
        <a:ext cx="1946895" cy="1357788"/>
      </dsp:txXfrm>
    </dsp:sp>
    <dsp:sp modelId="{BD1F6A0E-83E4-4464-8B4A-03791E769C1E}">
      <dsp:nvSpPr>
        <dsp:cNvPr id="0" name=""/>
        <dsp:cNvSpPr/>
      </dsp:nvSpPr>
      <dsp:spPr>
        <a:xfrm>
          <a:off x="2289585" y="1359114"/>
          <a:ext cx="1557516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Обз</a:t>
          </a:r>
          <a:r>
            <a:rPr lang="ru-RU" sz="2800" kern="1200" dirty="0" smtClean="0"/>
            <a:t> </a:t>
          </a:r>
          <a:r>
            <a:rPr lang="en-US" sz="2800" kern="1200" dirty="0" err="1" smtClean="0"/>
            <a:t>Rg</a:t>
          </a:r>
          <a:endParaRPr lang="ru-RU" sz="2800" kern="1200" dirty="0"/>
        </a:p>
      </dsp:txBody>
      <dsp:txXfrm>
        <a:off x="2329554" y="1399083"/>
        <a:ext cx="1477578" cy="1284701"/>
      </dsp:txXfrm>
    </dsp:sp>
    <dsp:sp modelId="{9EE10E31-6646-42D6-A7A6-99001DB6FEFE}">
      <dsp:nvSpPr>
        <dsp:cNvPr id="0" name=""/>
        <dsp:cNvSpPr/>
      </dsp:nvSpPr>
      <dsp:spPr>
        <a:xfrm>
          <a:off x="2289585" y="2933699"/>
          <a:ext cx="1557516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</a:t>
          </a:r>
          <a:r>
            <a:rPr lang="ru-RU" sz="2800" kern="1200" dirty="0" smtClean="0"/>
            <a:t>КТ ОГК</a:t>
          </a:r>
          <a:endParaRPr lang="ru-RU" sz="2800" kern="1200" dirty="0"/>
        </a:p>
      </dsp:txBody>
      <dsp:txXfrm>
        <a:off x="2329554" y="2973668"/>
        <a:ext cx="1477578" cy="1284701"/>
      </dsp:txXfrm>
    </dsp:sp>
    <dsp:sp modelId="{96475DDA-0A08-45D1-8545-B6CB871985BE}">
      <dsp:nvSpPr>
        <dsp:cNvPr id="0" name=""/>
        <dsp:cNvSpPr/>
      </dsp:nvSpPr>
      <dsp:spPr>
        <a:xfrm>
          <a:off x="4187808" y="0"/>
          <a:ext cx="1946895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Эндоскопические</a:t>
          </a:r>
          <a:endParaRPr lang="ru-RU" sz="2800" kern="1200" dirty="0"/>
        </a:p>
      </dsp:txBody>
      <dsp:txXfrm>
        <a:off x="4187808" y="0"/>
        <a:ext cx="1946895" cy="1357788"/>
      </dsp:txXfrm>
    </dsp:sp>
    <dsp:sp modelId="{9DC065EB-EADF-4C0B-B369-C96E8999C6BE}">
      <dsp:nvSpPr>
        <dsp:cNvPr id="0" name=""/>
        <dsp:cNvSpPr/>
      </dsp:nvSpPr>
      <dsp:spPr>
        <a:xfrm>
          <a:off x="4421685" y="1359114"/>
          <a:ext cx="1557516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ФБС</a:t>
          </a:r>
          <a:endParaRPr lang="ru-RU" sz="2800" kern="1200" dirty="0"/>
        </a:p>
      </dsp:txBody>
      <dsp:txXfrm>
        <a:off x="4461654" y="1399083"/>
        <a:ext cx="1477578" cy="1284701"/>
      </dsp:txXfrm>
    </dsp:sp>
    <dsp:sp modelId="{A26CEBED-8FDA-4031-8B8F-B6DA42187B19}">
      <dsp:nvSpPr>
        <dsp:cNvPr id="0" name=""/>
        <dsp:cNvSpPr/>
      </dsp:nvSpPr>
      <dsp:spPr>
        <a:xfrm>
          <a:off x="4382498" y="2933699"/>
          <a:ext cx="1557516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Др. </a:t>
          </a:r>
          <a:endParaRPr lang="ru-RU" sz="2800" kern="1200" dirty="0"/>
        </a:p>
      </dsp:txBody>
      <dsp:txXfrm>
        <a:off x="4422467" y="2973668"/>
        <a:ext cx="1477578" cy="1284701"/>
      </dsp:txXfrm>
    </dsp:sp>
    <dsp:sp modelId="{221B990F-00CE-4D2C-AAFA-97E44DF10DC7}">
      <dsp:nvSpPr>
        <dsp:cNvPr id="0" name=""/>
        <dsp:cNvSpPr/>
      </dsp:nvSpPr>
      <dsp:spPr>
        <a:xfrm>
          <a:off x="6280720" y="0"/>
          <a:ext cx="1946895" cy="45259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Морфологические</a:t>
          </a:r>
          <a:endParaRPr lang="ru-RU" sz="2800" kern="1200" dirty="0"/>
        </a:p>
      </dsp:txBody>
      <dsp:txXfrm>
        <a:off x="6280720" y="0"/>
        <a:ext cx="1946895" cy="1357788"/>
      </dsp:txXfrm>
    </dsp:sp>
    <dsp:sp modelId="{BB01FEB2-8A9D-43FC-8020-0321BFD7C599}">
      <dsp:nvSpPr>
        <dsp:cNvPr id="0" name=""/>
        <dsp:cNvSpPr/>
      </dsp:nvSpPr>
      <dsp:spPr>
        <a:xfrm>
          <a:off x="6475410" y="1359114"/>
          <a:ext cx="1557516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Щипцовая, ЧБЛ </a:t>
          </a:r>
          <a:endParaRPr lang="ru-RU" sz="2800" kern="1200" dirty="0"/>
        </a:p>
      </dsp:txBody>
      <dsp:txXfrm>
        <a:off x="6515379" y="1399083"/>
        <a:ext cx="1477578" cy="1284701"/>
      </dsp:txXfrm>
    </dsp:sp>
    <dsp:sp modelId="{15DC6BE1-6F4D-4A97-ADC3-9BC2CA89DEAF}">
      <dsp:nvSpPr>
        <dsp:cNvPr id="0" name=""/>
        <dsp:cNvSpPr/>
      </dsp:nvSpPr>
      <dsp:spPr>
        <a:xfrm>
          <a:off x="6475410" y="2933699"/>
          <a:ext cx="1557516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Хирургическая</a:t>
          </a:r>
          <a:endParaRPr lang="ru-RU" sz="2800" kern="1200" dirty="0"/>
        </a:p>
      </dsp:txBody>
      <dsp:txXfrm>
        <a:off x="6515379" y="2973668"/>
        <a:ext cx="1477578" cy="12847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83BB4-88C1-46E7-978A-2F3E38FB16B1}">
      <dsp:nvSpPr>
        <dsp:cNvPr id="0" name=""/>
        <dsp:cNvSpPr/>
      </dsp:nvSpPr>
      <dsp:spPr>
        <a:xfrm>
          <a:off x="820521" y="742426"/>
          <a:ext cx="1729679" cy="14266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По </a:t>
          </a:r>
          <a:r>
            <a:rPr lang="ru-RU" sz="1300" kern="1200" dirty="0" err="1" smtClean="0"/>
            <a:t>Цилю-Нильсену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или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Люминесцентная </a:t>
          </a:r>
          <a:endParaRPr lang="ru-RU" sz="1300" kern="1200" dirty="0"/>
        </a:p>
      </dsp:txBody>
      <dsp:txXfrm>
        <a:off x="853352" y="775257"/>
        <a:ext cx="1664017" cy="1055256"/>
      </dsp:txXfrm>
    </dsp:sp>
    <dsp:sp modelId="{64261DA5-66A5-48A7-A4B2-F362E6EC2FC7}">
      <dsp:nvSpPr>
        <dsp:cNvPr id="0" name=""/>
        <dsp:cNvSpPr/>
      </dsp:nvSpPr>
      <dsp:spPr>
        <a:xfrm>
          <a:off x="1754756" y="946445"/>
          <a:ext cx="2108070" cy="2108070"/>
        </a:xfrm>
        <a:prstGeom prst="leftCircularArrow">
          <a:avLst>
            <a:gd name="adj1" fmla="val 4099"/>
            <a:gd name="adj2" fmla="val 515983"/>
            <a:gd name="adj3" fmla="val 2291494"/>
            <a:gd name="adj4" fmla="val 9024489"/>
            <a:gd name="adj5" fmla="val 478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874EE-15A1-444F-9DA2-B9B5FD803A30}">
      <dsp:nvSpPr>
        <dsp:cNvPr id="0" name=""/>
        <dsp:cNvSpPr/>
      </dsp:nvSpPr>
      <dsp:spPr>
        <a:xfrm>
          <a:off x="1204894" y="1863345"/>
          <a:ext cx="1537492" cy="6114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Микроскопия</a:t>
          </a:r>
          <a:endParaRPr lang="ru-RU" sz="1800" b="1" kern="1200" dirty="0"/>
        </a:p>
      </dsp:txBody>
      <dsp:txXfrm>
        <a:off x="1222802" y="1881253"/>
        <a:ext cx="1501676" cy="575594"/>
      </dsp:txXfrm>
    </dsp:sp>
    <dsp:sp modelId="{FBAFA369-82D8-4EB1-8F7B-E63CE2264063}">
      <dsp:nvSpPr>
        <dsp:cNvPr id="0" name=""/>
        <dsp:cNvSpPr/>
      </dsp:nvSpPr>
      <dsp:spPr>
        <a:xfrm>
          <a:off x="3153867" y="742426"/>
          <a:ext cx="1729679" cy="14266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Жидкие среды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и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Твердые среды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Тест лекарственной чувствительности</a:t>
          </a:r>
          <a:endParaRPr lang="ru-RU" sz="1300" kern="1200" dirty="0"/>
        </a:p>
      </dsp:txBody>
      <dsp:txXfrm>
        <a:off x="3186698" y="1080962"/>
        <a:ext cx="1664017" cy="1055256"/>
      </dsp:txXfrm>
    </dsp:sp>
    <dsp:sp modelId="{F419E08B-1D0B-4469-B426-0373B673B136}">
      <dsp:nvSpPr>
        <dsp:cNvPr id="0" name=""/>
        <dsp:cNvSpPr/>
      </dsp:nvSpPr>
      <dsp:spPr>
        <a:xfrm>
          <a:off x="4073688" y="-198976"/>
          <a:ext cx="2329085" cy="2329085"/>
        </a:xfrm>
        <a:prstGeom prst="circularArrow">
          <a:avLst>
            <a:gd name="adj1" fmla="val 3710"/>
            <a:gd name="adj2" fmla="val 462655"/>
            <a:gd name="adj3" fmla="val 19361835"/>
            <a:gd name="adj4" fmla="val 12575511"/>
            <a:gd name="adj5" fmla="val 43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DB4E5-4AE1-4BDA-9E38-51F5AD006676}">
      <dsp:nvSpPr>
        <dsp:cNvPr id="0" name=""/>
        <dsp:cNvSpPr/>
      </dsp:nvSpPr>
      <dsp:spPr>
        <a:xfrm>
          <a:off x="3538240" y="436721"/>
          <a:ext cx="1537492" cy="6114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Посев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556148" y="454629"/>
        <a:ext cx="1501676" cy="575594"/>
      </dsp:txXfrm>
    </dsp:sp>
    <dsp:sp modelId="{037D1EB4-5B18-4836-8C9C-2F455ECB6A9F}">
      <dsp:nvSpPr>
        <dsp:cNvPr id="0" name=""/>
        <dsp:cNvSpPr/>
      </dsp:nvSpPr>
      <dsp:spPr>
        <a:xfrm>
          <a:off x="5487212" y="742426"/>
          <a:ext cx="1729679" cy="14266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ПЦР с возможностью определять ЛУ как минимум к </a:t>
          </a:r>
          <a:r>
            <a:rPr lang="ru-RU" sz="1300" kern="1200" dirty="0" err="1" smtClean="0"/>
            <a:t>рифампицину</a:t>
          </a:r>
          <a:endParaRPr lang="ru-RU" sz="1300" kern="1200" dirty="0"/>
        </a:p>
      </dsp:txBody>
      <dsp:txXfrm>
        <a:off x="5520043" y="775257"/>
        <a:ext cx="1664017" cy="1055256"/>
      </dsp:txXfrm>
    </dsp:sp>
    <dsp:sp modelId="{31CB8B34-4FD7-4EF6-A1A1-DEDA59634348}">
      <dsp:nvSpPr>
        <dsp:cNvPr id="0" name=""/>
        <dsp:cNvSpPr/>
      </dsp:nvSpPr>
      <dsp:spPr>
        <a:xfrm>
          <a:off x="5871586" y="1863345"/>
          <a:ext cx="1537492" cy="6114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МГМ</a:t>
          </a:r>
          <a:endParaRPr lang="ru-RU" sz="1800" b="1" kern="1200" dirty="0"/>
        </a:p>
      </dsp:txBody>
      <dsp:txXfrm>
        <a:off x="5889494" y="1881253"/>
        <a:ext cx="1501676" cy="5755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FA574-23A1-784A-B355-4EECB4BEB337}">
      <dsp:nvSpPr>
        <dsp:cNvPr id="0" name=""/>
        <dsp:cNvSpPr/>
      </dsp:nvSpPr>
      <dsp:spPr>
        <a:xfrm rot="16200000">
          <a:off x="-705251" y="706255"/>
          <a:ext cx="4024445" cy="2611933"/>
        </a:xfrm>
        <a:prstGeom prst="flowChartManualOperation">
          <a:avLst/>
        </a:prstGeom>
        <a:solidFill>
          <a:srgbClr val="00009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8622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ПТТ (старт)</a:t>
          </a:r>
          <a:endParaRPr lang="ru-RU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Выбор режима ПТТ на основании данных ЛУ МБТ</a:t>
          </a:r>
          <a:endParaRPr lang="ru-RU" sz="1800" kern="1200" dirty="0"/>
        </a:p>
      </dsp:txBody>
      <dsp:txXfrm rot="5400000">
        <a:off x="1005" y="804888"/>
        <a:ext cx="2611933" cy="2414667"/>
      </dsp:txXfrm>
    </dsp:sp>
    <dsp:sp modelId="{9D20A4E5-8D61-8645-943A-07B92F505D63}">
      <dsp:nvSpPr>
        <dsp:cNvPr id="0" name=""/>
        <dsp:cNvSpPr/>
      </dsp:nvSpPr>
      <dsp:spPr>
        <a:xfrm rot="16200000">
          <a:off x="2102577" y="706255"/>
          <a:ext cx="4024445" cy="2611933"/>
        </a:xfrm>
        <a:prstGeom prst="flowChartManualOperation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6050" tIns="0" rIns="148622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АРВТ</a:t>
          </a:r>
          <a:endParaRPr lang="ru-RU" sz="23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Через 2недели-2 месяца после ПТТ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Выбор схемы АРВТ с лучшим профилем безопасности с учетом вынужденной </a:t>
          </a:r>
          <a:r>
            <a:rPr lang="ru-RU" sz="1800" kern="1200" dirty="0" err="1" smtClean="0">
              <a:solidFill>
                <a:schemeClr val="tx1"/>
              </a:solidFill>
            </a:rPr>
            <a:t>полипрагмазии</a:t>
          </a:r>
          <a:endParaRPr lang="ru-RU" sz="1800" kern="1200" dirty="0">
            <a:solidFill>
              <a:schemeClr val="tx1"/>
            </a:solidFill>
          </a:endParaRPr>
        </a:p>
      </dsp:txBody>
      <dsp:txXfrm rot="5400000">
        <a:off x="2808833" y="804888"/>
        <a:ext cx="2611933" cy="2414667"/>
      </dsp:txXfrm>
    </dsp:sp>
    <dsp:sp modelId="{B54AF897-999E-F247-BF94-DFD9FFBAFD4A}">
      <dsp:nvSpPr>
        <dsp:cNvPr id="0" name=""/>
        <dsp:cNvSpPr/>
      </dsp:nvSpPr>
      <dsp:spPr>
        <a:xfrm rot="16200000">
          <a:off x="4910406" y="706255"/>
          <a:ext cx="4024445" cy="2611933"/>
        </a:xfrm>
        <a:prstGeom prst="flowChartManualOperation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6050" tIns="0" rIns="148622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</a:rPr>
            <a:t>Прочее</a:t>
          </a:r>
          <a:endParaRPr lang="ru-RU" sz="23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Профилактика и лечение  ОИ (показания, сроки)</a:t>
          </a:r>
          <a:endParaRPr lang="ru-RU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tx1"/>
              </a:solidFill>
            </a:rPr>
            <a:t>ВСВИС</a:t>
          </a:r>
          <a:endParaRPr lang="ru-RU" sz="1800" kern="1200" dirty="0">
            <a:solidFill>
              <a:schemeClr val="tx1"/>
            </a:solidFill>
          </a:endParaRPr>
        </a:p>
      </dsp:txBody>
      <dsp:txXfrm rot="5400000">
        <a:off x="5616662" y="804888"/>
        <a:ext cx="2611933" cy="24146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32618-5AF3-4747-8365-3C4BE02C4B2F}">
      <dsp:nvSpPr>
        <dsp:cNvPr id="0" name=""/>
        <dsp:cNvSpPr/>
      </dsp:nvSpPr>
      <dsp:spPr>
        <a:xfrm>
          <a:off x="1914" y="685020"/>
          <a:ext cx="1114603" cy="445841"/>
        </a:xfrm>
        <a:prstGeom prst="chevron">
          <a:avLst/>
        </a:prstGeom>
        <a:solidFill>
          <a:srgbClr val="3366F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smtClean="0"/>
            <a:t>ЛЧ HR</a:t>
          </a:r>
          <a:endParaRPr lang="hr-HR" sz="1700" kern="1200"/>
        </a:p>
      </dsp:txBody>
      <dsp:txXfrm>
        <a:off x="224835" y="685020"/>
        <a:ext cx="668762" cy="445841"/>
      </dsp:txXfrm>
    </dsp:sp>
    <dsp:sp modelId="{70C1F418-C99B-8C41-8F24-06AA3F7DC876}">
      <dsp:nvSpPr>
        <dsp:cNvPr id="0" name=""/>
        <dsp:cNvSpPr/>
      </dsp:nvSpPr>
      <dsp:spPr>
        <a:xfrm>
          <a:off x="1005057" y="685020"/>
          <a:ext cx="1114603" cy="445841"/>
        </a:xfrm>
        <a:prstGeom prst="chevron">
          <a:avLst/>
        </a:prstGeom>
        <a:solidFill>
          <a:srgbClr val="3366F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ЛУ Н</a:t>
          </a:r>
          <a:endParaRPr lang="ru-RU" sz="1700" kern="1200"/>
        </a:p>
      </dsp:txBody>
      <dsp:txXfrm>
        <a:off x="1227978" y="685020"/>
        <a:ext cx="668762" cy="445841"/>
      </dsp:txXfrm>
    </dsp:sp>
    <dsp:sp modelId="{61015DAB-03B8-7846-A62E-B5598AC1CD7E}">
      <dsp:nvSpPr>
        <dsp:cNvPr id="0" name=""/>
        <dsp:cNvSpPr/>
      </dsp:nvSpPr>
      <dsp:spPr>
        <a:xfrm>
          <a:off x="2008200" y="685020"/>
          <a:ext cx="1114603" cy="445841"/>
        </a:xfrm>
        <a:prstGeom prst="chevron">
          <a:avLst/>
        </a:prstGeom>
        <a:solidFill>
          <a:srgbClr val="3366F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МЛУ</a:t>
          </a:r>
          <a:endParaRPr lang="ru-RU" sz="1700" kern="1200" dirty="0"/>
        </a:p>
      </dsp:txBody>
      <dsp:txXfrm>
        <a:off x="2231121" y="685020"/>
        <a:ext cx="668762" cy="445841"/>
      </dsp:txXfrm>
    </dsp:sp>
    <dsp:sp modelId="{15FFDA6E-2DC0-4B4E-BA19-7CCD03C8A11B}">
      <dsp:nvSpPr>
        <dsp:cNvPr id="0" name=""/>
        <dsp:cNvSpPr/>
      </dsp:nvSpPr>
      <dsp:spPr>
        <a:xfrm>
          <a:off x="3011343" y="685020"/>
          <a:ext cx="1114603" cy="445841"/>
        </a:xfrm>
        <a:prstGeom prst="chevron">
          <a:avLst/>
        </a:prstGeom>
        <a:solidFill>
          <a:srgbClr val="3366F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ШЛУ</a:t>
          </a:r>
          <a:endParaRPr lang="ru-RU" sz="1700" kern="1200"/>
        </a:p>
      </dsp:txBody>
      <dsp:txXfrm>
        <a:off x="3234264" y="685020"/>
        <a:ext cx="668762" cy="4458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2F0CF-1A44-4151-A581-EE3263C642E2}">
      <dsp:nvSpPr>
        <dsp:cNvPr id="0" name=""/>
        <dsp:cNvSpPr/>
      </dsp:nvSpPr>
      <dsp:spPr>
        <a:xfrm rot="5400000">
          <a:off x="-236795" y="238852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1</a:t>
          </a:r>
          <a:endParaRPr lang="ru-RU" sz="3100" kern="1200" dirty="0"/>
        </a:p>
      </dsp:txBody>
      <dsp:txXfrm rot="-5400000">
        <a:off x="0" y="554579"/>
        <a:ext cx="1105044" cy="473590"/>
      </dsp:txXfrm>
    </dsp:sp>
    <dsp:sp modelId="{5CCF8259-2929-44F4-89A4-AADEA9B67A00}">
      <dsp:nvSpPr>
        <dsp:cNvPr id="0" name=""/>
        <dsp:cNvSpPr/>
      </dsp:nvSpPr>
      <dsp:spPr>
        <a:xfrm rot="5400000">
          <a:off x="5297265" y="-4190163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Принципы назначения ХТ не отличаются от таковых у больных без ВИЧ-инфекции</a:t>
          </a:r>
          <a:endParaRPr lang="ru-RU" sz="3100" kern="1200" dirty="0"/>
        </a:p>
      </dsp:txBody>
      <dsp:txXfrm rot="-5400000">
        <a:off x="1105044" y="52149"/>
        <a:ext cx="9360464" cy="925930"/>
      </dsp:txXfrm>
    </dsp:sp>
    <dsp:sp modelId="{AD863F6B-31D9-49AD-B005-B708A027EF29}">
      <dsp:nvSpPr>
        <dsp:cNvPr id="0" name=""/>
        <dsp:cNvSpPr/>
      </dsp:nvSpPr>
      <dsp:spPr>
        <a:xfrm rot="5400000">
          <a:off x="-236795" y="1623146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2</a:t>
          </a:r>
          <a:endParaRPr lang="ru-RU" sz="3100" kern="1200" dirty="0"/>
        </a:p>
      </dsp:txBody>
      <dsp:txXfrm rot="-5400000">
        <a:off x="0" y="1938873"/>
        <a:ext cx="1105044" cy="473590"/>
      </dsp:txXfrm>
    </dsp:sp>
    <dsp:sp modelId="{10F95622-BC4C-4DE1-B4D0-A02A111BA3EB}">
      <dsp:nvSpPr>
        <dsp:cNvPr id="0" name=""/>
        <dsp:cNvSpPr/>
      </dsp:nvSpPr>
      <dsp:spPr>
        <a:xfrm rot="5400000">
          <a:off x="5297265" y="-2805869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Учитывать лекарственные взаимодействия с АРВТ</a:t>
          </a:r>
          <a:endParaRPr lang="ru-RU" sz="3100" kern="1200" dirty="0"/>
        </a:p>
      </dsp:txBody>
      <dsp:txXfrm rot="-5400000">
        <a:off x="1105044" y="1436443"/>
        <a:ext cx="9360464" cy="925930"/>
      </dsp:txXfrm>
    </dsp:sp>
    <dsp:sp modelId="{0B5A6149-27F4-4DB8-89AD-F919385803F6}">
      <dsp:nvSpPr>
        <dsp:cNvPr id="0" name=""/>
        <dsp:cNvSpPr/>
      </dsp:nvSpPr>
      <dsp:spPr>
        <a:xfrm rot="5400000">
          <a:off x="-236795" y="3007440"/>
          <a:ext cx="1578634" cy="11050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3</a:t>
          </a:r>
          <a:endParaRPr lang="ru-RU" sz="3100" kern="1200" dirty="0"/>
        </a:p>
      </dsp:txBody>
      <dsp:txXfrm rot="-5400000">
        <a:off x="0" y="3323167"/>
        <a:ext cx="1105044" cy="473590"/>
      </dsp:txXfrm>
    </dsp:sp>
    <dsp:sp modelId="{D9CF1219-4CFB-4223-BD19-53C8E89D1AAD}">
      <dsp:nvSpPr>
        <dsp:cNvPr id="0" name=""/>
        <dsp:cNvSpPr/>
      </dsp:nvSpPr>
      <dsp:spPr>
        <a:xfrm rot="5400000">
          <a:off x="5297265" y="-1421576"/>
          <a:ext cx="1026112" cy="94105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/>
            <a:t>Помнить о СВИС (</a:t>
          </a:r>
          <a:r>
            <a:rPr lang="en-US" sz="3100" kern="1200" dirty="0" smtClean="0"/>
            <a:t>IRIS</a:t>
          </a:r>
          <a:r>
            <a:rPr lang="ru-RU" sz="3100" kern="1200" dirty="0" smtClean="0"/>
            <a:t>) </a:t>
          </a:r>
          <a:endParaRPr lang="ru-RU" sz="3100" kern="1200" dirty="0"/>
        </a:p>
      </dsp:txBody>
      <dsp:txXfrm rot="-5400000">
        <a:off x="1105044" y="2820736"/>
        <a:ext cx="9360464" cy="9259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DBC5F-8F59-4607-86A9-435C25070613}">
      <dsp:nvSpPr>
        <dsp:cNvPr id="0" name=""/>
        <dsp:cNvSpPr/>
      </dsp:nvSpPr>
      <dsp:spPr>
        <a:xfrm>
          <a:off x="0" y="5049581"/>
          <a:ext cx="8229600" cy="662754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Диагностика и лечение вторичных заболеваний у больных ТБ/ВИЧ</a:t>
          </a:r>
          <a:endParaRPr lang="ru-RU" sz="2000" kern="1200" dirty="0"/>
        </a:p>
      </dsp:txBody>
      <dsp:txXfrm>
        <a:off x="0" y="5049581"/>
        <a:ext cx="8229600" cy="662754"/>
      </dsp:txXfrm>
    </dsp:sp>
    <dsp:sp modelId="{0856104A-F9D9-44A3-BE40-C9BF47B57034}">
      <dsp:nvSpPr>
        <dsp:cNvPr id="0" name=""/>
        <dsp:cNvSpPr/>
      </dsp:nvSpPr>
      <dsp:spPr>
        <a:xfrm rot="10800000">
          <a:off x="0" y="4040206"/>
          <a:ext cx="8229600" cy="1019317"/>
        </a:xfrm>
        <a:prstGeom prst="upArrowCallou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Эффективное выявление и лечение </a:t>
          </a:r>
          <a:r>
            <a:rPr lang="ru-RU" sz="2000" kern="1200" dirty="0" err="1" smtClean="0"/>
            <a:t>внеторакальных</a:t>
          </a:r>
          <a:r>
            <a:rPr lang="ru-RU" sz="2000" kern="1200" dirty="0" smtClean="0"/>
            <a:t> локализаций ТБ</a:t>
          </a:r>
          <a:endParaRPr lang="ru-RU" sz="2000" kern="1200" dirty="0"/>
        </a:p>
      </dsp:txBody>
      <dsp:txXfrm rot="10800000">
        <a:off x="0" y="4040206"/>
        <a:ext cx="8229600" cy="662322"/>
      </dsp:txXfrm>
    </dsp:sp>
    <dsp:sp modelId="{0F3E5B39-0718-44D0-B7CD-4610F526EB48}">
      <dsp:nvSpPr>
        <dsp:cNvPr id="0" name=""/>
        <dsp:cNvSpPr/>
      </dsp:nvSpPr>
      <dsp:spPr>
        <a:xfrm rot="10800000">
          <a:off x="0" y="3030830"/>
          <a:ext cx="8229600" cy="1019317"/>
        </a:xfrm>
        <a:prstGeom prst="upArrowCallout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Эффективная коррекция НЯ на терапию, выявление и  лечение СВИС </a:t>
          </a:r>
          <a:endParaRPr lang="ru-RU" sz="2000" kern="1200" dirty="0"/>
        </a:p>
      </dsp:txBody>
      <dsp:txXfrm rot="10800000">
        <a:off x="0" y="3030830"/>
        <a:ext cx="8229600" cy="662322"/>
      </dsp:txXfrm>
    </dsp:sp>
    <dsp:sp modelId="{04F0E418-1657-4EEA-8745-30FF3DF3555B}">
      <dsp:nvSpPr>
        <dsp:cNvPr id="0" name=""/>
        <dsp:cNvSpPr/>
      </dsp:nvSpPr>
      <dsp:spPr>
        <a:xfrm rot="10800000">
          <a:off x="0" y="2021454"/>
          <a:ext cx="8229600" cy="1019317"/>
        </a:xfrm>
        <a:prstGeom prst="upArrowCallou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Своевременное назначение АРВТ в период лечение ТБ </a:t>
          </a:r>
          <a:endParaRPr lang="ru-RU" sz="2000" kern="1200" dirty="0"/>
        </a:p>
      </dsp:txBody>
      <dsp:txXfrm rot="10800000">
        <a:off x="0" y="2021454"/>
        <a:ext cx="8229600" cy="662322"/>
      </dsp:txXfrm>
    </dsp:sp>
    <dsp:sp modelId="{F7E8CFAF-AE1D-4310-A36A-950FAE1C3CF5}">
      <dsp:nvSpPr>
        <dsp:cNvPr id="0" name=""/>
        <dsp:cNvSpPr/>
      </dsp:nvSpPr>
      <dsp:spPr>
        <a:xfrm rot="10800000">
          <a:off x="0" y="1012079"/>
          <a:ext cx="8229600" cy="1019317"/>
        </a:xfrm>
        <a:prstGeom prst="upArrowCallou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Адекватные схемы ПТТ с учетом ТЛЧ МБТ</a:t>
          </a:r>
          <a:endParaRPr lang="ru-RU" sz="2000" kern="1200" dirty="0"/>
        </a:p>
      </dsp:txBody>
      <dsp:txXfrm rot="10800000">
        <a:off x="0" y="1012079"/>
        <a:ext cx="8229600" cy="662322"/>
      </dsp:txXfrm>
    </dsp:sp>
    <dsp:sp modelId="{1E398958-553D-44DA-B989-961F60796AA3}">
      <dsp:nvSpPr>
        <dsp:cNvPr id="0" name=""/>
        <dsp:cNvSpPr/>
      </dsp:nvSpPr>
      <dsp:spPr>
        <a:xfrm rot="10800000">
          <a:off x="0" y="2703"/>
          <a:ext cx="8229600" cy="1019317"/>
        </a:xfrm>
        <a:prstGeom prst="upArrowCallou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Достоверная быстрая диагностика и своевременное начало лечения ТБ</a:t>
          </a:r>
          <a:endParaRPr lang="ru-RU" sz="2000" kern="1200" dirty="0">
            <a:solidFill>
              <a:schemeClr val="tx1"/>
            </a:solidFill>
          </a:endParaRPr>
        </a:p>
      </dsp:txBody>
      <dsp:txXfrm rot="10800000">
        <a:off x="0" y="2703"/>
        <a:ext cx="8229600" cy="662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1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5D343-8098-46BD-8E24-0F7DA06D6339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B931C-720B-4C05-BEE1-DC77197F4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207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86BB8-B99A-4FF5-B67F-68D7017EFCA8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88F1B-FC3B-4EB5-BD12-F02A648F8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0064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8F1B-FC3B-4EB5-BD12-F02A648F8F2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175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8F1B-FC3B-4EB5-BD12-F02A648F8F2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276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8F1B-FC3B-4EB5-BD12-F02A648F8F2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100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8F1B-FC3B-4EB5-BD12-F02A648F8F2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154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8F1B-FC3B-4EB5-BD12-F02A648F8F2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440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8F1B-FC3B-4EB5-BD12-F02A648F8F2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121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8F1B-FC3B-4EB5-BD12-F02A648F8F2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655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8F1B-FC3B-4EB5-BD12-F02A648F8F2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19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8F1B-FC3B-4EB5-BD12-F02A648F8F2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535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8F1B-FC3B-4EB5-BD12-F02A648F8F2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449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8F1B-FC3B-4EB5-BD12-F02A648F8F2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84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8F1B-FC3B-4EB5-BD12-F02A648F8F2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5343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8F1B-FC3B-4EB5-BD12-F02A648F8F2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337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2FA50-F836-4DD9-B163-5CEF72FE4A21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83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8F1B-FC3B-4EB5-BD12-F02A648F8F2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0606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8F1B-FC3B-4EB5-BD12-F02A648F8F2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229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8F1B-FC3B-4EB5-BD12-F02A648F8F2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8975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8F1B-FC3B-4EB5-BD12-F02A648F8F2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3048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8F1B-FC3B-4EB5-BD12-F02A648F8F2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0429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6FAA9-8646-4E3F-A2DB-56440E4BCE25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4303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8F1B-FC3B-4EB5-BD12-F02A648F8F23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9630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8F1B-FC3B-4EB5-BD12-F02A648F8F23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637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534048-895C-48A5-842A-D1A6523FF4C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4070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8F1B-FC3B-4EB5-BD12-F02A648F8F23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9110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445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ea typeface="MS PGothic"/>
            </a:endParaRPr>
          </a:p>
        </p:txBody>
      </p:sp>
      <p:sp>
        <p:nvSpPr>
          <p:cNvPr id="10445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FD85CC-001F-46AC-8BA6-4BB8A01A28B2}" type="slidenum">
              <a:rPr lang="en-AU" smtClean="0">
                <a:solidFill>
                  <a:srgbClr val="000000"/>
                </a:solidFill>
                <a:latin typeface="Arial" charset="0"/>
                <a:ea typeface="MS PGothic"/>
                <a:cs typeface="MS PGothic"/>
              </a:rPr>
              <a:pPr/>
              <a:t>34</a:t>
            </a:fld>
            <a:endParaRPr lang="en-AU" smtClean="0">
              <a:solidFill>
                <a:srgbClr val="000000"/>
              </a:solidFill>
              <a:latin typeface="Arial" charset="0"/>
              <a:ea typeface="MS PGothic"/>
              <a:cs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23551614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3C480-B53C-44AE-9298-DE177E12CF9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224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8F1B-FC3B-4EB5-BD12-F02A648F8F23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2492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Кравченко А.В</a:t>
            </a:r>
            <a:r>
              <a:rPr lang="en-US" dirty="0" smtClean="0"/>
              <a:t>.</a:t>
            </a:r>
            <a:r>
              <a:rPr lang="ru-RU" dirty="0" smtClean="0"/>
              <a:t>,</a:t>
            </a:r>
            <a:r>
              <a:rPr lang="ru-RU" baseline="0" dirty="0" smtClean="0"/>
              <a:t> </a:t>
            </a:r>
            <a:r>
              <a:rPr lang="ru-RU" dirty="0" smtClean="0"/>
              <a:t>Зимина В.Н. Антиретровирусная терапия у больных ВИЧ-инфекцией и туберкулезом. 2012 № 1.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03C480-B53C-44AE-9298-DE177E12CF9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885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8F1B-FC3B-4EB5-BD12-F02A648F8F23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351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3C480-B53C-44AE-9298-DE177E12CF9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813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8F1B-FC3B-4EB5-BD12-F02A648F8F23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9484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8F1B-FC3B-4EB5-BD12-F02A648F8F23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3973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54A2F-3F2E-4CE3-B2D8-C38C5446E341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926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8F1B-FC3B-4EB5-BD12-F02A648F8F2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7808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Это</a:t>
            </a:r>
            <a:r>
              <a:rPr lang="ru-RU" baseline="0" dirty="0" smtClean="0"/>
              <a:t> исследование – продолжение </a:t>
            </a:r>
            <a:r>
              <a:rPr lang="en-US" baseline="0" dirty="0" smtClean="0"/>
              <a:t>TEMPRANO</a:t>
            </a:r>
            <a:r>
              <a:rPr lang="ru-RU" baseline="0" dirty="0" smtClean="0"/>
              <a:t> (более длительное наблюдение за теми же пациентами)</a:t>
            </a:r>
          </a:p>
          <a:p>
            <a:r>
              <a:rPr lang="ru-RU" baseline="0" dirty="0" smtClean="0"/>
              <a:t>Света, убрала слайды основные по </a:t>
            </a:r>
            <a:r>
              <a:rPr lang="ru-RU" baseline="0" dirty="0" err="1" smtClean="0"/>
              <a:t>темпрано</a:t>
            </a:r>
            <a:r>
              <a:rPr lang="ru-RU" baseline="0" dirty="0" smtClean="0"/>
              <a:t>, сразу перейду к этому слайду, его надо назвать чтобы понятно было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C4BA3-5846-483A-B878-864E6BC6833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6360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41B2B-D7A2-4C67-9213-D7D7A3979846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2030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8F1B-FC3B-4EB5-BD12-F02A648F8F23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4873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8F1B-FC3B-4EB5-BD12-F02A648F8F23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4916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первому утверждению не стала ссылки делать, вроде и так очевидно уже для всех. Или нужно?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Света, а нет исследований показывающих эффективность ХП ТБ именное у больных с высокими клетками?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9C4BA3-5846-483A-B878-864E6BC6833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9986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8F1B-FC3B-4EB5-BD12-F02A648F8F23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4779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8F1B-FC3B-4EB5-BD12-F02A648F8F23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679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3C35-CC51-4F38-BFBF-B8C622F0A5F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976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8F1B-FC3B-4EB5-BD12-F02A648F8F2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009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8F1B-FC3B-4EB5-BD12-F02A648F8F2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87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8F1B-FC3B-4EB5-BD12-F02A648F8F2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80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88F1B-FC3B-4EB5-BD12-F02A648F8F2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18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D197-5082-4862-B0EA-066527E8B868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A3F1-8A39-496D-B327-ADF8F9FCB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2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D197-5082-4862-B0EA-066527E8B868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A3F1-8A39-496D-B327-ADF8F9FCB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20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D197-5082-4862-B0EA-066527E8B868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A3F1-8A39-496D-B327-ADF8F9FCB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630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503D-7900-47B1-8626-BDE1CCB81E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7FAE-C74C-4B51-94F6-AEDFE5F8BA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71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503D-7900-47B1-8626-BDE1CCB81E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7FAE-C74C-4B51-94F6-AEDFE5F8BA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04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503D-7900-47B1-8626-BDE1CCB81E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7FAE-C74C-4B51-94F6-AEDFE5F8BA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64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503D-7900-47B1-8626-BDE1CCB81E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7FAE-C74C-4B51-94F6-AEDFE5F8BA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00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503D-7900-47B1-8626-BDE1CCB81E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7FAE-C74C-4B51-94F6-AEDFE5F8BA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91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503D-7900-47B1-8626-BDE1CCB81E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7FAE-C74C-4B51-94F6-AEDFE5F8BA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307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503D-7900-47B1-8626-BDE1CCB81E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7FAE-C74C-4B51-94F6-AEDFE5F8BA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04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503D-7900-47B1-8626-BDE1CCB81E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7FAE-C74C-4B51-94F6-AEDFE5F8BA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0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D197-5082-4862-B0EA-066527E8B868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A3F1-8A39-496D-B327-ADF8F9FCB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732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503D-7900-47B1-8626-BDE1CCB81E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7FAE-C74C-4B51-94F6-AEDFE5F8BA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01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503D-7900-47B1-8626-BDE1CCB81E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7FAE-C74C-4B51-94F6-AEDFE5F8BA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69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503D-7900-47B1-8626-BDE1CCB81E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67FAE-C74C-4B51-94F6-AEDFE5F8BA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1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D197-5082-4862-B0EA-066527E8B868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A3F1-8A39-496D-B327-ADF8F9FCB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322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D197-5082-4862-B0EA-066527E8B868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A3F1-8A39-496D-B327-ADF8F9FCB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96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D197-5082-4862-B0EA-066527E8B868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A3F1-8A39-496D-B327-ADF8F9FCB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03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D197-5082-4862-B0EA-066527E8B868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A3F1-8A39-496D-B327-ADF8F9FCB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86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D197-5082-4862-B0EA-066527E8B868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A3F1-8A39-496D-B327-ADF8F9FCB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6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D197-5082-4862-B0EA-066527E8B868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A3F1-8A39-496D-B327-ADF8F9FCB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481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D197-5082-4862-B0EA-066527E8B868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A3F1-8A39-496D-B327-ADF8F9FCB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31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2D197-5082-4862-B0EA-066527E8B868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1A3F1-8A39-496D-B327-ADF8F9FCB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91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6291" y="274638"/>
            <a:ext cx="96561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4503D-7900-47B1-8626-BDE1CCB81E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67FAE-C74C-4B51-94F6-AEDFE5F8BA8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519473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2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roftb.ru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hiv/pub/guidelines/tanzania_art.pdf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roftb.ru/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7691" y="1088631"/>
            <a:ext cx="9144000" cy="1959429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Современные особенности течения сочетанной инфекции ВИЧ-и/туберкулез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9407" y="4303525"/>
            <a:ext cx="9144000" cy="212271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i="1" dirty="0" smtClean="0"/>
              <a:t>18 октября 2018 Тюмень</a:t>
            </a:r>
          </a:p>
          <a:p>
            <a:pPr algn="r"/>
            <a:endParaRPr lang="ru-RU" i="1" dirty="0" smtClean="0"/>
          </a:p>
          <a:p>
            <a:pPr algn="r"/>
            <a:r>
              <a:rPr lang="ru-RU" i="1" dirty="0" smtClean="0"/>
              <a:t> </a:t>
            </a:r>
            <a:endParaRPr lang="ru-RU" i="1" dirty="0"/>
          </a:p>
          <a:p>
            <a:pPr algn="r"/>
            <a:r>
              <a:rPr lang="ru-RU" b="1" i="1" dirty="0" smtClean="0"/>
              <a:t>Зимина Вера Николаевна</a:t>
            </a:r>
          </a:p>
          <a:p>
            <a:pPr algn="r"/>
            <a:r>
              <a:rPr lang="ru-RU" i="1" dirty="0" smtClean="0"/>
              <a:t>РУДН, кафедра инфекционных болезней с курсами эпидемиологии и фтизиатрии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634" y="5202750"/>
            <a:ext cx="2560984" cy="182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5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25" y="428626"/>
            <a:ext cx="8229600" cy="525463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ru-RU" dirty="0">
                <a:solidFill>
                  <a:srgbClr val="7030A0"/>
                </a:solidFill>
                <a:ea typeface="+mj-ea"/>
                <a:cs typeface="+mj-cs"/>
              </a:rPr>
              <a:t>ТБ на фоне ВИЧ-инфекции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>
          <a:xfrm>
            <a:off x="1738314" y="1500190"/>
            <a:ext cx="8715375" cy="399927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400" b="1" dirty="0">
                <a:solidFill>
                  <a:srgbClr val="FF0000"/>
                </a:solidFill>
              </a:rPr>
              <a:t>Изменения в клинической картине 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– при снижении </a:t>
            </a:r>
            <a:r>
              <a:rPr lang="en-US" altLang="ru-RU" sz="2400" b="1" dirty="0">
                <a:solidFill>
                  <a:srgbClr val="FF0000"/>
                </a:solidFill>
              </a:rPr>
              <a:t>CD4&lt;350 </a:t>
            </a:r>
            <a:r>
              <a:rPr lang="ru-RU" altLang="ru-RU" sz="2400" b="1" dirty="0" err="1">
                <a:solidFill>
                  <a:srgbClr val="FF0000"/>
                </a:solidFill>
              </a:rPr>
              <a:t>кл</a:t>
            </a:r>
            <a:r>
              <a:rPr lang="ru-RU" altLang="ru-RU" sz="2400" b="1" dirty="0">
                <a:solidFill>
                  <a:srgbClr val="FF0000"/>
                </a:solidFill>
              </a:rPr>
              <a:t>/</a:t>
            </a:r>
            <a:r>
              <a:rPr lang="ru-RU" altLang="ru-RU" sz="2400" b="1" dirty="0" err="1">
                <a:solidFill>
                  <a:srgbClr val="FF0000"/>
                </a:solidFill>
              </a:rPr>
              <a:t>мкл</a:t>
            </a:r>
            <a:r>
              <a:rPr lang="ru-RU" altLang="ru-RU" sz="2400" b="1" dirty="0">
                <a:solidFill>
                  <a:srgbClr val="FF00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Это </a:t>
            </a:r>
            <a:r>
              <a:rPr lang="ru-RU" altLang="ru-RU" sz="2400" dirty="0"/>
              <a:t>связано с изменением иммунного ответа на патогенный фактор - МБТ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Организм не может дать характерный ответ в виде продуктивной реакции – </a:t>
            </a:r>
            <a:r>
              <a:rPr lang="ru-RU" altLang="ru-RU" sz="2400" b="1" dirty="0">
                <a:solidFill>
                  <a:srgbClr val="FF0000"/>
                </a:solidFill>
              </a:rPr>
              <a:t>не может сформировать гранулему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Падение уровня клеточной защиты приводит к: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dirty="0"/>
              <a:t>невозможности локализации  инфекции в очаге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dirty="0"/>
              <a:t>быстрой диссеминации возбудителя</a:t>
            </a:r>
            <a:r>
              <a:rPr lang="ru-RU" altLang="ru-RU" i="1" dirty="0"/>
              <a:t>  </a:t>
            </a:r>
            <a:r>
              <a:rPr lang="ru-RU" altLang="ru-RU" dirty="0"/>
              <a:t>туберкулеза</a:t>
            </a:r>
            <a:r>
              <a:rPr lang="ru-RU" altLang="ru-RU" i="1" dirty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095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24034" y="500043"/>
            <a:ext cx="8229600" cy="5254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>
                <a:solidFill>
                  <a:srgbClr val="7030A0"/>
                </a:solidFill>
                <a:cs typeface="Times New Roman" pitchFamily="18" charset="0"/>
              </a:rPr>
              <a:t>Особенности клинических проявлений ТБ на фоне ВИЧ-инфекции при </a:t>
            </a:r>
            <a:r>
              <a:rPr lang="ru-RU" sz="2800" dirty="0" smtClean="0">
                <a:solidFill>
                  <a:srgbClr val="7030A0"/>
                </a:solidFill>
                <a:cs typeface="Times New Roman" pitchFamily="18" charset="0"/>
              </a:rPr>
              <a:t>иммунодефиците:</a:t>
            </a:r>
            <a:endParaRPr lang="ru-RU" sz="2800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1881158" y="1714488"/>
            <a:ext cx="8072494" cy="457203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sz="2400" dirty="0">
                <a:cs typeface="Times New Roman" pitchFamily="18" charset="0"/>
              </a:rPr>
              <a:t>На первый план выступают </a:t>
            </a:r>
            <a:r>
              <a:rPr lang="ru-RU" sz="2400" dirty="0">
                <a:solidFill>
                  <a:srgbClr val="7030A0"/>
                </a:solidFill>
                <a:cs typeface="Times New Roman" pitchFamily="18" charset="0"/>
              </a:rPr>
              <a:t>явления  интоксикации (лихорадка</a:t>
            </a:r>
            <a:r>
              <a:rPr lang="ru-RU" sz="2400" dirty="0" smtClean="0">
                <a:solidFill>
                  <a:srgbClr val="7030A0"/>
                </a:solidFill>
                <a:cs typeface="Times New Roman" pitchFamily="18" charset="0"/>
              </a:rPr>
              <a:t>) и </a:t>
            </a:r>
            <a:r>
              <a:rPr lang="ru-RU" sz="2400" dirty="0" err="1" smtClean="0">
                <a:solidFill>
                  <a:srgbClr val="7030A0"/>
                </a:solidFill>
                <a:cs typeface="Times New Roman" pitchFamily="18" charset="0"/>
              </a:rPr>
              <a:t>астенизации</a:t>
            </a:r>
            <a:r>
              <a:rPr lang="ru-RU" sz="2400" dirty="0" smtClean="0">
                <a:solidFill>
                  <a:srgbClr val="7030A0"/>
                </a:solidFill>
                <a:cs typeface="Times New Roman" pitchFamily="18" charset="0"/>
              </a:rPr>
              <a:t> (слабость)</a:t>
            </a:r>
          </a:p>
          <a:p>
            <a:pPr eaLnBrk="1" hangingPunct="1"/>
            <a:endParaRPr lang="ru-RU" sz="2400" dirty="0">
              <a:solidFill>
                <a:srgbClr val="7030A0"/>
              </a:solidFill>
              <a:cs typeface="Times New Roman" pitchFamily="18" charset="0"/>
            </a:endParaRPr>
          </a:p>
          <a:p>
            <a:pPr eaLnBrk="1" hangingPunct="1"/>
            <a:r>
              <a:rPr lang="ru-RU" sz="2400" dirty="0" smtClean="0">
                <a:cs typeface="Times New Roman" pitchFamily="18" charset="0"/>
              </a:rPr>
              <a:t>Дефицит массы тела</a:t>
            </a:r>
            <a:endParaRPr lang="ru-RU" sz="2400" dirty="0">
              <a:cs typeface="Times New Roman" pitchFamily="18" charset="0"/>
            </a:endParaRPr>
          </a:p>
          <a:p>
            <a:pPr eaLnBrk="1" hangingPunct="1"/>
            <a:endParaRPr lang="ru-RU" sz="2400" dirty="0">
              <a:solidFill>
                <a:srgbClr val="FFFF00"/>
              </a:solidFill>
              <a:cs typeface="Times New Roman" pitchFamily="18" charset="0"/>
            </a:endParaRPr>
          </a:p>
          <a:p>
            <a:pPr eaLnBrk="1" hangingPunct="1"/>
            <a:r>
              <a:rPr lang="ru-RU" sz="2400" dirty="0">
                <a:cs typeface="Times New Roman" pitchFamily="18" charset="0"/>
              </a:rPr>
              <a:t>Кашель </a:t>
            </a:r>
            <a:r>
              <a:rPr lang="ru-RU" sz="2400" dirty="0" smtClean="0">
                <a:cs typeface="Times New Roman" pitchFamily="18" charset="0"/>
              </a:rPr>
              <a:t>редко</a:t>
            </a:r>
            <a:endParaRPr lang="ru-RU" sz="2400" dirty="0">
              <a:cs typeface="Times New Roman" pitchFamily="18" charset="0"/>
            </a:endParaRPr>
          </a:p>
          <a:p>
            <a:pPr eaLnBrk="1" hangingPunct="1"/>
            <a:endParaRPr lang="ru-RU" sz="2400" dirty="0">
              <a:cs typeface="Times New Roman" pitchFamily="18" charset="0"/>
            </a:endParaRPr>
          </a:p>
          <a:p>
            <a:pPr eaLnBrk="1" hangingPunct="1"/>
            <a:r>
              <a:rPr lang="ru-RU" sz="2400" dirty="0">
                <a:cs typeface="Times New Roman" pitchFamily="18" charset="0"/>
              </a:rPr>
              <a:t>Кровохарканье нехарактерно</a:t>
            </a:r>
          </a:p>
          <a:p>
            <a:pPr eaLnBrk="1" hangingPunct="1"/>
            <a:endParaRPr lang="ru-RU" sz="2400" dirty="0">
              <a:cs typeface="Times New Roman" pitchFamily="18" charset="0"/>
            </a:endParaRPr>
          </a:p>
          <a:p>
            <a:pPr eaLnBrk="1" hangingPunct="1"/>
            <a:r>
              <a:rPr lang="ru-RU" sz="2400" dirty="0" smtClean="0">
                <a:cs typeface="Times New Roman" pitchFamily="18" charset="0"/>
              </a:rPr>
              <a:t>Внелегочные локализации (лимфатические узлы, перикард, кишечник, кости, мозговые оболочки и др.)</a:t>
            </a:r>
          </a:p>
          <a:p>
            <a:pPr eaLnBrk="1" hangingPunct="1"/>
            <a:endParaRPr lang="ru-RU" sz="2400" dirty="0">
              <a:cs typeface="Times New Roman" pitchFamily="18" charset="0"/>
            </a:endParaRPr>
          </a:p>
          <a:p>
            <a:r>
              <a:rPr lang="ru-RU" sz="2400" dirty="0" smtClean="0">
                <a:latin typeface="Calibri" panose="020F0502020204030204" pitchFamily="34" charset="0"/>
                <a:cs typeface="Times New Roman" pitchFamily="18" charset="0"/>
              </a:rPr>
              <a:t>Быстрое прогрессирование заболевания (дни)</a:t>
            </a:r>
          </a:p>
          <a:p>
            <a:pPr eaLnBrk="1" hangingPunct="1"/>
            <a:endParaRPr lang="ru-RU" sz="2400" dirty="0">
              <a:cs typeface="Times New Roman" pitchFamily="18" charset="0"/>
            </a:endParaRPr>
          </a:p>
          <a:p>
            <a:pPr eaLnBrk="1" hangingPunct="1"/>
            <a:endParaRPr lang="ru-RU" dirty="0">
              <a:cs typeface="Times New Roman" pitchFamily="18" charset="0"/>
            </a:endParaRPr>
          </a:p>
          <a:p>
            <a:pPr eaLnBrk="1" hangingPunct="1">
              <a:buNone/>
            </a:pPr>
            <a:endParaRPr lang="ru-RU" dirty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68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19536" y="18841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7030A0"/>
                </a:solidFill>
              </a:rPr>
              <a:t>Особенности рентгенологической семиотики поражения ОГК у пациентов с ВИЧ/ТБ с исходным количеством </a:t>
            </a:r>
            <a:r>
              <a:rPr lang="en-US" sz="2000" dirty="0">
                <a:solidFill>
                  <a:srgbClr val="7030A0"/>
                </a:solidFill>
              </a:rPr>
              <a:t>CD</a:t>
            </a:r>
            <a:r>
              <a:rPr lang="ru-RU" sz="2000" dirty="0">
                <a:solidFill>
                  <a:srgbClr val="7030A0"/>
                </a:solidFill>
              </a:rPr>
              <a:t>4+лимфоцитов менее 350 клеток/мкл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919536" y="1412776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>
                <a:latin typeface="Calibri" panose="020F0502020204030204" pitchFamily="34" charset="0"/>
                <a:cs typeface="Times New Roman" pitchFamily="18" charset="0"/>
              </a:rPr>
              <a:t>Преимущественное поражение ВГЛУ</a:t>
            </a:r>
          </a:p>
          <a:p>
            <a:endParaRPr lang="ru-RU" sz="2400" dirty="0"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ru-RU" sz="2400" dirty="0">
                <a:latin typeface="Calibri" panose="020F0502020204030204" pitchFamily="34" charset="0"/>
                <a:cs typeface="Times New Roman" pitchFamily="18" charset="0"/>
              </a:rPr>
              <a:t>Одинаково частое поражение верхних, средних и нижних отделов</a:t>
            </a:r>
          </a:p>
          <a:p>
            <a:endParaRPr lang="ru-RU" sz="2400" dirty="0"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ru-RU" sz="2400" dirty="0">
                <a:latin typeface="Calibri" panose="020F0502020204030204" pitchFamily="34" charset="0"/>
                <a:cs typeface="Times New Roman" pitchFamily="18" charset="0"/>
              </a:rPr>
              <a:t>Снижение частоты выявления деструктивных форм ТБ</a:t>
            </a:r>
          </a:p>
          <a:p>
            <a:endParaRPr lang="ru-RU" sz="2400" dirty="0"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ru-RU" sz="2400" dirty="0">
                <a:latin typeface="Calibri" panose="020F0502020204030204" pitchFamily="34" charset="0"/>
                <a:cs typeface="Times New Roman" pitchFamily="18" charset="0"/>
              </a:rPr>
              <a:t>Вовлечение в специфический процесс серозных оболочек (плеврит, перикардит)</a:t>
            </a:r>
          </a:p>
          <a:p>
            <a:endParaRPr lang="ru-RU" sz="2400" dirty="0"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ru-RU" sz="2400" dirty="0">
                <a:latin typeface="Calibri" panose="020F0502020204030204" pitchFamily="34" charset="0"/>
                <a:cs typeface="Times New Roman" pitchFamily="18" charset="0"/>
              </a:rPr>
              <a:t>Склонность к милиарной и </a:t>
            </a:r>
            <a:r>
              <a:rPr lang="ru-RU" sz="2400" dirty="0" err="1">
                <a:latin typeface="Calibri" panose="020F0502020204030204" pitchFamily="34" charset="0"/>
                <a:cs typeface="Times New Roman" pitchFamily="18" charset="0"/>
              </a:rPr>
              <a:t>лимфогенной</a:t>
            </a:r>
            <a:r>
              <a:rPr lang="ru-RU" sz="2400" dirty="0">
                <a:latin typeface="Calibri" panose="020F0502020204030204" pitchFamily="34" charset="0"/>
                <a:cs typeface="Times New Roman" pitchFamily="18" charset="0"/>
              </a:rPr>
              <a:t> диссеминации</a:t>
            </a:r>
          </a:p>
          <a:p>
            <a:endParaRPr lang="ru-RU" sz="2400" dirty="0"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ru-RU" sz="2400" dirty="0">
                <a:latin typeface="Calibri" panose="020F0502020204030204" pitchFamily="34" charset="0"/>
                <a:cs typeface="Times New Roman" pitchFamily="18" charset="0"/>
              </a:rPr>
              <a:t>Отсутствие видимых изменений на рентгенограмме ( до 25% у пациентов с глубоким иммунодефицитом)</a:t>
            </a:r>
          </a:p>
          <a:p>
            <a:endParaRPr lang="ru-RU" sz="2400" dirty="0"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ru-RU" sz="2400" dirty="0">
                <a:latin typeface="Calibri" panose="020F0502020204030204" pitchFamily="34" charset="0"/>
                <a:cs typeface="Times New Roman" pitchFamily="18" charset="0"/>
              </a:rPr>
              <a:t>Быстрое прогрессирование (появление патологии в течение 5-14 дней)</a:t>
            </a:r>
          </a:p>
          <a:p>
            <a:endParaRPr lang="ru-RU" sz="2400" dirty="0"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ru-RU" sz="2400" dirty="0">
                <a:latin typeface="Calibri" panose="020F0502020204030204" pitchFamily="34" charset="0"/>
                <a:cs typeface="Times New Roman" pitchFamily="18" charset="0"/>
              </a:rPr>
              <a:t>Клинические симптомы нередко опережают рентгенологические проявления ТБ.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76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Поражение ВГЛУ (изолированное поражение)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>
          <a:xfrm>
            <a:off x="1360172" y="1472229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Преимущественно бронхопульмональные</a:t>
            </a:r>
            <a:endParaRPr lang="ru-RU" dirty="0"/>
          </a:p>
        </p:txBody>
      </p:sp>
      <p:pic>
        <p:nvPicPr>
          <p:cNvPr id="5" name="Picture 2" descr="C:\Users\Admin\Desktop\Pictures\снимки диссертация\Шевченко\DSC006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919074" y="2515363"/>
            <a:ext cx="4039985" cy="359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097588" y="1255472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Преимущественно </a:t>
            </a:r>
            <a:r>
              <a:rPr lang="ru-RU" dirty="0" err="1" smtClean="0"/>
              <a:t>паратрахеальные</a:t>
            </a:r>
            <a:endParaRPr lang="ru-RU" dirty="0"/>
          </a:p>
        </p:txBody>
      </p:sp>
      <p:pic>
        <p:nvPicPr>
          <p:cNvPr id="3074" name="Picture 2" descr="C:\Users\Вера\Desktop\фото снимки\Снимки диссер\ВИЧ ТБ разное\ВГЛУ паратрахеальные\IMG_017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338122" y="2346669"/>
            <a:ext cx="3870649" cy="377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 rot="18989627">
            <a:off x="1953353" y="2530360"/>
            <a:ext cx="76914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40116" y="5501569"/>
            <a:ext cx="14184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384032" y="2315060"/>
            <a:ext cx="1080120" cy="59298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830888" y="6392783"/>
            <a:ext cx="593290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личного архива клинических наблюдений Зиминой В.Н.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628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2335" y="481671"/>
            <a:ext cx="9026328" cy="1066800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ru-RU" dirty="0" smtClean="0">
                <a:solidFill>
                  <a:srgbClr val="7030A0"/>
                </a:solidFill>
                <a:ea typeface="+mj-ea"/>
                <a:cs typeface="+mj-cs"/>
              </a:rPr>
              <a:t>ТБ ВГЛУ с </a:t>
            </a:r>
            <a:r>
              <a:rPr lang="ru-RU" dirty="0" err="1" smtClean="0">
                <a:solidFill>
                  <a:srgbClr val="7030A0"/>
                </a:solidFill>
                <a:ea typeface="+mj-ea"/>
                <a:cs typeface="+mj-cs"/>
              </a:rPr>
              <a:t>лимфогенной</a:t>
            </a:r>
            <a:r>
              <a:rPr lang="ru-RU" dirty="0" smtClean="0">
                <a:solidFill>
                  <a:srgbClr val="7030A0"/>
                </a:solidFill>
                <a:ea typeface="+mj-ea"/>
                <a:cs typeface="+mj-cs"/>
              </a:rPr>
              <a:t> диссеминацией</a:t>
            </a:r>
            <a:endParaRPr lang="ru-RU" dirty="0">
              <a:solidFill>
                <a:srgbClr val="7030A0"/>
              </a:solidFill>
              <a:ea typeface="+mj-ea"/>
              <a:cs typeface="+mj-cs"/>
            </a:endParaRPr>
          </a:p>
        </p:txBody>
      </p:sp>
      <p:sp>
        <p:nvSpPr>
          <p:cNvPr id="79874" name="Скругленный прямоугольник 4"/>
          <p:cNvSpPr>
            <a:spLocks noChangeArrowheads="1"/>
          </p:cNvSpPr>
          <p:nvPr/>
        </p:nvSpPr>
        <p:spPr bwMode="auto">
          <a:xfrm>
            <a:off x="2795451" y="1310980"/>
            <a:ext cx="6384568" cy="4737123"/>
          </a:xfrm>
          <a:prstGeom prst="roundRect">
            <a:avLst>
              <a:gd name="adj" fmla="val 10000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48000" cmpd="thickThin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kumimoji="0" lang="ru-RU" altLang="ru-RU" sz="1800"/>
          </a:p>
        </p:txBody>
      </p:sp>
      <p:sp>
        <p:nvSpPr>
          <p:cNvPr id="3" name="Прямоугольник 2"/>
          <p:cNvSpPr/>
          <p:nvPr/>
        </p:nvSpPr>
        <p:spPr>
          <a:xfrm>
            <a:off x="3247113" y="6139543"/>
            <a:ext cx="593290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личного архива клинических наблюдений Зиминой В.Н.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99955" y="1411311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37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Диссеминированный туберкулез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9801" y="1408099"/>
            <a:ext cx="5157787" cy="823912"/>
          </a:xfrm>
        </p:spPr>
        <p:txBody>
          <a:bodyPr/>
          <a:lstStyle/>
          <a:p>
            <a:pPr algn="ctr"/>
            <a:r>
              <a:rPr lang="ru-RU" dirty="0" smtClean="0"/>
              <a:t>Милиарный туберкулез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81753" y="1500174"/>
            <a:ext cx="4041775" cy="639762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err="1" smtClean="0"/>
              <a:t>Лимфогенная</a:t>
            </a:r>
            <a:r>
              <a:rPr lang="ru-RU" dirty="0" smtClean="0"/>
              <a:t> диссеминация</a:t>
            </a:r>
            <a:endParaRPr lang="ru-RU" dirty="0"/>
          </a:p>
        </p:txBody>
      </p:sp>
      <p:pic>
        <p:nvPicPr>
          <p:cNvPr id="6146" name="Picture 2" descr="D:\вера\Снимки диссер\ВИЧ ТБ разное\мамонова милиарн+ЦМВ хорошая эффективность\DSC035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8600" y="2232011"/>
            <a:ext cx="4040188" cy="3781428"/>
          </a:xfrm>
          <a:prstGeom prst="rect">
            <a:avLst/>
          </a:prstGeom>
          <a:noFill/>
        </p:spPr>
      </p:pic>
      <p:pic>
        <p:nvPicPr>
          <p:cNvPr id="7" name="Содержимое 6" descr="D:\вера\Снимки дисер\Умершие снимки\Воронин умер\ТВГЛУ с лимфогенной диссемин МБТ+.JPG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5219" y="2370101"/>
            <a:ext cx="421484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310314" y="2428868"/>
            <a:ext cx="57150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85855" y="6243604"/>
            <a:ext cx="593290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личного архива клинических наблюдений Зиминой В.Н.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77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ru-RU" sz="2800" dirty="0">
                <a:solidFill>
                  <a:srgbClr val="7030A0"/>
                </a:solidFill>
              </a:rPr>
              <a:t>Особенности проявлений ТБ при ВИЧ-инфекции 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800" dirty="0">
                <a:solidFill>
                  <a:srgbClr val="7030A0"/>
                </a:solidFill>
              </a:rPr>
              <a:t>(при </a:t>
            </a:r>
            <a:r>
              <a:rPr lang="en-US" sz="2800" dirty="0">
                <a:solidFill>
                  <a:srgbClr val="7030A0"/>
                </a:solidFill>
              </a:rPr>
              <a:t>CD</a:t>
            </a:r>
            <a:r>
              <a:rPr lang="ru-RU" sz="2800" baseline="-25000" dirty="0">
                <a:solidFill>
                  <a:srgbClr val="7030A0"/>
                </a:solidFill>
              </a:rPr>
              <a:t>4  </a:t>
            </a:r>
            <a:r>
              <a:rPr lang="en-US" sz="2800" dirty="0" smtClean="0">
                <a:solidFill>
                  <a:srgbClr val="7030A0"/>
                </a:solidFill>
              </a:rPr>
              <a:t>&lt;</a:t>
            </a:r>
            <a:r>
              <a:rPr lang="ru-RU" sz="2800" dirty="0" smtClean="0">
                <a:solidFill>
                  <a:srgbClr val="7030A0"/>
                </a:solidFill>
              </a:rPr>
              <a:t>200 </a:t>
            </a:r>
            <a:r>
              <a:rPr lang="ru-RU" sz="2800" dirty="0" err="1">
                <a:solidFill>
                  <a:srgbClr val="7030A0"/>
                </a:solidFill>
              </a:rPr>
              <a:t>кл</a:t>
            </a:r>
            <a:r>
              <a:rPr lang="ru-RU" sz="2800" dirty="0">
                <a:solidFill>
                  <a:srgbClr val="7030A0"/>
                </a:solidFill>
              </a:rPr>
              <a:t>/мкл)</a:t>
            </a:r>
          </a:p>
        </p:txBody>
      </p:sp>
      <p:sp>
        <p:nvSpPr>
          <p:cNvPr id="7782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2438" indent="-342900">
              <a:buClr>
                <a:srgbClr val="E66C7D"/>
              </a:buClr>
              <a:buFont typeface="Corbel" panose="020B0503020204020204" pitchFamily="34" charset="0"/>
              <a:buAutoNum type="arabicPeriod"/>
            </a:pPr>
            <a:r>
              <a:rPr lang="ru-RU" altLang="ru-RU" dirty="0"/>
              <a:t>ТБ ЦНС (менингит, энцефалит, </a:t>
            </a:r>
            <a:r>
              <a:rPr lang="ru-RU" altLang="ru-RU" dirty="0" err="1"/>
              <a:t>туберкуломы</a:t>
            </a:r>
            <a:r>
              <a:rPr lang="ru-RU" altLang="ru-RU" dirty="0"/>
              <a:t>, абсцессы)</a:t>
            </a:r>
          </a:p>
          <a:p>
            <a:pPr marL="452438" indent="-342900">
              <a:buClr>
                <a:srgbClr val="E66C7D"/>
              </a:buClr>
              <a:buFont typeface="Corbel" panose="020B0503020204020204" pitchFamily="34" charset="0"/>
              <a:buAutoNum type="arabicPeriod"/>
            </a:pPr>
            <a:r>
              <a:rPr lang="ru-RU" altLang="ru-RU" dirty="0"/>
              <a:t>ТБ  л/узлов</a:t>
            </a:r>
          </a:p>
          <a:p>
            <a:pPr marL="452438" indent="-342900">
              <a:buClr>
                <a:srgbClr val="E66C7D"/>
              </a:buClr>
              <a:buFont typeface="Corbel" panose="020B0503020204020204" pitchFamily="34" charset="0"/>
              <a:buAutoNum type="arabicPeriod"/>
            </a:pPr>
            <a:r>
              <a:rPr lang="ru-RU" altLang="ru-RU" dirty="0"/>
              <a:t>ТБ печени, селезенки</a:t>
            </a:r>
          </a:p>
          <a:p>
            <a:pPr marL="452438" indent="-342900">
              <a:buClr>
                <a:srgbClr val="E66C7D"/>
              </a:buClr>
              <a:buFont typeface="Corbel" panose="020B0503020204020204" pitchFamily="34" charset="0"/>
              <a:buAutoNum type="arabicPeriod"/>
            </a:pPr>
            <a:r>
              <a:rPr lang="ru-RU" altLang="ru-RU" dirty="0"/>
              <a:t>ТБ кишечника, перитонит</a:t>
            </a:r>
          </a:p>
          <a:p>
            <a:pPr marL="452438" indent="-342900">
              <a:buClr>
                <a:srgbClr val="E66C7D"/>
              </a:buClr>
              <a:buFont typeface="Corbel" panose="020B0503020204020204" pitchFamily="34" charset="0"/>
              <a:buAutoNum type="arabicPeriod"/>
            </a:pPr>
            <a:r>
              <a:rPr lang="ru-RU" altLang="ru-RU" dirty="0"/>
              <a:t>ТБ перикардит</a:t>
            </a:r>
          </a:p>
          <a:p>
            <a:pPr marL="452438" indent="-342900">
              <a:buClr>
                <a:srgbClr val="E66C7D"/>
              </a:buClr>
              <a:buFont typeface="Corbel" panose="020B0503020204020204" pitchFamily="34" charset="0"/>
              <a:buAutoNum type="arabicPeriod"/>
            </a:pPr>
            <a:r>
              <a:rPr lang="ru-RU" altLang="ru-RU" dirty="0"/>
              <a:t>ТБ спондилит</a:t>
            </a:r>
          </a:p>
          <a:p>
            <a:pPr marL="452438" indent="-342900">
              <a:buClr>
                <a:srgbClr val="E66C7D"/>
              </a:buClr>
              <a:buFont typeface="Corbel" panose="020B0503020204020204" pitchFamily="34" charset="0"/>
              <a:buAutoNum type="arabicPeriod"/>
            </a:pPr>
            <a:r>
              <a:rPr lang="ru-RU" altLang="ru-RU" b="1" dirty="0" err="1"/>
              <a:t>Генерализованный</a:t>
            </a:r>
            <a:r>
              <a:rPr lang="ru-RU" altLang="ru-RU" b="1" dirty="0"/>
              <a:t> ТБ</a:t>
            </a:r>
          </a:p>
          <a:p>
            <a:pPr marL="754063" lvl="1" indent="-342900"/>
            <a:r>
              <a:rPr lang="ru-RU" altLang="ru-RU" sz="20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Син</a:t>
            </a:r>
            <a:r>
              <a:rPr lang="ru-RU" alt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.: ТБ множественных </a:t>
            </a:r>
            <a:r>
              <a:rPr lang="ru-RU" alt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локализаций</a:t>
            </a:r>
          </a:p>
          <a:p>
            <a:pPr marL="754063" lvl="1" indent="-342900"/>
            <a:r>
              <a:rPr lang="ru-RU" alt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ТБ сепсис</a:t>
            </a:r>
            <a:endParaRPr lang="ru-RU" altLang="ru-RU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2438" indent="-342900">
              <a:buClr>
                <a:srgbClr val="E66C7D"/>
              </a:buClr>
              <a:buFont typeface="Corbel" panose="020B0503020204020204" pitchFamily="34" charset="0"/>
              <a:buAutoNum type="arabicPeriod" startAt="8"/>
            </a:pPr>
            <a:r>
              <a:rPr lang="ru-RU" altLang="ru-RU" dirty="0"/>
              <a:t>Сочетание с не ТБ заболеваниями </a:t>
            </a:r>
          </a:p>
          <a:p>
            <a:pPr marL="754063" lvl="1" indent="-342900">
              <a:buClr>
                <a:srgbClr val="E66C7D"/>
              </a:buClr>
            </a:pPr>
            <a:r>
              <a:rPr lang="ru-RU" altLang="ru-RU" sz="20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Оппортунистические инфекции и опухоли, </a:t>
            </a:r>
            <a:r>
              <a:rPr lang="ru-RU" alt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гепатиты/циррозы печени, онкологические заболевания,  миелиты, деменция и проч</a:t>
            </a:r>
            <a:r>
              <a:rPr lang="ru-RU" alt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pPr marL="452438" indent="-342900"/>
            <a:endParaRPr kumimoji="0"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830094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Туберкулезный сепсис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700" i="1" dirty="0"/>
              <a:t>Больной Р. </a:t>
            </a:r>
            <a:r>
              <a:rPr lang="en-US" sz="2700" i="1" dirty="0"/>
              <a:t>CD4-84 </a:t>
            </a:r>
            <a:r>
              <a:rPr lang="ru-RU" sz="2700" i="1" dirty="0"/>
              <a:t>клеток/мкл, ДНК МБТ + в мокроте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вера\Снимки диссер\ВИЧ ТБ разное\ТБ сепсис 84 клетки\DSC047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5128" y="2174875"/>
            <a:ext cx="3972333" cy="3951288"/>
          </a:xfrm>
          <a:prstGeom prst="rect">
            <a:avLst/>
          </a:prstGeom>
          <a:noFill/>
        </p:spPr>
      </p:pic>
      <p:pic>
        <p:nvPicPr>
          <p:cNvPr id="4099" name="Picture 3" descr="D:\вера\Снимки диссер\ВИЧ ТБ разное\ТБ сепсис 84 клетки\DSC04757 - копия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9026" y="2388816"/>
            <a:ext cx="4041775" cy="352340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21433" y="6221654"/>
            <a:ext cx="593290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личного архива клинических наблюдений Зиминой В.Н.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81497" y="2220504"/>
            <a:ext cx="914400" cy="33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925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</a:rPr>
              <a:t>Косвенные диагностические критерии туберкулезного сепсиса у ЛЖВ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926772"/>
            <a:ext cx="8229600" cy="335062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Calibri" panose="020F0502020204030204" pitchFamily="34" charset="0"/>
              </a:rPr>
              <a:t>Выраженный иммунодефицит (</a:t>
            </a:r>
            <a:r>
              <a:rPr lang="en-US" dirty="0" smtClean="0">
                <a:latin typeface="Calibri" panose="020F0502020204030204" pitchFamily="34" charset="0"/>
              </a:rPr>
              <a:t>CD</a:t>
            </a:r>
            <a:r>
              <a:rPr lang="ru-RU" dirty="0" smtClean="0">
                <a:latin typeface="Calibri" panose="020F0502020204030204" pitchFamily="34" charset="0"/>
              </a:rPr>
              <a:t>4 менее 100 </a:t>
            </a:r>
            <a:r>
              <a:rPr lang="ru-RU" dirty="0" err="1" smtClean="0">
                <a:latin typeface="Calibri" panose="020F0502020204030204" pitchFamily="34" charset="0"/>
              </a:rPr>
              <a:t>кл</a:t>
            </a:r>
            <a:r>
              <a:rPr lang="ru-RU" dirty="0" smtClean="0">
                <a:latin typeface="Calibri" panose="020F0502020204030204" pitchFamily="34" charset="0"/>
              </a:rPr>
              <a:t>/</a:t>
            </a:r>
            <a:r>
              <a:rPr lang="ru-RU" dirty="0" err="1" smtClean="0">
                <a:latin typeface="Calibri" panose="020F0502020204030204" pitchFamily="34" charset="0"/>
              </a:rPr>
              <a:t>мкл</a:t>
            </a:r>
            <a:r>
              <a:rPr lang="ru-RU" dirty="0" smtClean="0">
                <a:latin typeface="Calibri" panose="020F0502020204030204" pitchFamily="34" charset="0"/>
              </a:rPr>
              <a:t>)</a:t>
            </a:r>
          </a:p>
          <a:p>
            <a:endParaRPr lang="ru-RU" dirty="0" smtClean="0">
              <a:latin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</a:rPr>
              <a:t>Упорная лихорадка до фебрильных и высоких цифр, рефрактерная к неспецифической АБТ</a:t>
            </a:r>
          </a:p>
          <a:p>
            <a:endParaRPr lang="ru-RU" dirty="0" smtClean="0">
              <a:latin typeface="Calibri" panose="020F0502020204030204" pitchFamily="34" charset="0"/>
            </a:endParaRPr>
          </a:p>
          <a:p>
            <a:r>
              <a:rPr lang="ru-RU" dirty="0" smtClean="0">
                <a:latin typeface="Calibri" panose="020F0502020204030204" pitchFamily="34" charset="0"/>
              </a:rPr>
              <a:t>Отсутствие субстрата поражения, при тщательном диагностическом поиске, объясняющего причину лихорадки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932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60622"/>
            <a:ext cx="10515600" cy="849721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Базовые аспекты, опираясь на которые путь к диагнозу у больного </a:t>
            </a:r>
            <a:r>
              <a:rPr lang="ru-RU" sz="3200" dirty="0">
                <a:solidFill>
                  <a:srgbClr val="7030A0"/>
                </a:solidFill>
              </a:rPr>
              <a:t>В</a:t>
            </a:r>
            <a:r>
              <a:rPr lang="ru-RU" sz="3200" dirty="0" smtClean="0">
                <a:solidFill>
                  <a:srgbClr val="7030A0"/>
                </a:solidFill>
              </a:rPr>
              <a:t>ИЧ-инфекцией будет наиболее коротким</a:t>
            </a:r>
            <a:endParaRPr lang="ru-RU" sz="3200" dirty="0">
              <a:solidFill>
                <a:srgbClr val="7030A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658579"/>
              </p:ext>
            </p:extLst>
          </p:nvPr>
        </p:nvGraphicFramePr>
        <p:xfrm>
          <a:off x="814251" y="1293223"/>
          <a:ext cx="10515600" cy="5303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5138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703" y="476672"/>
            <a:ext cx="10515600" cy="994172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dirty="0">
                <a:solidFill>
                  <a:srgbClr val="7030A0"/>
                </a:solidFill>
                <a:cs typeface="Times New Roman" panose="02020603050405020304" pitchFamily="18" charset="0"/>
              </a:rPr>
              <a:t>Глобальная стратегия и цели в области профилактики, </a:t>
            </a:r>
            <a:r>
              <a:rPr lang="ru-RU" altLang="ru-RU" sz="2800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лечения </a:t>
            </a:r>
            <a:r>
              <a:rPr lang="ru-RU" altLang="ru-RU" sz="2800" dirty="0">
                <a:solidFill>
                  <a:srgbClr val="7030A0"/>
                </a:solidFill>
                <a:cs typeface="Times New Roman" panose="02020603050405020304" pitchFamily="18" charset="0"/>
              </a:rPr>
              <a:t>и борьбы с туберкулезом на период после 2015 г</a:t>
            </a:r>
            <a:endParaRPr lang="ru-RU" sz="2800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536489"/>
              </p:ext>
            </p:extLst>
          </p:nvPr>
        </p:nvGraphicFramePr>
        <p:xfrm>
          <a:off x="1" y="1851423"/>
          <a:ext cx="12192001" cy="4352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08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933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991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260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3683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Цель</a:t>
                      </a:r>
                      <a:endParaRPr lang="ru-RU" sz="1800" dirty="0"/>
                    </a:p>
                  </a:txBody>
                  <a:tcPr marT="34290" marB="34290"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Мир без туберкулеза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 </a:t>
                      </a:r>
                      <a:r>
                        <a:rPr lang="ru-RU" sz="1800" b="0" baseline="0" dirty="0" smtClean="0"/>
                        <a:t>(нулевой уровень смертности, заболеваемости и страданий от туберкулеза)</a:t>
                      </a:r>
                      <a:endParaRPr lang="ru-RU" sz="1800" b="0" dirty="0" smtClean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994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показатели</a:t>
                      </a:r>
                      <a:endParaRPr lang="ru-RU" sz="1800" dirty="0"/>
                    </a:p>
                  </a:txBody>
                  <a:tcPr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Ключевые точки</a:t>
                      </a:r>
                      <a:endParaRPr lang="ru-RU" sz="1800" b="1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Цели</a:t>
                      </a:r>
                      <a:endParaRPr lang="ru-RU" sz="1800" b="1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994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2020</a:t>
                      </a:r>
                      <a:endParaRPr lang="ru-RU" sz="18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2025</a:t>
                      </a:r>
                      <a:endParaRPr lang="ru-RU" sz="18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2030</a:t>
                      </a:r>
                      <a:endParaRPr lang="ru-RU" sz="18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2035</a:t>
                      </a:r>
                      <a:endParaRPr lang="ru-RU" sz="18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3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Процент снижения абсолютного числа смертей от туберкулеза (по отношению к 2015г)</a:t>
                      </a:r>
                      <a:endParaRPr lang="ru-RU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35%</a:t>
                      </a:r>
                      <a:endParaRPr lang="ru-RU" sz="18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75%</a:t>
                      </a:r>
                      <a:endParaRPr lang="ru-RU" sz="18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90%</a:t>
                      </a:r>
                      <a:endParaRPr lang="ru-RU" sz="18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95%</a:t>
                      </a:r>
                      <a:endParaRPr lang="ru-RU" sz="18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1371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Процент снижения заболеваемости</a:t>
                      </a:r>
                      <a:r>
                        <a:rPr lang="ru-RU" sz="1800" baseline="0" dirty="0" smtClean="0"/>
                        <a:t> туберкулезом (по отношению к 2015г)</a:t>
                      </a:r>
                      <a:endParaRPr lang="ru-RU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20%</a:t>
                      </a:r>
                      <a:endParaRPr lang="ru-RU" sz="18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50%</a:t>
                      </a:r>
                      <a:endParaRPr lang="ru-RU" sz="18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80%</a:t>
                      </a:r>
                      <a:endParaRPr lang="ru-RU" sz="18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90%</a:t>
                      </a:r>
                      <a:endParaRPr lang="ru-RU" sz="18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13711">
                <a:tc>
                  <a:txBody>
                    <a:bodyPr/>
                    <a:lstStyle/>
                    <a:p>
                      <a:r>
                        <a:rPr lang="ru-RU" sz="1800" baseline="0" dirty="0" smtClean="0"/>
                        <a:t>Процент пострадавших семей, несущих катастрофические расходы в связи с туберкулезом</a:t>
                      </a:r>
                      <a:endParaRPr lang="ru-RU" sz="18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0%</a:t>
                      </a:r>
                      <a:endParaRPr lang="ru-RU" sz="18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0%</a:t>
                      </a:r>
                      <a:endParaRPr lang="ru-RU" sz="18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0%</a:t>
                      </a:r>
                      <a:endParaRPr lang="ru-RU" sz="18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0%</a:t>
                      </a:r>
                      <a:endParaRPr lang="ru-RU" sz="18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23925" y="6453336"/>
            <a:ext cx="542928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/>
              <a:t>Global TB report WHO, 2016</a:t>
            </a:r>
            <a:endParaRPr lang="ru-RU" sz="1350" i="1" dirty="0"/>
          </a:p>
        </p:txBody>
      </p:sp>
    </p:spTree>
    <p:extLst>
      <p:ext uri="{BB962C8B-B14F-4D97-AF65-F5344CB8AC3E}">
        <p14:creationId xmlns:p14="http://schemas.microsoft.com/office/powerpoint/2010/main" val="2056630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216" y="483644"/>
            <a:ext cx="10254343" cy="72547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Туберкулезная </a:t>
            </a:r>
            <a:r>
              <a:rPr lang="ru-RU" sz="2800" dirty="0">
                <a:solidFill>
                  <a:srgbClr val="002060"/>
                </a:solidFill>
              </a:rPr>
              <a:t>этиология </a:t>
            </a:r>
            <a:r>
              <a:rPr lang="ru-RU" sz="2800" dirty="0" smtClean="0">
                <a:solidFill>
                  <a:srgbClr val="002060"/>
                </a:solidFill>
              </a:rPr>
              <a:t>высоко </a:t>
            </a:r>
            <a:r>
              <a:rPr lang="ru-RU" sz="2800" dirty="0">
                <a:solidFill>
                  <a:srgbClr val="002060"/>
                </a:solidFill>
              </a:rPr>
              <a:t>вероятна при: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/>
          </p:nvPr>
        </p:nvGraphicFramePr>
        <p:xfrm>
          <a:off x="736962" y="1590800"/>
          <a:ext cx="10718075" cy="448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355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6669" y="552048"/>
            <a:ext cx="9007382" cy="172482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7030A0"/>
                </a:solidFill>
                <a:latin typeface="Calibri" panose="020F0502020204030204" pitchFamily="34" charset="0"/>
              </a:rPr>
              <a:t>Скорость прогрессии изменений </a:t>
            </a:r>
            <a:r>
              <a:rPr lang="ru-RU" sz="2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в </a:t>
            </a:r>
            <a:r>
              <a:rPr lang="ru-RU" sz="2400" dirty="0">
                <a:solidFill>
                  <a:srgbClr val="7030A0"/>
                </a:solidFill>
                <a:latin typeface="Calibri" panose="020F0502020204030204" pitchFamily="34" charset="0"/>
              </a:rPr>
              <a:t>легких у больных </a:t>
            </a:r>
            <a:r>
              <a:rPr lang="ru-RU" sz="2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ВИЧ-и/ТБ не должна смущать и быть поводом отложить суждение о возможном туберкулезе</a:t>
            </a:r>
            <a:r>
              <a:rPr lang="ru-RU" sz="3200" dirty="0">
                <a:solidFill>
                  <a:srgbClr val="7030A0"/>
                </a:solidFill>
                <a:latin typeface="Calibri" panose="020F0502020204030204" pitchFamily="34" charset="0"/>
              </a:rPr>
              <a:t/>
            </a:r>
            <a:br>
              <a:rPr lang="ru-RU" sz="3200" dirty="0">
                <a:solidFill>
                  <a:srgbClr val="7030A0"/>
                </a:solidFill>
                <a:latin typeface="Calibri" panose="020F0502020204030204" pitchFamily="34" charset="0"/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9576" y="2276873"/>
            <a:ext cx="7941568" cy="356125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dirty="0" err="1">
                <a:latin typeface="Calibri" panose="020F0502020204030204" pitchFamily="34" charset="0"/>
              </a:rPr>
              <a:t>Пневмониеподобное</a:t>
            </a:r>
            <a:r>
              <a:rPr lang="ru-RU" dirty="0">
                <a:latin typeface="Calibri" panose="020F0502020204030204" pitchFamily="34" charset="0"/>
              </a:rPr>
              <a:t> течение ТБ при дефиците </a:t>
            </a:r>
            <a:r>
              <a:rPr lang="en-US" dirty="0">
                <a:latin typeface="Calibri" panose="020F0502020204030204" pitchFamily="34" charset="0"/>
              </a:rPr>
              <a:t>CD4 </a:t>
            </a:r>
            <a:r>
              <a:rPr lang="ru-RU" dirty="0">
                <a:latin typeface="Calibri" panose="020F0502020204030204" pitchFamily="34" charset="0"/>
              </a:rPr>
              <a:t>клеток;</a:t>
            </a:r>
          </a:p>
          <a:p>
            <a:pPr marL="742950" indent="-742950">
              <a:buFont typeface="+mj-lt"/>
              <a:buAutoNum type="arabicPeriod"/>
            </a:pPr>
            <a:endParaRPr lang="ru-RU" dirty="0">
              <a:latin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dirty="0">
                <a:latin typeface="Calibri" panose="020F0502020204030204" pitchFamily="34" charset="0"/>
              </a:rPr>
              <a:t>ВСВИС (ранее осложнение эффективной АРВТ)</a:t>
            </a:r>
          </a:p>
        </p:txBody>
      </p:sp>
    </p:spTree>
    <p:extLst>
      <p:ext uri="{BB962C8B-B14F-4D97-AF65-F5344CB8AC3E}">
        <p14:creationId xmlns:p14="http://schemas.microsoft.com/office/powerpoint/2010/main" val="385567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Скорость прогрессии туберкулеза</a:t>
            </a:r>
            <a:br>
              <a:rPr lang="ru-RU" sz="3200" dirty="0">
                <a:solidFill>
                  <a:srgbClr val="7030A0"/>
                </a:solidFill>
              </a:rPr>
            </a:br>
            <a:r>
              <a:rPr lang="ru-RU" sz="2200" i="1" dirty="0">
                <a:solidFill>
                  <a:srgbClr val="7030A0"/>
                </a:solidFill>
              </a:rPr>
              <a:t>(разница между снимками 4 дня)</a:t>
            </a:r>
          </a:p>
        </p:txBody>
      </p:sp>
      <p:pic>
        <p:nvPicPr>
          <p:cNvPr id="7170" name="Picture 2" descr="C:\Users\Вера\Desktop\фото снимки\Снимки диссер\ВИЧ ТБ разное\Кемерово 9 февраля от Пьянзовой\DSC053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2269762"/>
            <a:ext cx="4038600" cy="318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Вера\Desktop\фото снимки\Снимки диссер\ВИЧ ТБ разное\Кемерово 9 февраля от Пьянзовой\DSC053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200839"/>
            <a:ext cx="4038600" cy="332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51616" y="5715901"/>
            <a:ext cx="593290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личного архива клинических наблюдений Зиминой В.Н.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42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034" y="71435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Диагностика туберкулеза и других вторичных заболеваний у больных ВИЧ-инфекцией </a:t>
            </a:r>
            <a:br>
              <a:rPr lang="ru-RU" sz="2800" dirty="0">
                <a:solidFill>
                  <a:srgbClr val="7030A0"/>
                </a:solidFill>
              </a:rPr>
            </a:br>
            <a:r>
              <a:rPr lang="ru-RU" sz="2000" i="1" dirty="0">
                <a:solidFill>
                  <a:srgbClr val="7030A0"/>
                </a:solidFill>
              </a:rPr>
              <a:t>(ВОЗ, 2007)</a:t>
            </a:r>
            <a:br>
              <a:rPr lang="ru-RU" sz="2000" i="1" dirty="0">
                <a:solidFill>
                  <a:srgbClr val="7030A0"/>
                </a:solidFill>
              </a:rPr>
            </a:br>
            <a:endParaRPr lang="ru-RU" sz="2000" i="1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09786" y="3357562"/>
            <a:ext cx="2928958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«Амбулаторный» пациент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53256" y="3357562"/>
            <a:ext cx="3143272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«Тяжелый» пациент</a:t>
            </a:r>
          </a:p>
          <a:p>
            <a:pPr algn="ctr"/>
            <a:r>
              <a:rPr lang="ru-RU" sz="1400" i="1" dirty="0"/>
              <a:t>Высокий риск летального исхода</a:t>
            </a:r>
          </a:p>
          <a:p>
            <a:pPr algn="ctr"/>
            <a:r>
              <a:rPr lang="ru-RU" dirty="0"/>
              <a:t>Подозрение на БП, ТБ, ПЦП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38348" y="4857760"/>
            <a:ext cx="3000396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Поиск достоверных признаков в пользу этиологического диагноза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24694" y="4929198"/>
            <a:ext cx="3071834" cy="10001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Ранее эмпирическое назначение </a:t>
            </a:r>
            <a:r>
              <a:rPr lang="ru-RU" sz="1400" dirty="0" err="1"/>
              <a:t>этиотропной</a:t>
            </a:r>
            <a:r>
              <a:rPr lang="ru-RU" sz="1400" dirty="0"/>
              <a:t> терапии предполагаемого заболевания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52926" y="1928802"/>
            <a:ext cx="3143272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Тяжесть состояния больного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8524892" y="4357694"/>
            <a:ext cx="484632" cy="47834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452794" y="4357694"/>
            <a:ext cx="484632" cy="500066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667240" y="2928934"/>
            <a:ext cx="484632" cy="40690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024694" y="2928934"/>
            <a:ext cx="484632" cy="40690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433886" y="6143645"/>
            <a:ext cx="8234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Improving the diagnosis and treatment of smear-negative pulmonary and </a:t>
            </a:r>
            <a:r>
              <a:rPr lang="en-US" sz="12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extrapulmonary</a:t>
            </a: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tuberculosis among</a:t>
            </a: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adults and adolescents: recommendations for HIV-prevalent and resource-constrained settings. Geneva, WHO, 2007. 36 p.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33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406" y="391251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Базовые методы диагностики ТБ у ЛЖВ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837998"/>
              </p:ext>
            </p:extLst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33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446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Постановка диагноза «туберкулез»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446" y="1054918"/>
            <a:ext cx="10515600" cy="2485118"/>
          </a:xfrm>
          <a:ln w="190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Устанавливается коллегиально (ЦВКК)</a:t>
            </a:r>
          </a:p>
          <a:p>
            <a:r>
              <a:rPr lang="ru-RU" dirty="0" smtClean="0"/>
              <a:t>Критерии диагноза:</a:t>
            </a:r>
          </a:p>
          <a:p>
            <a:pPr lvl="1">
              <a:buFontTx/>
              <a:buChar char="-"/>
            </a:pPr>
            <a:r>
              <a:rPr lang="ru-RU" dirty="0" smtClean="0"/>
              <a:t>Достоверные (обнаружение возбудителя (МБТ) либо морфологическая верификация). Косвенные (совокупность </a:t>
            </a:r>
            <a:r>
              <a:rPr lang="ru-RU" dirty="0"/>
              <a:t>клинико-лучевых и анамнестических </a:t>
            </a:r>
            <a:r>
              <a:rPr lang="ru-RU" dirty="0" smtClean="0"/>
              <a:t>данных характерных для туберкулеза).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25138" y="3931919"/>
            <a:ext cx="9966959" cy="13454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Отсутствие возбудителя в мокроте или ином материале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(</a:t>
            </a:r>
            <a:r>
              <a:rPr lang="ru-RU" sz="2000" dirty="0">
                <a:solidFill>
                  <a:schemeClr val="tx1"/>
                </a:solidFill>
              </a:rPr>
              <a:t>при подозрении на внелегочный туберкулез)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u="sng" dirty="0" smtClean="0">
                <a:solidFill>
                  <a:schemeClr val="tx1"/>
                </a:solidFill>
              </a:rPr>
              <a:t>не </a:t>
            </a:r>
            <a:r>
              <a:rPr lang="ru-RU" sz="2000" b="1" u="sng" dirty="0">
                <a:solidFill>
                  <a:schemeClr val="tx1"/>
                </a:solidFill>
              </a:rPr>
              <a:t>позволяет отвергнуть </a:t>
            </a:r>
            <a:r>
              <a:rPr lang="ru-RU" sz="2000" b="1" u="sng" dirty="0" smtClean="0">
                <a:solidFill>
                  <a:schemeClr val="tx1"/>
                </a:solidFill>
              </a:rPr>
              <a:t>болезнь!!!</a:t>
            </a:r>
            <a:endParaRPr lang="ru-RU" sz="2000" b="1" u="sng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55766" y="5408022"/>
            <a:ext cx="9966959" cy="13454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Однако очевидно, что </a:t>
            </a:r>
            <a:r>
              <a:rPr lang="ru-RU" sz="2000" dirty="0">
                <a:solidFill>
                  <a:schemeClr val="tx1"/>
                </a:solidFill>
              </a:rPr>
              <a:t>при установке вероятного туберкулеза существует серьезный риск </a:t>
            </a:r>
            <a:r>
              <a:rPr lang="ru-RU" sz="2000" b="1" u="sng" dirty="0" err="1">
                <a:solidFill>
                  <a:schemeClr val="tx1"/>
                </a:solidFill>
              </a:rPr>
              <a:t>гипердиагностики</a:t>
            </a:r>
            <a:r>
              <a:rPr lang="ru-RU" sz="2000" dirty="0">
                <a:solidFill>
                  <a:schemeClr val="tx1"/>
                </a:solidFill>
              </a:rPr>
              <a:t> заболевания</a:t>
            </a:r>
          </a:p>
        </p:txBody>
      </p:sp>
    </p:spTree>
    <p:extLst>
      <p:ext uri="{BB962C8B-B14F-4D97-AF65-F5344CB8AC3E}">
        <p14:creationId xmlns:p14="http://schemas.microsoft.com/office/powerpoint/2010/main" val="3466089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136841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Алгоритм этиологической диагностики туберкулеза 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i="1" dirty="0" smtClean="0">
                <a:solidFill>
                  <a:srgbClr val="7030A0"/>
                </a:solidFill>
              </a:rPr>
              <a:t>(</a:t>
            </a:r>
            <a:r>
              <a:rPr lang="ru-RU" sz="2400" i="1" dirty="0">
                <a:solidFill>
                  <a:srgbClr val="7030A0"/>
                </a:solidFill>
              </a:rPr>
              <a:t>перед назначением специфической АБТ!)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2096288" y="2526632"/>
          <a:ext cx="8229600" cy="2911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Овал 5"/>
          <p:cNvSpPr/>
          <p:nvPr/>
        </p:nvSpPr>
        <p:spPr>
          <a:xfrm>
            <a:off x="1044111" y="1676052"/>
            <a:ext cx="5683259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Диагностический материал </a:t>
            </a:r>
            <a:r>
              <a:rPr lang="ru-RU" sz="1200" dirty="0"/>
              <a:t>(</a:t>
            </a:r>
            <a:r>
              <a:rPr lang="ru-RU" sz="1200" dirty="0" smtClean="0"/>
              <a:t>мокрота №2, </a:t>
            </a:r>
            <a:r>
              <a:rPr lang="ru-RU" sz="1200" dirty="0"/>
              <a:t>БАЛ, ликвор, экссудат и др.)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3651599" y="2654272"/>
            <a:ext cx="357190" cy="500066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139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Обнаружение МБТ при туберкулезе ОД у больных ВИЧ-инфекцией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1919536" y="1916832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Авторы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Частота выявления МБТ в мокроте, 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Романцева Н.Э.</a:t>
                      </a:r>
                      <a:r>
                        <a:rPr lang="ru-RU" baseline="0" dirty="0" smtClean="0"/>
                        <a:t>, 2010, Ростов-на-Дону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88,1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Микова</a:t>
                      </a:r>
                      <a:r>
                        <a:rPr lang="ru-RU" dirty="0" smtClean="0"/>
                        <a:t> О.Е., Зимина В.Н. 2015, Пермь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87,1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Пантелеев А.М, 2012, С-Пб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75,4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Ленок Г.В., 2012, Иркутск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63,5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Эйсмонт Н.В.,</a:t>
                      </a:r>
                      <a:r>
                        <a:rPr lang="ru-RU" baseline="0" dirty="0" smtClean="0"/>
                        <a:t> 2013, Екатеринбург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63,4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Пьянзова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Т.В., 2014, Кемерово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60,2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Зайцева Е.В., 2009, С-Пб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57,3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Поваляева Л.В., 2011, Самара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45,5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Зимина В.Н,</a:t>
                      </a:r>
                      <a:r>
                        <a:rPr lang="ru-RU" baseline="0" dirty="0" smtClean="0"/>
                        <a:t> 2012, Москва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42,7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Алексеева Л.П.,</a:t>
                      </a:r>
                      <a:r>
                        <a:rPr lang="ru-RU" baseline="0" dirty="0" smtClean="0"/>
                        <a:t> 2008, Москва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17,0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052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273" y="215537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/>
              <a:t>Правила диагностики ТБ у больных ВИЧ-инфекцией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40970" y="1358537"/>
            <a:ext cx="9679577" cy="5133703"/>
          </a:xfrm>
          <a:ln>
            <a:solidFill>
              <a:srgbClr val="FF0000"/>
            </a:solidFill>
          </a:ln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Соблюдение правил сбора мокроты, техники приготовления мазка и посева, доступности ПЦР.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ru-RU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Исследование различного  (любого возможного) диагностического материала для выявления МБТ.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ru-RU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Обязательное включение в минимум диагностического обследования молекулярно-генетических методов </a:t>
            </a:r>
            <a:r>
              <a:rPr lang="ru-RU" dirty="0" err="1" smtClean="0"/>
              <a:t>детекции</a:t>
            </a:r>
            <a:r>
              <a:rPr lang="ru-RU" dirty="0" smtClean="0"/>
              <a:t> МБТ из мокроты и другого диагностического материала </a:t>
            </a:r>
            <a:r>
              <a:rPr lang="ru-RU" i="1" dirty="0" smtClean="0"/>
              <a:t>(РОФ, ВОЗ).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Учитывая высокую вероятность бактериемии, бактериологическое исследование венозной крови на все банальные инфекции желательно проводить всем пациентам </a:t>
            </a:r>
            <a:r>
              <a:rPr lang="ru-RU" i="1" dirty="0" smtClean="0"/>
              <a:t>(</a:t>
            </a:r>
            <a:r>
              <a:rPr lang="en-US" i="1" dirty="0" smtClean="0"/>
              <a:t>DHHS)</a:t>
            </a:r>
            <a:r>
              <a:rPr lang="ru-RU" i="1" dirty="0" smtClean="0"/>
              <a:t>, </a:t>
            </a:r>
            <a:r>
              <a:rPr lang="ru-RU" dirty="0" smtClean="0"/>
              <a:t>а на МБТ лицам с </a:t>
            </a:r>
            <a:r>
              <a:rPr lang="en-US" dirty="0" smtClean="0"/>
              <a:t>CD4 </a:t>
            </a:r>
            <a:r>
              <a:rPr lang="ru-RU" dirty="0" smtClean="0"/>
              <a:t>менее 100 клеток/</a:t>
            </a:r>
            <a:r>
              <a:rPr lang="ru-RU" dirty="0" err="1" smtClean="0"/>
              <a:t>мкл</a:t>
            </a:r>
            <a:r>
              <a:rPr lang="ru-RU" dirty="0" smtClean="0"/>
              <a:t>. 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При исходном количестве </a:t>
            </a:r>
            <a:r>
              <a:rPr lang="en-US" dirty="0" smtClean="0"/>
              <a:t>CD4</a:t>
            </a:r>
            <a:r>
              <a:rPr lang="ru-RU" dirty="0" smtClean="0"/>
              <a:t>+лимфоцитов менее 100 клеток/</a:t>
            </a:r>
            <a:r>
              <a:rPr lang="ru-RU" dirty="0" err="1" smtClean="0"/>
              <a:t>мкл</a:t>
            </a:r>
            <a:r>
              <a:rPr lang="ru-RU" dirty="0" smtClean="0"/>
              <a:t> при возможности рекомендовано определение </a:t>
            </a:r>
            <a:r>
              <a:rPr lang="en-US" dirty="0" smtClean="0"/>
              <a:t>LAM-</a:t>
            </a:r>
            <a:r>
              <a:rPr lang="ru-RU" dirty="0" smtClean="0"/>
              <a:t>антигена (после регистрации в РФ) и антигенурии S. </a:t>
            </a:r>
            <a:r>
              <a:rPr lang="ru-RU" dirty="0" err="1" smtClean="0"/>
              <a:t>Pneumoniae</a:t>
            </a:r>
            <a:r>
              <a:rPr lang="ru-RU" dirty="0" smtClean="0"/>
              <a:t> , особенно у больных с отсутствием мокроты и </a:t>
            </a:r>
            <a:r>
              <a:rPr lang="ru-RU" dirty="0" err="1" smtClean="0"/>
              <a:t>отсутсвием</a:t>
            </a:r>
            <a:r>
              <a:rPr lang="ru-RU" dirty="0" smtClean="0"/>
              <a:t> кашля</a:t>
            </a:r>
            <a:r>
              <a:rPr lang="en-US" i="1" dirty="0" smtClean="0"/>
              <a:t>(DHHS</a:t>
            </a:r>
            <a:r>
              <a:rPr lang="ru-RU" i="1" dirty="0" smtClean="0"/>
              <a:t>, ВОЗ</a:t>
            </a:r>
            <a:r>
              <a:rPr lang="en-US" i="1" dirty="0" smtClean="0"/>
              <a:t>).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779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5958" y="229799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/>
              <a:t>Правила диагностики ТБ у больных ВИЧ-инфекцией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40970" y="1698173"/>
            <a:ext cx="9679577" cy="3513908"/>
          </a:xfrm>
          <a:ln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Для визуализации характера диссеминации и состояния ВГЛУ применение компьютерной томографии органов грудной клетки настойчиво рекомендовано.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ru-RU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При исследовании операционно-</a:t>
            </a:r>
            <a:r>
              <a:rPr lang="ru-RU" dirty="0" err="1" smtClean="0"/>
              <a:t>биопсийного</a:t>
            </a:r>
            <a:r>
              <a:rPr lang="ru-RU" dirty="0" smtClean="0"/>
              <a:t> материала проведение поэтапной комплексной морфологической диагностики с выявлением возбудителя в тканях.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При веских подозрениях на ТБ в отсутсвии достоверных критериев заболевания у тяжелых больных ВИЧ-инфекцией оправдано назначение пробной ПТТ </a:t>
            </a:r>
            <a:r>
              <a:rPr lang="ru-RU" i="1" dirty="0"/>
              <a:t>(ВОЗ </a:t>
            </a:r>
            <a:r>
              <a:rPr lang="ru-RU" i="1" dirty="0" smtClean="0"/>
              <a:t>2007; РОФ, 2014)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7522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5000" y="798653"/>
            <a:ext cx="8382000" cy="7292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7030A0"/>
                </a:solidFill>
              </a:rPr>
              <a:t>Основные проблемы борьбы с туберкулезом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946722" y="1990845"/>
            <a:ext cx="2153856" cy="613459"/>
          </a:xfrm>
        </p:spPr>
        <p:txBody>
          <a:bodyPr/>
          <a:lstStyle/>
          <a:p>
            <a:r>
              <a:rPr lang="ru-RU" dirty="0" smtClean="0"/>
              <a:t>МЛУ/ШЛУ ТБ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7102999" y="1967697"/>
            <a:ext cx="1782501" cy="641876"/>
          </a:xfrm>
        </p:spPr>
        <p:txBody>
          <a:bodyPr/>
          <a:lstStyle/>
          <a:p>
            <a:pPr algn="ctr"/>
            <a:r>
              <a:rPr lang="ru-RU" dirty="0" smtClean="0"/>
              <a:t>ТБ/ВИЧ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2135965" y="2997736"/>
            <a:ext cx="3915230" cy="3469553"/>
          </a:xfrm>
        </p:spPr>
        <p:txBody>
          <a:bodyPr>
            <a:normAutofit/>
          </a:bodyPr>
          <a:lstStyle/>
          <a:p>
            <a:r>
              <a:rPr lang="ru-RU" sz="1800" dirty="0"/>
              <a:t>МЛУ ТБ был выявлен примерно у 480 000 человек в 2013 году, среди 3,5% новых и 20,5% ранее леченных случаев ТБ</a:t>
            </a:r>
          </a:p>
          <a:p>
            <a:endParaRPr lang="ru-RU" sz="1800" dirty="0"/>
          </a:p>
          <a:p>
            <a:r>
              <a:rPr lang="ru-RU" sz="1800" dirty="0"/>
              <a:t>Страны с наибольшим бременем МЛУ ТБ: Индия, Китай и Российская Федерация. 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384032" y="2852937"/>
            <a:ext cx="3599542" cy="3390259"/>
          </a:xfrm>
        </p:spPr>
        <p:txBody>
          <a:bodyPr>
            <a:normAutofit/>
          </a:bodyPr>
          <a:lstStyle/>
          <a:p>
            <a:r>
              <a:rPr lang="ru-RU" sz="1800" dirty="0"/>
              <a:t>1,1 млн. (13%) заболевших ТБ  и 360000 (24%) умерших от ТБ в 2013 году были ВИЧ-положительными</a:t>
            </a:r>
          </a:p>
          <a:p>
            <a:endParaRPr lang="ru-RU" sz="1800" dirty="0"/>
          </a:p>
          <a:p>
            <a:r>
              <a:rPr lang="ru-RU" sz="1800" dirty="0"/>
              <a:t>Страны с наибольшим бременем ТБ/ВИЧ: ЮАР, Нигерия и Индия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032764" y="1458411"/>
            <a:ext cx="208344" cy="38196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7845707" y="1458411"/>
            <a:ext cx="208344" cy="38196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423200" y="6467288"/>
            <a:ext cx="290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Global TB report, WHO, </a:t>
            </a:r>
            <a:r>
              <a:rPr lang="en-US" i="1" dirty="0" smtClean="0"/>
              <a:t>201</a:t>
            </a:r>
            <a:r>
              <a:rPr lang="ru-RU" i="1" dirty="0" smtClean="0"/>
              <a:t>6</a:t>
            </a:r>
            <a:endParaRPr lang="ru-RU" dirty="0"/>
          </a:p>
        </p:txBody>
      </p:sp>
      <p:sp>
        <p:nvSpPr>
          <p:cNvPr id="3" name="Выгнутая влево стрелка 2"/>
          <p:cNvSpPr/>
          <p:nvPr/>
        </p:nvSpPr>
        <p:spPr>
          <a:xfrm>
            <a:off x="5369012" y="4919069"/>
            <a:ext cx="731520" cy="1216152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6134155" y="5251136"/>
            <a:ext cx="731520" cy="1216152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66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6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86074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Основные </a:t>
            </a:r>
            <a:r>
              <a:rPr lang="ru-RU" sz="2800" b="1" dirty="0" smtClean="0">
                <a:solidFill>
                  <a:srgbClr val="7030A0"/>
                </a:solidFill>
              </a:rPr>
              <a:t>блоки в лечении </a:t>
            </a:r>
            <a:r>
              <a:rPr lang="ru-RU" sz="2800" b="1" dirty="0" err="1" smtClean="0">
                <a:solidFill>
                  <a:srgbClr val="7030A0"/>
                </a:solidFill>
              </a:rPr>
              <a:t>коинфекции</a:t>
            </a:r>
            <a:r>
              <a:rPr lang="ru-RU" sz="2800" b="1" dirty="0" smtClean="0">
                <a:solidFill>
                  <a:srgbClr val="7030A0"/>
                </a:solidFill>
              </a:rPr>
              <a:t> ВИЧ-и/ТБ</a:t>
            </a:r>
            <a:endParaRPr lang="ru-RU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756514"/>
          <a:ext cx="8229600" cy="4024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/>
          <p:cNvGraphicFramePr/>
          <p:nvPr>
            <p:extLst/>
          </p:nvPr>
        </p:nvGraphicFramePr>
        <p:xfrm>
          <a:off x="418012" y="3768736"/>
          <a:ext cx="4127862" cy="1815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2765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8686800" cy="13716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/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Больному с ТБ должна быть назначена АРВТ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Рекомендации  </a:t>
            </a:r>
            <a:r>
              <a:rPr lang="ru-RU" sz="2400" b="1" dirty="0">
                <a:solidFill>
                  <a:srgbClr val="002060"/>
                </a:solidFill>
              </a:rPr>
              <a:t>ВОЗ, С</a:t>
            </a:r>
            <a:r>
              <a:rPr lang="en-US" sz="2400" b="1" dirty="0">
                <a:solidFill>
                  <a:srgbClr val="002060"/>
                </a:solidFill>
              </a:rPr>
              <a:t>DC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smtClean="0">
                <a:solidFill>
                  <a:srgbClr val="002060"/>
                </a:solidFill>
              </a:rPr>
              <a:t>EACS</a:t>
            </a:r>
            <a:r>
              <a:rPr lang="ru-RU" sz="2400" b="1" dirty="0" smtClean="0">
                <a:solidFill>
                  <a:srgbClr val="002060"/>
                </a:solidFill>
              </a:rPr>
              <a:t>, ННОИ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524000" y="2071680"/>
          <a:ext cx="9144000" cy="3962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6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033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902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CD4-лимфоциты, клеток/мкл	</a:t>
                      </a:r>
                    </a:p>
                    <a:p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Когда начинать АРВТ?	</a:t>
                      </a:r>
                      <a:endParaRPr lang="ru-RU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61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Менее 50	</a:t>
                      </a:r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можно быстрее (через 2-3 недели начала ПТТ)</a:t>
                      </a:r>
                      <a:endParaRPr lang="ru-RU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827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Более 50		</a:t>
                      </a:r>
                    </a:p>
                    <a:p>
                      <a:endParaRPr lang="ru-RU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можно быстрее, однако можно подождать завершения интенсивной фазы терапии ТБ (2 месяца), особенно когда имеют место проблемы с лекарственным взаимодействием, приверженностью лечению и токсичностью препаратов.</a:t>
                      </a:r>
                      <a:endParaRPr lang="ru-RU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19536" y="6215082"/>
            <a:ext cx="8928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Сильная рекомендация,  качество научных данных низкое для больных с </a:t>
            </a:r>
            <a:r>
              <a:rPr lang="en-US" sz="1400" i="1" dirty="0"/>
              <a:t>CD4 </a:t>
            </a:r>
            <a:r>
              <a:rPr lang="ru-RU" sz="1400" i="1" dirty="0"/>
              <a:t>более 350 </a:t>
            </a:r>
            <a:r>
              <a:rPr lang="ru-RU" sz="1400" i="1" dirty="0" err="1"/>
              <a:t>кл</a:t>
            </a:r>
            <a:r>
              <a:rPr lang="ru-RU" sz="1400" i="1" dirty="0"/>
              <a:t>/</a:t>
            </a:r>
            <a:r>
              <a:rPr lang="ru-RU" sz="1400" i="1" dirty="0" err="1"/>
              <a:t>мкл</a:t>
            </a:r>
            <a:r>
              <a:rPr lang="ru-RU" sz="1400" i="1" dirty="0"/>
              <a:t> низкое*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0424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 ТБ у больного ВИЧ-инфекцией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3358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0" y="21207"/>
            <a:ext cx="9144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+mn-lt"/>
              </a:rPr>
              <a:t>Наиболее предпочтительная схема АРВТ для больного туберкулезом (особенно с МЛУ-ТБ)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063552" y="1645920"/>
            <a:ext cx="7886700" cy="3004457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2300" dirty="0" smtClean="0"/>
              <a:t>Выбрать </a:t>
            </a:r>
            <a:r>
              <a:rPr lang="ru-RU" sz="2300" dirty="0"/>
              <a:t>наиболее безопасную </a:t>
            </a:r>
            <a:r>
              <a:rPr lang="ru-RU" sz="2300" dirty="0" err="1"/>
              <a:t>нуклеозидную</a:t>
            </a:r>
            <a:r>
              <a:rPr lang="ru-RU" sz="2300" dirty="0"/>
              <a:t> основу (предпочтительнее </a:t>
            </a:r>
            <a:r>
              <a:rPr lang="ru-RU" sz="2300" dirty="0" err="1"/>
              <a:t>абакавир</a:t>
            </a:r>
            <a:r>
              <a:rPr lang="ru-RU" sz="2300" dirty="0"/>
              <a:t>/</a:t>
            </a:r>
            <a:r>
              <a:rPr lang="ru-RU" sz="2300" dirty="0" err="1"/>
              <a:t>тенофовир+ламивудин</a:t>
            </a:r>
            <a:r>
              <a:rPr lang="ru-RU" sz="2300" dirty="0"/>
              <a:t>), при назначении  тенофовира с инъекционными ПТП тщательный контроль за функцией почек);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ru-RU" sz="2300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ru-RU" sz="2300" dirty="0"/>
              <a:t>В качестве третьего препарата лучше всего подходит ингибитор </a:t>
            </a:r>
            <a:r>
              <a:rPr lang="ru-RU" sz="2300" dirty="0" err="1"/>
              <a:t>интегразы</a:t>
            </a:r>
            <a:r>
              <a:rPr lang="ru-RU" sz="2300" dirty="0"/>
              <a:t> </a:t>
            </a:r>
            <a:r>
              <a:rPr lang="ru-RU" sz="2300" b="1" dirty="0">
                <a:solidFill>
                  <a:srgbClr val="7030A0"/>
                </a:solidFill>
              </a:rPr>
              <a:t>(</a:t>
            </a:r>
            <a:r>
              <a:rPr lang="ru-RU" sz="2300" b="1" dirty="0" err="1">
                <a:solidFill>
                  <a:srgbClr val="7030A0"/>
                </a:solidFill>
              </a:rPr>
              <a:t>Ралтегравир</a:t>
            </a:r>
            <a:r>
              <a:rPr lang="ru-RU" sz="2300" b="1" dirty="0">
                <a:solidFill>
                  <a:srgbClr val="7030A0"/>
                </a:solidFill>
              </a:rPr>
              <a:t> или </a:t>
            </a:r>
            <a:r>
              <a:rPr lang="ru-RU" sz="2300" b="1" dirty="0" err="1">
                <a:solidFill>
                  <a:srgbClr val="7030A0"/>
                </a:solidFill>
              </a:rPr>
              <a:t>Долутегравир</a:t>
            </a:r>
            <a:r>
              <a:rPr lang="ru-RU" sz="2300" b="1" dirty="0">
                <a:solidFill>
                  <a:srgbClr val="7030A0"/>
                </a:solidFill>
              </a:rPr>
              <a:t>) </a:t>
            </a:r>
          </a:p>
          <a:p>
            <a:pPr marL="457200" indent="-457200">
              <a:buFont typeface="+mj-lt"/>
              <a:buAutoNum type="arabicPeriod"/>
            </a:pPr>
            <a:endParaRPr lang="ru-RU" sz="3600" dirty="0"/>
          </a:p>
        </p:txBody>
      </p:sp>
      <p:sp>
        <p:nvSpPr>
          <p:cNvPr id="2" name="Овал 1"/>
          <p:cNvSpPr/>
          <p:nvPr/>
        </p:nvSpPr>
        <p:spPr>
          <a:xfrm>
            <a:off x="3773153" y="5101900"/>
            <a:ext cx="441524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ПОЧЕМУ?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085974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Заголовок 3"/>
          <p:cNvSpPr>
            <a:spLocks noGrp="1"/>
          </p:cNvSpPr>
          <p:nvPr>
            <p:ph type="ctrTitle"/>
          </p:nvPr>
        </p:nvSpPr>
        <p:spPr bwMode="auto">
          <a:xfrm>
            <a:off x="2207568" y="188643"/>
            <a:ext cx="7484120" cy="86409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ru-RU" sz="3600" cap="none" dirty="0" smtClean="0">
                <a:solidFill>
                  <a:srgbClr val="7030A0"/>
                </a:solidFill>
                <a:latin typeface="Calibri" pitchFamily="34" charset="0"/>
                <a:cs typeface="Arial" charset="0"/>
              </a:rPr>
              <a:t>Ингибиторы интегразы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27382" y="1405110"/>
            <a:ext cx="11329259" cy="3968107"/>
          </a:xfrm>
        </p:spPr>
        <p:txBody>
          <a:bodyPr>
            <a:normAutofit fontScale="85000" lnSpcReduction="20000"/>
          </a:bodyPr>
          <a:lstStyle/>
          <a:p>
            <a:pPr marL="914400" lvl="1" indent="-4572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en-US" sz="2600" b="1" dirty="0">
                <a:solidFill>
                  <a:schemeClr val="tx1"/>
                </a:solidFill>
              </a:rPr>
              <a:t>Ралтегравир (</a:t>
            </a:r>
            <a:r>
              <a:rPr lang="en-US" altLang="en-US" sz="2600" b="1" dirty="0">
                <a:solidFill>
                  <a:schemeClr val="tx1"/>
                </a:solidFill>
              </a:rPr>
              <a:t>RAL)</a:t>
            </a:r>
            <a:r>
              <a:rPr lang="ru-RU" altLang="en-US" sz="2600" b="1" dirty="0">
                <a:solidFill>
                  <a:schemeClr val="tx1"/>
                </a:solidFill>
              </a:rPr>
              <a:t> </a:t>
            </a:r>
            <a:r>
              <a:rPr lang="ru-RU" altLang="en-US" sz="2600" dirty="0">
                <a:solidFill>
                  <a:schemeClr val="tx1"/>
                </a:solidFill>
              </a:rPr>
              <a:t>Одобрен </a:t>
            </a:r>
            <a:r>
              <a:rPr lang="en-US" altLang="en-US" sz="2600" dirty="0">
                <a:solidFill>
                  <a:schemeClr val="tx1"/>
                </a:solidFill>
              </a:rPr>
              <a:t>FDA </a:t>
            </a:r>
            <a:r>
              <a:rPr lang="ru-RU" altLang="en-US" sz="2600" dirty="0">
                <a:solidFill>
                  <a:schemeClr val="tx1"/>
                </a:solidFill>
              </a:rPr>
              <a:t>в октябре 2007 г., зарегистрирован в РФ в сентябре 2008 г</a:t>
            </a:r>
            <a:r>
              <a:rPr lang="ru-RU" altLang="en-US" sz="2600" dirty="0" smtClean="0">
                <a:solidFill>
                  <a:schemeClr val="tx1"/>
                </a:solidFill>
              </a:rPr>
              <a:t>.</a:t>
            </a:r>
          </a:p>
          <a:p>
            <a:pPr marL="361950" indent="-361950" algn="l">
              <a:lnSpc>
                <a:spcPct val="100000"/>
              </a:lnSpc>
              <a:spcBef>
                <a:spcPts val="0"/>
              </a:spcBef>
              <a:buBlip>
                <a:blip r:embed="rId3"/>
              </a:buBlip>
              <a:defRPr/>
            </a:pPr>
            <a:endParaRPr lang="ru-RU" altLang="en-US" sz="2600" dirty="0">
              <a:solidFill>
                <a:schemeClr val="tx1"/>
              </a:solidFill>
            </a:endParaRPr>
          </a:p>
          <a:p>
            <a:pPr marL="914400" lvl="1" indent="-4572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en-US" sz="2600" b="1" dirty="0" err="1">
                <a:solidFill>
                  <a:schemeClr val="tx1"/>
                </a:solidFill>
              </a:rPr>
              <a:t>Долутегравир</a:t>
            </a:r>
            <a:r>
              <a:rPr lang="ru-RU" altLang="en-US" sz="2600" b="1" dirty="0">
                <a:solidFill>
                  <a:schemeClr val="tx1"/>
                </a:solidFill>
              </a:rPr>
              <a:t> (DTG) </a:t>
            </a:r>
            <a:r>
              <a:rPr lang="ru-RU" altLang="en-US" sz="2600" dirty="0">
                <a:solidFill>
                  <a:schemeClr val="tx1"/>
                </a:solidFill>
              </a:rPr>
              <a:t>Одобрен FDA в августе 2013 г., зарегистрирован в РФ в июле 2014 г.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ru-RU" sz="2600" dirty="0">
              <a:solidFill>
                <a:schemeClr val="tx1"/>
              </a:solidFill>
            </a:endParaRPr>
          </a:p>
          <a:p>
            <a:pPr marL="914400" lvl="1" indent="-4572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altLang="en-US" sz="2600" b="1" dirty="0">
                <a:solidFill>
                  <a:schemeClr val="tx1"/>
                </a:solidFill>
              </a:rPr>
              <a:t>Элвитегравир (</a:t>
            </a:r>
            <a:r>
              <a:rPr lang="en-US" altLang="en-US" sz="2600" b="1" dirty="0">
                <a:solidFill>
                  <a:schemeClr val="tx1"/>
                </a:solidFill>
              </a:rPr>
              <a:t>EVG)</a:t>
            </a:r>
            <a:endParaRPr lang="ru-RU" altLang="en-US" sz="2600" b="1" dirty="0">
              <a:solidFill>
                <a:schemeClr val="tx1"/>
              </a:solidFill>
            </a:endParaRPr>
          </a:p>
          <a:p>
            <a:pPr marL="36195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600" dirty="0" smtClean="0">
                <a:solidFill>
                  <a:schemeClr val="tx1"/>
                </a:solidFill>
              </a:rPr>
              <a:t>	Одобрен </a:t>
            </a:r>
            <a:r>
              <a:rPr lang="en-US" sz="2600" dirty="0">
                <a:solidFill>
                  <a:schemeClr val="tx1"/>
                </a:solidFill>
              </a:rPr>
              <a:t>FDA</a:t>
            </a:r>
            <a:r>
              <a:rPr lang="ru-RU" sz="2600" dirty="0">
                <a:solidFill>
                  <a:schemeClr val="tx1"/>
                </a:solidFill>
              </a:rPr>
              <a:t> в августе 2012 г. в составе КФД Стрибилд, </a:t>
            </a:r>
            <a:r>
              <a:rPr lang="ru-RU" sz="2600" dirty="0" smtClean="0">
                <a:solidFill>
                  <a:schemeClr val="tx1"/>
                </a:solidFill>
              </a:rPr>
              <a:t>а 	в </a:t>
            </a:r>
            <a:r>
              <a:rPr lang="ru-RU" sz="2600" dirty="0">
                <a:solidFill>
                  <a:schemeClr val="tx1"/>
                </a:solidFill>
              </a:rPr>
              <a:t>сентябре 2014 г. как отдельный препарат Витекта. </a:t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 smtClean="0">
                <a:solidFill>
                  <a:schemeClr val="tx1"/>
                </a:solidFill>
              </a:rPr>
              <a:t>	Не зарегистрированы </a:t>
            </a:r>
            <a:r>
              <a:rPr lang="ru-RU" sz="2600" dirty="0">
                <a:solidFill>
                  <a:schemeClr val="tx1"/>
                </a:solidFill>
              </a:rPr>
              <a:t>в </a:t>
            </a:r>
            <a:r>
              <a:rPr lang="ru-RU" sz="2600" dirty="0" smtClean="0">
                <a:solidFill>
                  <a:schemeClr val="tx1"/>
                </a:solidFill>
              </a:rPr>
              <a:t>РФ.</a:t>
            </a:r>
          </a:p>
          <a:p>
            <a:pPr marL="81915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ru-RU" sz="2600" dirty="0">
              <a:solidFill>
                <a:schemeClr val="tx1"/>
              </a:solidFill>
            </a:endParaRPr>
          </a:p>
          <a:p>
            <a:pPr marL="81915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600" b="1" dirty="0" smtClean="0">
                <a:solidFill>
                  <a:schemeClr val="tx1"/>
                </a:solidFill>
              </a:rPr>
              <a:t>Биктегравир (</a:t>
            </a:r>
            <a:r>
              <a:rPr lang="en-US" sz="2600" b="1" dirty="0" smtClean="0">
                <a:solidFill>
                  <a:schemeClr val="tx1"/>
                </a:solidFill>
              </a:rPr>
              <a:t>BGV</a:t>
            </a:r>
            <a:r>
              <a:rPr lang="ru-RU" sz="2600" b="1" dirty="0" smtClean="0">
                <a:solidFill>
                  <a:schemeClr val="tx1"/>
                </a:solidFill>
              </a:rPr>
              <a:t>)</a:t>
            </a:r>
          </a:p>
          <a:p>
            <a:pPr marL="36195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600" dirty="0">
                <a:solidFill>
                  <a:schemeClr val="tx1"/>
                </a:solidFill>
              </a:rPr>
              <a:t>	</a:t>
            </a:r>
            <a:r>
              <a:rPr lang="ru-RU" sz="2600" dirty="0" smtClean="0">
                <a:solidFill>
                  <a:schemeClr val="tx1"/>
                </a:solidFill>
              </a:rPr>
              <a:t>Одобрен </a:t>
            </a:r>
            <a:r>
              <a:rPr lang="ru-RU" sz="2600" dirty="0">
                <a:solidFill>
                  <a:schemeClr val="tx1"/>
                </a:solidFill>
              </a:rPr>
              <a:t>FDA в </a:t>
            </a:r>
            <a:r>
              <a:rPr lang="ru-RU" sz="2600" dirty="0" smtClean="0">
                <a:solidFill>
                  <a:schemeClr val="tx1"/>
                </a:solidFill>
              </a:rPr>
              <a:t>феврале 2018 </a:t>
            </a:r>
            <a:r>
              <a:rPr lang="ru-RU" sz="2600" dirty="0">
                <a:solidFill>
                  <a:schemeClr val="tx1"/>
                </a:solidFill>
              </a:rPr>
              <a:t>г. </a:t>
            </a:r>
            <a:endParaRPr lang="ru-RU" sz="2600" dirty="0" smtClean="0">
              <a:solidFill>
                <a:schemeClr val="tx1"/>
              </a:solidFill>
            </a:endParaRPr>
          </a:p>
          <a:p>
            <a:pPr marL="361950"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600" dirty="0">
                <a:solidFill>
                  <a:schemeClr val="tx1"/>
                </a:solidFill>
              </a:rPr>
              <a:t>	</a:t>
            </a:r>
            <a:r>
              <a:rPr lang="ru-RU" sz="2600" dirty="0" smtClean="0">
                <a:solidFill>
                  <a:schemeClr val="tx1"/>
                </a:solidFill>
              </a:rPr>
              <a:t>Не </a:t>
            </a:r>
            <a:r>
              <a:rPr lang="ru-RU" sz="2600" dirty="0">
                <a:solidFill>
                  <a:schemeClr val="tx1"/>
                </a:solidFill>
              </a:rPr>
              <a:t>зарегистрированы в РФ.</a:t>
            </a:r>
          </a:p>
          <a:p>
            <a:pPr marL="361950" algn="l">
              <a:lnSpc>
                <a:spcPct val="100000"/>
              </a:lnSpc>
              <a:spcBef>
                <a:spcPts val="0"/>
              </a:spcBef>
              <a:defRPr/>
            </a:pPr>
            <a:endParaRPr lang="ru-RU" sz="2600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81915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ru-RU" sz="2600" i="1" u="sng" dirty="0">
              <a:solidFill>
                <a:schemeClr val="tx1"/>
              </a:solidFill>
              <a:latin typeface="Calibri" pitchFamily="34" charset="0"/>
            </a:endParaRPr>
          </a:p>
          <a:p>
            <a:pPr marL="81915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ru-RU" sz="2600" i="1" u="sng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1950" algn="l">
              <a:lnSpc>
                <a:spcPct val="100000"/>
              </a:lnSpc>
              <a:spcBef>
                <a:spcPts val="0"/>
              </a:spcBef>
              <a:defRPr/>
            </a:pPr>
            <a:endParaRPr lang="ru-RU" sz="2600" i="1" u="sng" dirty="0">
              <a:solidFill>
                <a:schemeClr val="tx1"/>
              </a:solidFill>
              <a:latin typeface="Calibri" pitchFamily="34" charset="0"/>
            </a:endParaRPr>
          </a:p>
          <a:p>
            <a:pPr marL="361950" algn="l">
              <a:lnSpc>
                <a:spcPct val="100000"/>
              </a:lnSpc>
              <a:spcBef>
                <a:spcPts val="0"/>
              </a:spcBef>
              <a:defRPr/>
            </a:pPr>
            <a:endParaRPr lang="en-US" sz="2600" i="1" u="sng" dirty="0">
              <a:solidFill>
                <a:schemeClr val="tx1"/>
              </a:solidFill>
              <a:latin typeface="Calibri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215" y="1162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Стратегия выбора третьего АРВП для пациентов получающих противотуберкулезную терапию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D5ED1D-C7E5-4AF2-B0AC-50E95B2ED8AA}" type="slidenum">
              <a:rPr lang="en-US" smtClean="0">
                <a:solidFill>
                  <a:srgbClr val="8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35</a:t>
            </a:fld>
            <a:endParaRPr lang="en-US">
              <a:solidFill>
                <a:srgbClr val="8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C:\Users\varlamia\Desktop\sign-icon-symbol-boy-man-woman-girl-cartoon-signs-free-toilet-men-toilets-girls-mens-ladies-gents-wariat-toilette_p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73"/>
          <a:stretch/>
        </p:blipFill>
        <p:spPr bwMode="auto">
          <a:xfrm>
            <a:off x="274321" y="1303583"/>
            <a:ext cx="1137825" cy="165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3831" y="1289795"/>
            <a:ext cx="3194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ru-RU" sz="2400" b="1" dirty="0" smtClean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ВИЧ-и/ТБ –краткосрочная перспектива </a:t>
            </a:r>
          </a:p>
          <a:p>
            <a:pPr>
              <a:buFont typeface="Arial" pitchFamily="34" charset="0"/>
              <a:buNone/>
            </a:pPr>
            <a:r>
              <a:rPr lang="ru-RU" sz="2400" b="1" dirty="0" smtClean="0"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(период лечения ТБ)</a:t>
            </a:r>
            <a:endParaRPr lang="ru-RU" sz="2400" b="1" dirty="0">
              <a:solidFill>
                <a:srgbClr val="000000">
                  <a:lumMod val="95000"/>
                  <a:lumOff val="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74321" y="3104964"/>
            <a:ext cx="4376056" cy="504056"/>
          </a:xfrm>
          <a:prstGeom prst="roundRect">
            <a:avLst/>
          </a:prstGeom>
          <a:solidFill>
            <a:srgbClr val="FF0000"/>
          </a:solidFill>
          <a:ln w="508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r>
              <a:rPr 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Эффективность</a:t>
            </a:r>
            <a:endParaRPr lang="ru-RU" sz="2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74322" y="3771960"/>
            <a:ext cx="4376054" cy="504056"/>
          </a:xfrm>
          <a:prstGeom prst="roundRect">
            <a:avLst/>
          </a:prstGeom>
          <a:solidFill>
            <a:srgbClr val="FF0000"/>
          </a:solidFill>
          <a:ln w="508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r>
              <a:rPr 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Безопасность</a:t>
            </a:r>
            <a:endParaRPr lang="ru-RU" sz="2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74321" y="4421289"/>
            <a:ext cx="4376055" cy="607911"/>
          </a:xfrm>
          <a:prstGeom prst="roundRect">
            <a:avLst/>
          </a:prstGeom>
          <a:solidFill>
            <a:srgbClr val="FF0000"/>
          </a:solidFill>
          <a:ln w="508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r>
              <a:rPr 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«Дружелюбность к ПТП» </a:t>
            </a:r>
            <a:endParaRPr lang="ru-RU" sz="2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9415016" y="6165305"/>
            <a:ext cx="1145480" cy="6107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5538213" y="1487840"/>
            <a:ext cx="6160388" cy="485585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r>
              <a:rPr lang="ru-RU" sz="4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АРВТ </a:t>
            </a:r>
            <a:r>
              <a:rPr lang="ru-RU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стратегия:</a:t>
            </a:r>
          </a:p>
          <a:p>
            <a:pPr>
              <a:buFont typeface="Arial" pitchFamily="34" charset="0"/>
              <a:buNone/>
            </a:pPr>
            <a:r>
              <a:rPr lang="ru-RU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 typeface="Arial" pitchFamily="34" charset="0"/>
              <a:buNone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нужен 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эффективный препарат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None/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хорошим профилем безопасности</a:t>
            </a:r>
          </a:p>
          <a:p>
            <a:pPr>
              <a:buFont typeface="Arial" pitchFamily="34" charset="0"/>
              <a:buNone/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минимальными потенциальными</a:t>
            </a:r>
          </a:p>
          <a:p>
            <a:pPr>
              <a:buFont typeface="Arial" pitchFamily="34" charset="0"/>
              <a:buNone/>
            </a:pP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лекарственными взаимодействиями с ПТТ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ounded Rectangle 8"/>
          <p:cNvSpPr/>
          <p:nvPr/>
        </p:nvSpPr>
        <p:spPr bwMode="auto">
          <a:xfrm>
            <a:off x="274320" y="5174472"/>
            <a:ext cx="4376055" cy="834441"/>
          </a:xfrm>
          <a:prstGeom prst="roundRect">
            <a:avLst/>
          </a:prstGeom>
          <a:solidFill>
            <a:srgbClr val="FF0000"/>
          </a:solidFill>
          <a:ln w="508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r>
              <a:rPr 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Хорошее проникновение</a:t>
            </a:r>
          </a:p>
          <a:p>
            <a:pPr>
              <a:buFont typeface="Arial" pitchFamily="34" charset="0"/>
              <a:buNone/>
            </a:pPr>
            <a:r>
              <a:rPr 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через ГЭБ </a:t>
            </a:r>
            <a:endParaRPr lang="ru-RU" sz="2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5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/>
          <p:cNvSpPr/>
          <p:nvPr/>
        </p:nvSpPr>
        <p:spPr bwMode="auto">
          <a:xfrm>
            <a:off x="1867988" y="2648554"/>
            <a:ext cx="8373292" cy="504056"/>
          </a:xfrm>
          <a:prstGeom prst="roundRect">
            <a:avLst/>
          </a:prstGeom>
          <a:solidFill>
            <a:srgbClr val="FF0000"/>
          </a:solidFill>
          <a:ln w="508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Font typeface="Arial" pitchFamily="34" charset="0"/>
              <a:buNone/>
            </a:pPr>
            <a:r>
              <a:rPr 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Эффективность и безопасность</a:t>
            </a:r>
            <a:endParaRPr lang="ru-RU" sz="2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316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0"/>
            <a:ext cx="7620000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RAL</a:t>
            </a:r>
            <a:r>
              <a:rPr lang="ru-RU" sz="36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 пациентов с ВИЧ/ТБ</a:t>
            </a:r>
            <a:endParaRPr lang="ru-RU" sz="36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54776"/>
              </p:ext>
            </p:extLst>
          </p:nvPr>
        </p:nvGraphicFramePr>
        <p:xfrm>
          <a:off x="1775520" y="1179505"/>
          <a:ext cx="8064896" cy="5150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7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701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5705">
                <a:tc>
                  <a:txBody>
                    <a:bodyPr/>
                    <a:lstStyle/>
                    <a:p>
                      <a:r>
                        <a:rPr lang="ru-RU" dirty="0" smtClean="0"/>
                        <a:t>Исследование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Вывод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932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Кравченко А.В.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Российское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исследование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NCT01059422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altLang="en-US" sz="1800" dirty="0" smtClean="0"/>
                        <a:t>Доказанная эффективность</a:t>
                      </a:r>
                      <a:r>
                        <a:rPr lang="ru-RU" altLang="en-US" sz="1800" baseline="0" dirty="0" smtClean="0"/>
                        <a:t> </a:t>
                      </a:r>
                      <a:r>
                        <a:rPr lang="ru-RU" altLang="en-US" sz="1800" dirty="0" smtClean="0"/>
                        <a:t>RAL </a:t>
                      </a:r>
                      <a:r>
                        <a:rPr lang="ru-RU" altLang="en-US" sz="1800" dirty="0" smtClean="0"/>
                        <a:t>(400 </a:t>
                      </a:r>
                      <a:r>
                        <a:rPr lang="ru-RU" altLang="en-US" sz="1800" dirty="0" smtClean="0"/>
                        <a:t>мг</a:t>
                      </a:r>
                      <a:r>
                        <a:rPr lang="ru-RU" altLang="en-US" sz="1800" baseline="0" dirty="0" smtClean="0"/>
                        <a:t> х 2р/д)</a:t>
                      </a:r>
                      <a:r>
                        <a:rPr lang="ru-RU" altLang="en-US" sz="1800" dirty="0" smtClean="0"/>
                        <a:t> у пациентов с ТБ, получавших </a:t>
                      </a:r>
                      <a:r>
                        <a:rPr lang="ru-RU" altLang="en-US" sz="1800" dirty="0" err="1" smtClean="0"/>
                        <a:t>рифабутин</a:t>
                      </a:r>
                      <a:r>
                        <a:rPr lang="ru-RU" altLang="en-US" sz="1800" baseline="0" dirty="0" smtClean="0"/>
                        <a:t> </a:t>
                      </a:r>
                      <a:r>
                        <a:rPr lang="ru-RU" altLang="en-US" sz="1800" dirty="0" smtClean="0"/>
                        <a:t>через 48:</a:t>
                      </a:r>
                    </a:p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altLang="en-US" sz="1800" dirty="0" smtClean="0"/>
                        <a:t>РНК ВИЧ </a:t>
                      </a:r>
                      <a:r>
                        <a:rPr lang="en-US" altLang="en-US" sz="1800" dirty="0" smtClean="0"/>
                        <a:t>&lt;</a:t>
                      </a:r>
                      <a:r>
                        <a:rPr lang="ru-RU" altLang="en-US" sz="1800" dirty="0" smtClean="0"/>
                        <a:t>50 копий/мл у 75%, </a:t>
                      </a:r>
                    </a:p>
                    <a:p>
                      <a:pPr marL="0" indent="0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altLang="en-US" sz="1800" dirty="0" smtClean="0"/>
                        <a:t>РНК ВИЧ </a:t>
                      </a:r>
                      <a:r>
                        <a:rPr lang="en-US" altLang="en-US" sz="1800" dirty="0" smtClean="0"/>
                        <a:t>&lt;</a:t>
                      </a:r>
                      <a:r>
                        <a:rPr lang="ru-RU" altLang="en-US" sz="1800" dirty="0" smtClean="0"/>
                        <a:t>400 копий/мл – у 91,7% больных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88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altLang="en-US" sz="1800" dirty="0" smtClean="0"/>
                        <a:t>Применение одновременно АРВТ и ПТТ у 92,9% пациентов обусловило положительную динамику рентгенологической</a:t>
                      </a:r>
                      <a:r>
                        <a:rPr lang="ru-RU" altLang="en-US" sz="1800" baseline="0" dirty="0" smtClean="0"/>
                        <a:t> </a:t>
                      </a:r>
                      <a:r>
                        <a:rPr lang="ru-RU" altLang="en-US" sz="1800" dirty="0" smtClean="0"/>
                        <a:t>картины в легких.</a:t>
                      </a:r>
                      <a:r>
                        <a:rPr lang="ru-RU" altLang="en-US" sz="1800" baseline="0" dirty="0" smtClean="0"/>
                        <a:t> У </a:t>
                      </a:r>
                      <a:r>
                        <a:rPr lang="ru-RU" altLang="en-US" sz="1800" dirty="0" smtClean="0"/>
                        <a:t>71,4% - полное рассасывание инфильтрации легочной ткани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42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Одновременное использование ПТТ, включавшей </a:t>
                      </a:r>
                      <a:r>
                        <a:rPr lang="ru-RU" sz="1800" dirty="0" err="1" smtClean="0"/>
                        <a:t>рифабутин</a:t>
                      </a:r>
                      <a:r>
                        <a:rPr lang="ru-RU" sz="1800" dirty="0" smtClean="0"/>
                        <a:t>, и схемы АРВТ (RAL + 3TC/ABC) было безопасным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885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Применение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RAL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взрослых пациентов с 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TB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+ВИЧ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фоне лечения ТВ (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рифабутином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может быть рекомендовано для лечения этой категории больных</a:t>
                      </a:r>
                      <a:endParaRPr lang="ru-RU" sz="1800" b="1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 bwMode="auto">
          <a:xfrm>
            <a:off x="9120335" y="0"/>
            <a:ext cx="1538955" cy="1179506"/>
          </a:xfrm>
          <a:prstGeom prst="ellipse">
            <a:avLst/>
          </a:prstGeom>
          <a:solidFill>
            <a:srgbClr val="00B0F0">
              <a:alpha val="39000"/>
            </a:srgb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Клинические</a:t>
            </a:r>
          </a:p>
          <a:p>
            <a:pPr>
              <a:buFont typeface="Arial" pitchFamily="34" charset="0"/>
              <a:buNone/>
            </a:pP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исследования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9192344" y="6165305"/>
            <a:ext cx="1145480" cy="6107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ru-RU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1955540" y="6430053"/>
            <a:ext cx="70567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Кравченко А.В</a:t>
            </a:r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Зимина В.Н. Антиретровирусная терапия у больных ВИЧ-инфекцией и туберкулезом. 2014. </a:t>
            </a:r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99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/>
          <p:cNvSpPr/>
          <p:nvPr/>
        </p:nvSpPr>
        <p:spPr bwMode="auto">
          <a:xfrm>
            <a:off x="3775169" y="2818371"/>
            <a:ext cx="4990008" cy="504056"/>
          </a:xfrm>
          <a:prstGeom prst="roundRect">
            <a:avLst/>
          </a:prstGeom>
          <a:solidFill>
            <a:srgbClr val="FF0000"/>
          </a:solidFill>
          <a:ln w="508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808080"/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Font typeface="Arial" pitchFamily="34" charset="0"/>
              <a:buNone/>
            </a:pPr>
            <a:r>
              <a:rPr lang="ru-RU" sz="2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«Дружелюбность к ПТП» </a:t>
            </a:r>
          </a:p>
        </p:txBody>
      </p:sp>
    </p:spTree>
    <p:extLst>
      <p:ext uri="{BB962C8B-B14F-4D97-AF65-F5344CB8AC3E}">
        <p14:creationId xmlns:p14="http://schemas.microsoft.com/office/powerpoint/2010/main" val="21879229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6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50127" y="431074"/>
            <a:ext cx="9144000" cy="14127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/>
          <a:p>
            <a:pPr algn="ctr" eaLnBrk="1" hangingPunct="1"/>
            <a:r>
              <a:rPr lang="ru-RU" altLang="ru-RU" sz="32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Антиретровирусные препараты и препараты группы </a:t>
            </a:r>
            <a:r>
              <a:rPr lang="ru-RU" altLang="ru-RU" sz="3200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рифамицина</a:t>
            </a:r>
            <a:r>
              <a:rPr lang="ru-RU" altLang="ru-RU" sz="32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потенциальные взаимодействия</a:t>
            </a:r>
            <a:endParaRPr lang="ru-RU" altLang="ru-RU" sz="32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810492" y="1964986"/>
          <a:ext cx="6840761" cy="3024330"/>
        </p:xfrm>
        <a:graphic>
          <a:graphicData uri="http://schemas.openxmlformats.org/drawingml/2006/table">
            <a:tbl>
              <a:tblPr/>
              <a:tblGrid>
                <a:gridCol w="18656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78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086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086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2433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Рифабутин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Рифампицин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Рифапентин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Атазанавир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Дарунавир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Лопинавир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Эфавиренз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Этравирин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Невирапин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Рилпивирин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Ралтегравир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24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Долутегравир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810492" y="5269890"/>
          <a:ext cx="3320049" cy="895779"/>
        </p:xfrm>
        <a:graphic>
          <a:graphicData uri="http://schemas.openxmlformats.org/drawingml/2006/table">
            <a:tbl>
              <a:tblPr/>
              <a:tblGrid>
                <a:gridCol w="27918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81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85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Противопоказано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85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С осторожностью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85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Лекарственных взаимодействий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нет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286991" y="6383716"/>
            <a:ext cx="2448269" cy="30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6" rIns="91392" bIns="45696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3916"/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www.hivdruginteractions.org</a:t>
            </a:r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850777" y="2197435"/>
            <a:ext cx="3984171" cy="190430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altLang="ru-RU" sz="1800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Ралтегравир</a:t>
            </a:r>
            <a:r>
              <a:rPr lang="ru-RU" altLang="ru-RU" sz="18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не ингибирует и не индуцирует изоферменты системы</a:t>
            </a:r>
            <a:r>
              <a:rPr lang="en-US" altLang="ru-RU" sz="18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цитохрома</a:t>
            </a:r>
            <a:r>
              <a:rPr lang="ru-RU" altLang="ru-RU" sz="18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Р-450 и не изменяет </a:t>
            </a:r>
            <a:r>
              <a:rPr lang="ru-RU" altLang="ru-RU" sz="1800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фармакокинетику</a:t>
            </a:r>
            <a:r>
              <a:rPr lang="ru-RU" altLang="ru-RU" sz="18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препаратов, </a:t>
            </a:r>
            <a:r>
              <a:rPr lang="ru-RU" altLang="ru-RU" sz="1800" dirty="0" err="1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метаболизирующихся</a:t>
            </a:r>
            <a:r>
              <a:rPr lang="ru-RU" altLang="ru-RU" sz="18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ферментами этой системы</a:t>
            </a:r>
            <a:endParaRPr lang="ru-RU" altLang="ru-RU" sz="18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06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320" y="189359"/>
            <a:ext cx="12287112" cy="82295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700" dirty="0">
                <a:solidFill>
                  <a:srgbClr val="7030A0"/>
                </a:solidFill>
              </a:rPr>
              <a:t>МЛУ МБТ и ВИЧ-статус больного (обзор литературы)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155" y="2060849"/>
            <a:ext cx="6191080" cy="3193827"/>
          </a:xfrm>
          <a:ln>
            <a:solidFill>
              <a:srgbClr val="FF0000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По некоторым данным, МЛУ-ТБ встречается достоверно чаще среди пациентов с ВИЧ-инфекцией. </a:t>
            </a:r>
          </a:p>
          <a:p>
            <a:endParaRPr lang="ru-RU" dirty="0"/>
          </a:p>
          <a:p>
            <a:r>
              <a:rPr lang="ru-RU" dirty="0" smtClean="0"/>
              <a:t>Другие же исследования не выявили достоверной связи между частотой встречаемости МЛУ-ТБ и ВИЧ-инфекцией.</a:t>
            </a:r>
          </a:p>
          <a:p>
            <a:endParaRPr lang="ru-RU" dirty="0"/>
          </a:p>
          <a:p>
            <a:r>
              <a:rPr lang="ru-RU" dirty="0" smtClean="0"/>
              <a:t> Согласно </a:t>
            </a:r>
            <a:r>
              <a:rPr lang="ru-RU" dirty="0"/>
              <a:t>результатам </a:t>
            </a:r>
            <a:r>
              <a:rPr lang="ru-RU" dirty="0" smtClean="0"/>
              <a:t>последних мета-анализа, </a:t>
            </a:r>
            <a:r>
              <a:rPr lang="ru-RU" dirty="0"/>
              <a:t>посвященных этой проблеме, все же имеется корреляция между  ЛУ-ТБ и </a:t>
            </a:r>
            <a:r>
              <a:rPr lang="ru-RU" dirty="0" smtClean="0"/>
              <a:t>ВИЧ-инфекцией</a:t>
            </a:r>
          </a:p>
          <a:p>
            <a:pPr marL="0" indent="0">
              <a:buNone/>
            </a:pPr>
            <a:r>
              <a:rPr lang="ru-RU" i="1" dirty="0" smtClean="0"/>
              <a:t>- </a:t>
            </a:r>
            <a:r>
              <a:rPr lang="ru-RU" i="1" dirty="0"/>
              <a:t>в</a:t>
            </a:r>
            <a:r>
              <a:rPr lang="ru-RU" i="1" dirty="0" smtClean="0"/>
              <a:t>ероятность МЛУ МБТ у лиц с ВИЧ-инфекцией выше на 24%(1)  </a:t>
            </a:r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7902" y="5590008"/>
            <a:ext cx="1106578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9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Mesfin</a:t>
            </a:r>
            <a:r>
              <a:rPr lang="en-US" sz="9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YM, </a:t>
            </a:r>
            <a:r>
              <a:rPr lang="en-US" sz="9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Hailemariam</a:t>
            </a:r>
            <a:r>
              <a:rPr lang="en-US" sz="9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D, </a:t>
            </a:r>
            <a:r>
              <a:rPr lang="en-US" sz="9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Biadgilign</a:t>
            </a:r>
            <a:r>
              <a:rPr lang="en-US" sz="9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S, </a:t>
            </a:r>
            <a:r>
              <a:rPr lang="en-US" sz="9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Kibret</a:t>
            </a:r>
            <a:r>
              <a:rPr lang="en-US" sz="9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KT. Association between HIV/AIDS and multi-drug resistance tuberculosis: a systematic review and meta-analysis. </a:t>
            </a:r>
            <a:r>
              <a:rPr lang="en-US" sz="9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PLoS</a:t>
            </a:r>
            <a:r>
              <a:rPr lang="en-US" sz="9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One. 2014 Jan 8;9(1):e82235. </a:t>
            </a:r>
            <a:endParaRPr lang="ru-RU" sz="9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Внешний файл, который содержит фотографии, иллюстрации и т. д.&#10;Наименование объекта pone.0082235.g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234" y="1546928"/>
            <a:ext cx="5219603" cy="382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7236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Организация комбинированной терапии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91404"/>
          </a:xfrm>
          <a:ln w="19050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ПТТ – строго контролируемая;</a:t>
            </a:r>
          </a:p>
          <a:p>
            <a:endParaRPr lang="ru-RU" dirty="0" smtClean="0"/>
          </a:p>
          <a:p>
            <a:r>
              <a:rPr lang="ru-RU" dirty="0" smtClean="0"/>
              <a:t>АРВТ  - больному без ТБ выдается на руки (контроль за приемом осуществляется по уровню вирусной нагрузки ВИЧ, которая должна быть неопределяемой в среднем через 6 месяцев лечения);</a:t>
            </a:r>
          </a:p>
          <a:p>
            <a:endParaRPr lang="ru-RU" dirty="0" smtClean="0"/>
          </a:p>
          <a:p>
            <a:r>
              <a:rPr lang="ru-RU" dirty="0" smtClean="0"/>
              <a:t>АРВТ больному ТБ согласно последним рекомендациям ВОЗ (2016) целесообразно проводить под контролем вместе с противотуберкулезной. После окончания курса лечения, перевод на самоконтроль.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307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86834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Базовые аспекты успешного ведения пациента с ТБ/ВИЧ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302533"/>
              </p:ext>
            </p:extLst>
          </p:nvPr>
        </p:nvGraphicFramePr>
        <p:xfrm>
          <a:off x="1981200" y="857232"/>
          <a:ext cx="822960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26992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23592" y="274638"/>
            <a:ext cx="7787208" cy="114300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7030A0"/>
                </a:solidFill>
              </a:rPr>
              <a:t/>
            </a:r>
            <a:br>
              <a:rPr lang="ru-RU" sz="3100" dirty="0">
                <a:solidFill>
                  <a:srgbClr val="7030A0"/>
                </a:solidFill>
              </a:rPr>
            </a:br>
            <a:r>
              <a:rPr lang="ru-RU" sz="3100" dirty="0">
                <a:solidFill>
                  <a:srgbClr val="7030A0"/>
                </a:solidFill>
              </a:rPr>
              <a:t>Регламентирующие документы, разъясняющие порядок проведения ХП ТБ в РФ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ln>
            <a:solidFill>
              <a:srgbClr val="C00000"/>
            </a:solidFill>
          </a:ln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sz="3200" dirty="0"/>
              <a:t>Инструкция по ХП ТБ у взрослых больных ВИЧ-инфекцией (размещено: </a:t>
            </a:r>
            <a:r>
              <a:rPr lang="ru-RU" sz="3200" dirty="0">
                <a:hlinkClick r:id="rId3"/>
              </a:rPr>
              <a:t>http://roftb.ru/</a:t>
            </a:r>
            <a:r>
              <a:rPr lang="ru-RU" sz="3200" dirty="0"/>
              <a:t>) </a:t>
            </a:r>
          </a:p>
          <a:p>
            <a:endParaRPr lang="ru-RU" sz="3200" dirty="0"/>
          </a:p>
          <a:p>
            <a:r>
              <a:rPr lang="ru-RU" i="1" dirty="0"/>
              <a:t>Согласовано с :</a:t>
            </a:r>
          </a:p>
          <a:p>
            <a:endParaRPr lang="ru-RU" dirty="0"/>
          </a:p>
          <a:p>
            <a:r>
              <a:rPr lang="ru-RU" sz="2600" i="1" dirty="0"/>
              <a:t>Проф. И.А. Васильевой (главный внештатный специалист фтизиатр МЗ РФ)</a:t>
            </a:r>
          </a:p>
          <a:p>
            <a:endParaRPr lang="ru-RU" sz="2600" i="1" dirty="0"/>
          </a:p>
          <a:p>
            <a:r>
              <a:rPr lang="ru-RU" sz="2600" i="1" dirty="0"/>
              <a:t>Проф. Е.Е. Ворониным (главный внештатный специалист по диагностике и лечению ВИЧ-инфекции МЗ РФ)</a:t>
            </a:r>
          </a:p>
          <a:p>
            <a:endParaRPr lang="ru-RU" sz="2600" i="1" dirty="0"/>
          </a:p>
          <a:p>
            <a:r>
              <a:rPr lang="ru-RU" sz="2600" i="1" dirty="0"/>
              <a:t>Академиком В.В. Покровским  (Руководитель ФЦ СПИД)</a:t>
            </a:r>
          </a:p>
          <a:p>
            <a:endParaRPr lang="ru-RU" i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Постановление Главного государственного санитарного врача РФ от 11.01.2011 N 1 </a:t>
            </a:r>
          </a:p>
          <a:p>
            <a:pPr marL="0" indent="0">
              <a:buNone/>
            </a:pPr>
            <a:r>
              <a:rPr lang="ru-RU" sz="1600" dirty="0"/>
              <a:t>(ред. от 21.07.2016) </a:t>
            </a:r>
          </a:p>
          <a:p>
            <a:pPr marL="0" indent="0">
              <a:buNone/>
            </a:pPr>
            <a:r>
              <a:rPr lang="ru-RU" sz="1600" dirty="0"/>
              <a:t>"Об утверждении СП 3.1.5.2826-10</a:t>
            </a:r>
          </a:p>
          <a:p>
            <a:pPr marL="0" indent="0">
              <a:buNone/>
            </a:pPr>
            <a:r>
              <a:rPr lang="ru-RU" sz="1600" dirty="0"/>
              <a:t>"Профилактика ВИЧ-инфекции"</a:t>
            </a:r>
          </a:p>
          <a:p>
            <a:pPr marL="0" indent="0">
              <a:buNone/>
            </a:pPr>
            <a:r>
              <a:rPr lang="ru-RU" sz="1600" dirty="0"/>
              <a:t>(вместе с "СП 3.1.5.2826-10.</a:t>
            </a:r>
          </a:p>
          <a:p>
            <a:pPr marL="0" indent="0">
              <a:buNone/>
            </a:pPr>
            <a:r>
              <a:rPr lang="ru-RU" sz="1600" dirty="0"/>
              <a:t>Санитарно-эпидемиологические правила...")</a:t>
            </a:r>
          </a:p>
          <a:p>
            <a:pPr marL="0" indent="0">
              <a:buNone/>
            </a:pPr>
            <a:r>
              <a:rPr lang="ru-RU" sz="1200" i="1" dirty="0"/>
              <a:t>Зарегистрировано в Минюсте России 24.03.2011 N 20263</a:t>
            </a:r>
          </a:p>
          <a:p>
            <a:pPr marL="0" indent="0">
              <a:buNone/>
            </a:pPr>
            <a:endParaRPr lang="ru-RU" sz="1800" i="1" dirty="0"/>
          </a:p>
          <a:p>
            <a:pPr marL="0" indent="0">
              <a:buNone/>
            </a:pPr>
            <a:r>
              <a:rPr lang="ru-RU" sz="1800" i="1" dirty="0"/>
              <a:t>X. Профилактика туберкулеза у ВИЧ-инфицированных</a:t>
            </a:r>
          </a:p>
          <a:p>
            <a:pPr marL="0" indent="0">
              <a:buNone/>
            </a:pPr>
            <a:r>
              <a:rPr lang="ru-RU" sz="1200" i="1" dirty="0"/>
              <a:t>(введено Изменениями N 1, утв. Постановлением Главного государственного</a:t>
            </a:r>
          </a:p>
          <a:p>
            <a:pPr marL="0" indent="0">
              <a:buNone/>
            </a:pPr>
            <a:r>
              <a:rPr lang="ru-RU" sz="1200" i="1" dirty="0"/>
              <a:t>санитарного врача РФ от 21.07.2016 N 95)</a:t>
            </a:r>
          </a:p>
        </p:txBody>
      </p:sp>
    </p:spTree>
    <p:extLst>
      <p:ext uri="{BB962C8B-B14F-4D97-AF65-F5344CB8AC3E}">
        <p14:creationId xmlns:p14="http://schemas.microsoft.com/office/powerpoint/2010/main" val="5968595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Самые свежие научные данные  о  эффективности ХП ТБ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3962" y="2526358"/>
            <a:ext cx="8286808" cy="321471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6H</a:t>
            </a:r>
            <a:r>
              <a:rPr lang="ru-RU" sz="2400" dirty="0"/>
              <a:t> ХП независимо от АРТ снижает риск смерти на </a:t>
            </a:r>
            <a:r>
              <a:rPr lang="ru-RU" b="1" dirty="0" smtClean="0"/>
              <a:t>37%</a:t>
            </a:r>
            <a:r>
              <a:rPr lang="ru-RU" sz="2400" dirty="0"/>
              <a:t> при среднем периоде наблюдения 4,9 лет (ХП+АРТ имели аддитивный эффект)</a:t>
            </a:r>
          </a:p>
          <a:p>
            <a:pPr>
              <a:spcAft>
                <a:spcPts val="1200"/>
              </a:spcAft>
            </a:pPr>
            <a:r>
              <a:rPr lang="ru-RU" sz="2400" dirty="0"/>
              <a:t>эффект не снижался в течение всего времени наблюдения</a:t>
            </a:r>
          </a:p>
          <a:p>
            <a:pPr>
              <a:spcAft>
                <a:spcPts val="1200"/>
              </a:spcAft>
            </a:pPr>
            <a:r>
              <a:rPr lang="ru-RU" sz="2400" dirty="0"/>
              <a:t>эффект не зависел от результатов </a:t>
            </a:r>
            <a:r>
              <a:rPr lang="en-US" sz="2400" dirty="0"/>
              <a:t>IGRA</a:t>
            </a:r>
            <a:r>
              <a:rPr lang="ru-RU" sz="2400" dirty="0"/>
              <a:t>-тестов</a:t>
            </a:r>
          </a:p>
          <a:p>
            <a:pPr>
              <a:spcAft>
                <a:spcPts val="1200"/>
              </a:spcAft>
            </a:pPr>
            <a:r>
              <a:rPr lang="ru-RU" sz="2400" dirty="0"/>
              <a:t>эффект не зависел от количества СД4 (среднее значение – 477 </a:t>
            </a:r>
            <a:r>
              <a:rPr lang="ru-RU" sz="2400" dirty="0" err="1"/>
              <a:t>кл</a:t>
            </a:r>
            <a:r>
              <a:rPr lang="ru-RU" sz="2400" dirty="0"/>
              <a:t>/мкл)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Новый рисунок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110" y="1417638"/>
            <a:ext cx="8802228" cy="11430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2728" y="592933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prstClr val="black"/>
                </a:solidFill>
                <a:latin typeface="Calibri"/>
              </a:rPr>
              <a:t>Badje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A,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Moh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R,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Gabillard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D, et al. Lancet Glob Health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2017; 5: e1080–89.</a:t>
            </a:r>
          </a:p>
          <a:p>
            <a:r>
              <a:rPr lang="en-US" sz="1400" dirty="0" err="1">
                <a:solidFill>
                  <a:prstClr val="black"/>
                </a:solidFill>
                <a:latin typeface="Calibri"/>
              </a:rPr>
              <a:t>Chaisson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RE,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Golub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JE. Lancet Glob Health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2017; 5: e10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48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–49.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9832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7030A0"/>
                </a:solidFill>
                <a:latin typeface="Cambria" panose="02040503050406030204" pitchFamily="18" charset="0"/>
              </a:rPr>
              <a:t>Рекомендации по ХП в различных странах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2279576" y="1916832"/>
          <a:ext cx="7931224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86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225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Страны</a:t>
                      </a:r>
                      <a:r>
                        <a:rPr lang="ru-RU" sz="2000" baseline="0" dirty="0" smtClean="0"/>
                        <a:t> с высоким бременем, ВОЗ</a:t>
                      </a:r>
                      <a:r>
                        <a:rPr lang="ru-RU" sz="2000" baseline="30000" dirty="0" smtClean="0"/>
                        <a:t>1,2</a:t>
                      </a:r>
                      <a:endParaRPr lang="ru-RU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Россия</a:t>
                      </a:r>
                      <a:r>
                        <a:rPr lang="ru-RU" sz="2000" baseline="30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1424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Все ЛЖВ,</a:t>
                      </a:r>
                      <a:r>
                        <a:rPr lang="ru-RU" sz="1600" baseline="0" dirty="0" smtClean="0"/>
                        <a:t> не имеющие признаков активного туберкулеза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снижение количества CD4-лимфоцитов до 350 клеток/мкл и менее; 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endParaRPr lang="ru-RU" sz="1600" dirty="0" smtClean="0"/>
                    </a:p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положительные</a:t>
                      </a:r>
                      <a:r>
                        <a:rPr lang="ru-RU" sz="1600" baseline="0" dirty="0" smtClean="0"/>
                        <a:t> результаты иммунологических тестов</a:t>
                      </a:r>
                    </a:p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endParaRPr lang="ru-RU" sz="1600" baseline="0" dirty="0" smtClean="0"/>
                    </a:p>
                    <a:p>
                      <a:pPr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группы высокого риска развития туберкулеза</a:t>
                      </a:r>
                      <a:endParaRPr lang="ru-RU" sz="1600" baseline="30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81158" y="5286389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1. </a:t>
            </a:r>
            <a:r>
              <a:rPr lang="en-US" sz="1200" dirty="0"/>
              <a:t>National AIDS Control Program (NACP) of the United Republic of Tanzania.</a:t>
            </a:r>
          </a:p>
          <a:p>
            <a:r>
              <a:rPr lang="en-US" sz="1200" dirty="0"/>
              <a:t>National guidelines for the management of HIV and AIDS [Internet]. 2009.</a:t>
            </a:r>
            <a:r>
              <a:rPr lang="ru-RU" sz="1200" dirty="0"/>
              <a:t> </a:t>
            </a:r>
            <a:r>
              <a:rPr lang="en-US" sz="1200" dirty="0"/>
              <a:t>Available from: </a:t>
            </a:r>
            <a:r>
              <a:rPr lang="en-US" sz="1200" dirty="0">
                <a:hlinkClick r:id="rId3"/>
              </a:rPr>
              <a:t>http://www.who.int/hiv/pub/guidelines/tanzania_art.pdf</a:t>
            </a:r>
            <a:r>
              <a:rPr lang="en-US" sz="1200" dirty="0"/>
              <a:t>.</a:t>
            </a:r>
            <a:endParaRPr lang="ru-RU" sz="1200" dirty="0"/>
          </a:p>
          <a:p>
            <a:r>
              <a:rPr lang="ru-RU" sz="1200" dirty="0"/>
              <a:t>2. </a:t>
            </a:r>
            <a:r>
              <a:rPr lang="en-US" sz="1200" dirty="0"/>
              <a:t>Guidelines for intensified tuberculosis case-finding and isoniazid preventive therapy for people living with HIV in resource-constrained settings. Geneva: World Health Organization; 2011.</a:t>
            </a:r>
            <a:endParaRPr lang="ru-RU" sz="1200" dirty="0"/>
          </a:p>
          <a:p>
            <a:r>
              <a:rPr lang="ru-RU" sz="1200" dirty="0"/>
              <a:t>3. Инструкция по ХП ТБ у взрослых больных ВИЧ-инфекцией (размещено: </a:t>
            </a:r>
            <a:r>
              <a:rPr lang="en-US" sz="1200" dirty="0">
                <a:hlinkClick r:id="rId4"/>
              </a:rPr>
              <a:t>http://roftb.ru/</a:t>
            </a:r>
            <a:r>
              <a:rPr lang="ru-RU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53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600" y="332656"/>
            <a:ext cx="8064896" cy="829994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7030A0"/>
                </a:solidFill>
                <a:latin typeface="Cambria" panose="02040503050406030204" pitchFamily="18" charset="0"/>
              </a:rPr>
              <a:t>Режимы </a:t>
            </a:r>
            <a:r>
              <a:rPr lang="ru-RU" sz="3100" dirty="0" err="1">
                <a:solidFill>
                  <a:srgbClr val="7030A0"/>
                </a:solidFill>
                <a:latin typeface="Cambria" panose="02040503050406030204" pitchFamily="18" charset="0"/>
              </a:rPr>
              <a:t>химиопрофилактики</a:t>
            </a:r>
            <a:r>
              <a:rPr lang="ru-RU" sz="3100" dirty="0">
                <a:solidFill>
                  <a:srgbClr val="7030A0"/>
                </a:solidFill>
                <a:latin typeface="Cambria" panose="02040503050406030204" pitchFamily="18" charset="0"/>
              </a:rPr>
              <a:t> туберкулеза </a:t>
            </a:r>
            <a:br>
              <a:rPr lang="ru-RU" sz="3100" dirty="0">
                <a:solidFill>
                  <a:srgbClr val="7030A0"/>
                </a:solidFill>
                <a:latin typeface="Cambria" panose="02040503050406030204" pitchFamily="18" charset="0"/>
              </a:rPr>
            </a:br>
            <a:r>
              <a:rPr lang="ru-RU" sz="3100" dirty="0">
                <a:solidFill>
                  <a:srgbClr val="7030A0"/>
                </a:solidFill>
                <a:latin typeface="Cambria" panose="02040503050406030204" pitchFamily="18" charset="0"/>
              </a:rPr>
              <a:t>в РФ </a:t>
            </a:r>
            <a:endParaRPr lang="ru-RU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5600" y="1484785"/>
            <a:ext cx="7715200" cy="4785395"/>
          </a:xfrm>
        </p:spPr>
        <p:txBody>
          <a:bodyPr>
            <a:normAutofit fontScale="55000" lnSpcReduction="20000"/>
          </a:bodyPr>
          <a:lstStyle/>
          <a:p>
            <a:pPr lvl="0" fontAlgn="base" hangingPunct="0"/>
            <a:r>
              <a:rPr lang="ru-RU" sz="3800" b="1" dirty="0"/>
              <a:t>изониазид (5 мг/кг) и витамин В6 (15-25 мг/сутки) – 6 месяцев;</a:t>
            </a:r>
          </a:p>
          <a:p>
            <a:pPr lvl="0" fontAlgn="base" hangingPunct="0"/>
            <a:endParaRPr lang="ru-RU" sz="3800" b="1" dirty="0"/>
          </a:p>
          <a:p>
            <a:pPr lvl="0" fontAlgn="base" hangingPunct="0"/>
            <a:r>
              <a:rPr lang="ru-RU" sz="3800" b="1" dirty="0"/>
              <a:t>изониазид (5 мг/кг) и витамин В6 (15-25 мг/сутки) + </a:t>
            </a:r>
            <a:r>
              <a:rPr lang="ru-RU" sz="3800" b="1" dirty="0" err="1"/>
              <a:t>рифампицин</a:t>
            </a:r>
            <a:r>
              <a:rPr lang="ru-RU" sz="3800" b="1" dirty="0"/>
              <a:t> (10 мг/кг) или </a:t>
            </a:r>
            <a:r>
              <a:rPr lang="ru-RU" sz="3800" b="1" dirty="0" err="1"/>
              <a:t>рифабутин</a:t>
            </a:r>
            <a:r>
              <a:rPr lang="ru-RU" sz="3800" b="1" dirty="0"/>
              <a:t> (5 мг/кг) - 3-4 месяца;</a:t>
            </a:r>
          </a:p>
          <a:p>
            <a:pPr lvl="0" fontAlgn="base" hangingPunct="0"/>
            <a:endParaRPr lang="ru-RU" sz="3800" b="1" dirty="0"/>
          </a:p>
          <a:p>
            <a:r>
              <a:rPr lang="ru-RU" sz="3800" b="1" dirty="0"/>
              <a:t>изониазид 900 мг и витамин В6 (15-25 мг/сутки) + </a:t>
            </a:r>
            <a:r>
              <a:rPr lang="ru-RU" sz="3800" b="1" dirty="0" err="1"/>
              <a:t>рифапентин</a:t>
            </a:r>
            <a:r>
              <a:rPr lang="ru-RU" sz="3800" b="1" dirty="0"/>
              <a:t> 900 мг (для пациента с массой тела более 50 кг) один раз в неделю в течение трех месяцев;</a:t>
            </a:r>
          </a:p>
          <a:p>
            <a:endParaRPr lang="ru-RU" dirty="0"/>
          </a:p>
          <a:p>
            <a:r>
              <a:rPr lang="ru-RU" dirty="0" smtClean="0"/>
              <a:t>при </a:t>
            </a:r>
            <a:r>
              <a:rPr lang="ru-RU" dirty="0"/>
              <a:t>противопоказаниях к назначению </a:t>
            </a:r>
            <a:r>
              <a:rPr lang="ru-RU" dirty="0" smtClean="0"/>
              <a:t>препаратов из группы </a:t>
            </a:r>
            <a:r>
              <a:rPr lang="ru-RU" dirty="0" err="1" smtClean="0"/>
              <a:t>рифамицина</a:t>
            </a:r>
            <a:r>
              <a:rPr lang="ru-RU" dirty="0" smtClean="0"/>
              <a:t> альтернативной схемой лечения являются: 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i="1" dirty="0" smtClean="0"/>
              <a:t>- изониазид </a:t>
            </a:r>
            <a:r>
              <a:rPr lang="ru-RU" i="1" dirty="0"/>
              <a:t>(5 мг/кг) и витамин В6 (15-25 мг/сутки) + </a:t>
            </a:r>
            <a:r>
              <a:rPr lang="ru-RU" i="1" dirty="0" err="1" smtClean="0"/>
              <a:t>пиразинамид</a:t>
            </a:r>
            <a:r>
              <a:rPr lang="ru-RU" i="1" dirty="0" smtClean="0"/>
              <a:t> 25 мг/кг </a:t>
            </a:r>
            <a:r>
              <a:rPr lang="ru-RU" i="1" dirty="0"/>
              <a:t>- 3-4 </a:t>
            </a:r>
            <a:r>
              <a:rPr lang="ru-RU" i="1" dirty="0" smtClean="0"/>
              <a:t>месяца; </a:t>
            </a:r>
          </a:p>
          <a:p>
            <a:pPr marL="0" indent="0">
              <a:buNone/>
            </a:pPr>
            <a:r>
              <a:rPr lang="ru-RU" i="1" dirty="0"/>
              <a:t>	</a:t>
            </a:r>
            <a:r>
              <a:rPr lang="ru-RU" i="1" dirty="0" smtClean="0"/>
              <a:t>- </a:t>
            </a:r>
            <a:r>
              <a:rPr lang="ru-RU" i="1" dirty="0"/>
              <a:t>изониазид (5 мг/кг) и витамин В6 (15-25 мг/сутки) + </a:t>
            </a:r>
            <a:r>
              <a:rPr lang="ru-RU" i="1" dirty="0" err="1" smtClean="0"/>
              <a:t>этамбутол</a:t>
            </a:r>
            <a:r>
              <a:rPr lang="ru-RU" i="1" dirty="0" smtClean="0"/>
              <a:t> 15 </a:t>
            </a:r>
            <a:r>
              <a:rPr lang="ru-RU" i="1" dirty="0"/>
              <a:t>мг/кг - 3-4 месяца; </a:t>
            </a:r>
          </a:p>
          <a:p>
            <a:pPr marL="0" indent="0">
              <a:buNone/>
            </a:pPr>
            <a:endParaRPr lang="ru-RU" i="1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9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68" y="260648"/>
            <a:ext cx="9656109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4"/>
                </a:solidFill>
                <a:latin typeface="Cambria" panose="02040503050406030204" pitchFamily="18" charset="0"/>
              </a:rPr>
              <a:t>Мета-анализ различных </a:t>
            </a:r>
            <a:br>
              <a:rPr lang="ru-RU" sz="3200" dirty="0" smtClean="0">
                <a:solidFill>
                  <a:schemeClr val="accent4"/>
                </a:solidFill>
                <a:latin typeface="Cambria" panose="02040503050406030204" pitchFamily="18" charset="0"/>
              </a:rPr>
            </a:br>
            <a:r>
              <a:rPr lang="ru-RU" sz="3200" dirty="0" smtClean="0">
                <a:solidFill>
                  <a:schemeClr val="accent4"/>
                </a:solidFill>
                <a:latin typeface="Cambria" panose="02040503050406030204" pitchFamily="18" charset="0"/>
              </a:rPr>
              <a:t>режимов ХП </a:t>
            </a:r>
            <a:endParaRPr lang="ru-RU" sz="3200" dirty="0">
              <a:solidFill>
                <a:schemeClr val="accent4"/>
              </a:solidFill>
              <a:latin typeface="Cambria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210" y="2214554"/>
            <a:ext cx="8724923" cy="22574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6</a:t>
            </a:r>
            <a:r>
              <a:rPr lang="ru-RU" sz="2400" dirty="0" smtClean="0"/>
              <a:t> мес. </a:t>
            </a:r>
            <a:r>
              <a:rPr lang="ru-RU" sz="2400" dirty="0" err="1" smtClean="0"/>
              <a:t>изониазид</a:t>
            </a:r>
            <a:endParaRPr lang="ru-RU" sz="2400" dirty="0" smtClean="0"/>
          </a:p>
          <a:p>
            <a:r>
              <a:rPr lang="ru-RU" sz="2400" dirty="0" smtClean="0"/>
              <a:t>3 мес. </a:t>
            </a:r>
            <a:r>
              <a:rPr lang="ru-RU" sz="2400" dirty="0" err="1" smtClean="0"/>
              <a:t>рифампицин</a:t>
            </a:r>
            <a:endParaRPr lang="ru-RU" sz="2400" dirty="0" smtClean="0"/>
          </a:p>
          <a:p>
            <a:r>
              <a:rPr lang="ru-RU" sz="2400" dirty="0" smtClean="0"/>
              <a:t>3-4 мес. </a:t>
            </a:r>
            <a:r>
              <a:rPr lang="ru-RU" sz="2400" dirty="0" err="1" smtClean="0"/>
              <a:t>изониазид+рифампицин</a:t>
            </a:r>
            <a:endParaRPr lang="ru-RU" sz="2400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7048507" y="1928802"/>
            <a:ext cx="476253" cy="18573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715261" y="2000240"/>
            <a:ext cx="3810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имеется доказательная база по эффективности и безопасности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3968" y="4500571"/>
            <a:ext cx="8191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Zenner</a:t>
            </a:r>
            <a:r>
              <a:rPr lang="en-US" sz="1400" dirty="0" smtClean="0"/>
              <a:t> D et al. </a:t>
            </a:r>
            <a:r>
              <a:rPr lang="sv-SE" sz="1400" dirty="0" smtClean="0"/>
              <a:t>Ann Intern Med. 2017;167:248-255. doi:10.7326/M17-0609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647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2260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Объект 2"/>
          <p:cNvSpPr txBox="1">
            <a:spLocks/>
          </p:cNvSpPr>
          <p:nvPr/>
        </p:nvSpPr>
        <p:spPr>
          <a:xfrm>
            <a:off x="1981200" y="4293097"/>
            <a:ext cx="8229600" cy="132901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>
                <a:solidFill>
                  <a:prstClr val="black"/>
                </a:solidFill>
                <a:latin typeface="Calibri"/>
              </a:rPr>
              <a:t>Стоит ли назначать ХП ТБ лицам с </a:t>
            </a:r>
            <a:r>
              <a:rPr lang="en-US">
                <a:solidFill>
                  <a:prstClr val="black"/>
                </a:solidFill>
                <a:latin typeface="Calibri"/>
              </a:rPr>
              <a:t>CD4 </a:t>
            </a:r>
            <a:r>
              <a:rPr lang="ru-RU">
                <a:solidFill>
                  <a:prstClr val="black"/>
                </a:solidFill>
                <a:latin typeface="Calibri"/>
              </a:rPr>
              <a:t>более 350 клеток/мкл?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89499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Риск туберкулеза среди ЛЖВ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1600200"/>
            <a:ext cx="4143372" cy="468632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u-RU" sz="2000" dirty="0"/>
              <a:t>в значительной степени зависит от </a:t>
            </a:r>
            <a:r>
              <a:rPr lang="ru-RU" sz="2000" dirty="0" err="1"/>
              <a:t>иммуносупрессии</a:t>
            </a:r>
            <a:r>
              <a:rPr lang="ru-RU" sz="2000" dirty="0"/>
              <a:t> и длительности АРТ</a:t>
            </a:r>
          </a:p>
          <a:p>
            <a:pPr>
              <a:spcAft>
                <a:spcPts val="1200"/>
              </a:spcAft>
            </a:pPr>
            <a:r>
              <a:rPr lang="ru-RU" sz="2000" dirty="0"/>
              <a:t>повышается в 2 раза в течение первого года после сероконверсии</a:t>
            </a:r>
            <a:r>
              <a:rPr lang="ru-RU" sz="2000" baseline="30000" dirty="0"/>
              <a:t>1</a:t>
            </a:r>
          </a:p>
          <a:p>
            <a:pPr>
              <a:spcAft>
                <a:spcPts val="1200"/>
              </a:spcAft>
            </a:pPr>
            <a:r>
              <a:rPr lang="ru-RU" sz="2000" dirty="0"/>
              <a:t>остается в 2 раза выше, чем в среднем по популяции даже после достижения СД4</a:t>
            </a:r>
            <a:r>
              <a:rPr lang="en-US" sz="2000" dirty="0"/>
              <a:t>&gt;</a:t>
            </a:r>
            <a:r>
              <a:rPr lang="ru-RU" sz="2000" dirty="0"/>
              <a:t>500 </a:t>
            </a:r>
            <a:r>
              <a:rPr lang="ru-RU" sz="2000" dirty="0" err="1"/>
              <a:t>кл</a:t>
            </a:r>
            <a:r>
              <a:rPr lang="ru-RU" sz="2000" dirty="0"/>
              <a:t>/мкл</a:t>
            </a:r>
            <a:r>
              <a:rPr lang="ru-RU" sz="2000" baseline="30000" dirty="0"/>
              <a:t>2</a:t>
            </a:r>
          </a:p>
        </p:txBody>
      </p:sp>
      <p:pic>
        <p:nvPicPr>
          <p:cNvPr id="4" name="Рисунок 3" descr="zcm9990923450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110" y="1571612"/>
            <a:ext cx="5236891" cy="32861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9786" y="5572140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400" dirty="0" err="1">
                <a:solidFill>
                  <a:prstClr val="black"/>
                </a:solidFill>
                <a:latin typeface="Calibri"/>
              </a:rPr>
              <a:t>Sonnenberg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P. et al. J Infect Dis. 2005 Jan 15;191(2):150-8.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Epub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2004 Dec 13.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solidFill>
                  <a:prstClr val="black"/>
                </a:solidFill>
                <a:latin typeface="Calibri"/>
              </a:rPr>
              <a:t>Lawn S.D. et al. AIDS 23:1717–1725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89798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0376" y="836712"/>
            <a:ext cx="6735952" cy="1143000"/>
          </a:xfrm>
        </p:spPr>
        <p:txBody>
          <a:bodyPr/>
          <a:lstStyle/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3552" y="2132856"/>
            <a:ext cx="8229600" cy="3600400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/>
              <a:t>Широкомасштабное применение режимов ХП ТБ с </a:t>
            </a:r>
            <a:r>
              <a:rPr lang="ru-RU" sz="2800" dirty="0" err="1"/>
              <a:t>изониазидом</a:t>
            </a:r>
            <a:r>
              <a:rPr lang="ru-RU" sz="2800" dirty="0"/>
              <a:t> в регионе с высоким уровнем МЛУ ТБ приводит к снижению заболеваемости ТБ у ЛЖВ;</a:t>
            </a:r>
          </a:p>
          <a:p>
            <a:endParaRPr lang="ru-RU" sz="2800" dirty="0"/>
          </a:p>
          <a:p>
            <a:r>
              <a:rPr lang="ru-RU" sz="2800" dirty="0"/>
              <a:t>Вероятно стоит предлагать ХП ТБ лицам с </a:t>
            </a:r>
            <a:r>
              <a:rPr lang="en-US" sz="2800" dirty="0"/>
              <a:t>CD</a:t>
            </a:r>
            <a:r>
              <a:rPr lang="ru-RU" sz="2800" dirty="0"/>
              <a:t>4 более 350 клеток/</a:t>
            </a:r>
            <a:r>
              <a:rPr lang="ru-RU" sz="2800" dirty="0" err="1"/>
              <a:t>мкл</a:t>
            </a:r>
            <a:r>
              <a:rPr lang="ru-RU" sz="2800" dirty="0"/>
              <a:t>;</a:t>
            </a:r>
          </a:p>
          <a:p>
            <a:endParaRPr lang="ru-RU" sz="2800" dirty="0"/>
          </a:p>
          <a:p>
            <a:r>
              <a:rPr lang="ru-RU" sz="2800" dirty="0"/>
              <a:t>Режим ХП ТБ для лиц из контакта с МЛУ-больным пока не разработан и не рекомендован для широкого применения.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03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0" y="428625"/>
            <a:ext cx="8686800" cy="762000"/>
          </a:xfrm>
        </p:spPr>
        <p:txBody>
          <a:bodyPr rtlCol="0"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ru-RU" sz="3200" dirty="0">
                <a:solidFill>
                  <a:srgbClr val="7030A0"/>
                </a:solidFill>
              </a:rPr>
              <a:t>Проблема ТБ на фоне ВИЧ-инфекции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1487442" y="1702254"/>
            <a:ext cx="8642350" cy="3953963"/>
          </a:xfrm>
        </p:spPr>
        <p:txBody>
          <a:bodyPr/>
          <a:lstStyle/>
          <a:p>
            <a:pPr eaLnBrk="1" hangingPunct="1"/>
            <a:r>
              <a:rPr lang="ru-RU" altLang="ru-RU" sz="2400" dirty="0"/>
              <a:t>Среди ВИЧ (+) - 3-13% в течение года! (ВОЗ)</a:t>
            </a:r>
          </a:p>
          <a:p>
            <a:pPr lvl="1" eaLnBrk="1" hangingPunct="1"/>
            <a:r>
              <a:rPr lang="ru-RU" altLang="ru-RU" sz="2000" dirty="0"/>
              <a:t>Риск заболевания ТБ у ВИЧ (-) - 10% в течение жизни</a:t>
            </a:r>
          </a:p>
          <a:p>
            <a:pPr eaLnBrk="1" hangingPunct="1"/>
            <a:r>
              <a:rPr lang="ru-RU" altLang="ru-RU" sz="2400" dirty="0" smtClean="0"/>
              <a:t>Заболеваемость </a:t>
            </a:r>
            <a:r>
              <a:rPr lang="ru-RU" altLang="ru-RU" sz="2400" dirty="0"/>
              <a:t>ТБ увеличивается в </a:t>
            </a:r>
            <a:r>
              <a:rPr lang="ru-RU" altLang="ru-RU" sz="2400" dirty="0" smtClean="0"/>
              <a:t>30-100 раз у больных ВИЧ-инфекцией</a:t>
            </a:r>
            <a:endParaRPr lang="ru-RU" altLang="ru-RU" sz="2400" dirty="0"/>
          </a:p>
          <a:p>
            <a:pPr eaLnBrk="1" hangingPunct="1"/>
            <a:r>
              <a:rPr lang="ru-RU" altLang="ru-RU" sz="2400" dirty="0" smtClean="0"/>
              <a:t>2/3 </a:t>
            </a:r>
            <a:r>
              <a:rPr lang="ru-RU" altLang="ru-RU" sz="2400" dirty="0"/>
              <a:t>новых случаев ТБ на фоне ВИЧ – недавнее инфицирование ТБ (а не реактивация)</a:t>
            </a:r>
          </a:p>
          <a:p>
            <a:pPr eaLnBrk="1" hangingPunct="1"/>
            <a:r>
              <a:rPr lang="ru-RU" altLang="ru-RU" sz="2400" dirty="0"/>
              <a:t>Экзогенное инфицирование даже на фоне ХП!!!</a:t>
            </a:r>
          </a:p>
          <a:p>
            <a:pPr eaLnBrk="1" hangingPunct="1"/>
            <a:endParaRPr lang="ru-RU" altLang="ru-RU" sz="24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6900" y="1319483"/>
            <a:ext cx="109982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500" dirty="0">
                <a:solidFill>
                  <a:srgbClr val="002060"/>
                </a:solidFill>
              </a:rPr>
              <a:t>Информация предоставлена в качестве информационной и образовательной поддержки врачей. Мнения, высказанные на слайдах и в выступлении, отражают точку зрения докладчиков, которая не обязательно отражает точку зрения компании АО «Р-Фарм</a:t>
            </a:r>
            <a:r>
              <a:rPr lang="ru-RU" sz="1500" dirty="0" smtClean="0">
                <a:solidFill>
                  <a:srgbClr val="002060"/>
                </a:solidFill>
              </a:rPr>
              <a:t>».</a:t>
            </a:r>
          </a:p>
          <a:p>
            <a:pPr indent="361950" algn="just"/>
            <a:endParaRPr lang="ru-RU" sz="1500" dirty="0">
              <a:solidFill>
                <a:srgbClr val="002060"/>
              </a:solidFill>
            </a:endParaRPr>
          </a:p>
          <a:p>
            <a:pPr indent="361950" algn="just"/>
            <a:r>
              <a:rPr lang="ru-RU" sz="1500" dirty="0" smtClean="0">
                <a:solidFill>
                  <a:srgbClr val="002060"/>
                </a:solidFill>
              </a:rPr>
              <a:t>АО </a:t>
            </a:r>
            <a:r>
              <a:rPr lang="ru-RU" sz="1500" dirty="0">
                <a:solidFill>
                  <a:srgbClr val="002060"/>
                </a:solidFill>
              </a:rPr>
              <a:t>«Р-Фарм</a:t>
            </a:r>
            <a:r>
              <a:rPr lang="ru-RU" sz="1500" dirty="0" smtClean="0">
                <a:solidFill>
                  <a:srgbClr val="002060"/>
                </a:solidFill>
              </a:rPr>
              <a:t>» не </a:t>
            </a:r>
            <a:r>
              <a:rPr lang="ru-RU" sz="1500" dirty="0">
                <a:solidFill>
                  <a:srgbClr val="002060"/>
                </a:solidFill>
              </a:rPr>
              <a:t>рекомендует применять препараты способами, отличными от описываемых в инструкции по применению. В связи с различиями в требованиях  регулирующих инстанций в разных странах, зарегистрированные показания и способы применения препаратов, упоминаемые в данной презентации, могут </a:t>
            </a:r>
            <a:r>
              <a:rPr lang="ru-RU" sz="1500" dirty="0" smtClean="0">
                <a:solidFill>
                  <a:srgbClr val="002060"/>
                </a:solidFill>
              </a:rPr>
              <a:t>различаться.</a:t>
            </a:r>
            <a:endParaRPr lang="ru-RU" sz="1500" dirty="0">
              <a:solidFill>
                <a:srgbClr val="002060"/>
              </a:solidFill>
            </a:endParaRPr>
          </a:p>
          <a:p>
            <a:pPr indent="361950" algn="just"/>
            <a:endParaRPr lang="ru-RU" sz="1500" dirty="0">
              <a:solidFill>
                <a:srgbClr val="002060"/>
              </a:solidFill>
            </a:endParaRPr>
          </a:p>
          <a:p>
            <a:pPr indent="361950" algn="just"/>
            <a:r>
              <a:rPr lang="ru-RU" sz="1500" dirty="0" smtClean="0">
                <a:solidFill>
                  <a:srgbClr val="002060"/>
                </a:solidFill>
              </a:rPr>
              <a:t>Перед </a:t>
            </a:r>
            <a:r>
              <a:rPr lang="ru-RU" sz="1500" dirty="0">
                <a:solidFill>
                  <a:srgbClr val="002060"/>
                </a:solidFill>
              </a:rPr>
              <a:t>назначением любых препаратов, пожалуйста, ознакомьтесь с локальными инструкциями по медицинскому применению, предоставляемыми компаниями-производителями. Полные инструкции по медицинскому применению доступны по запросу.</a:t>
            </a:r>
            <a:br>
              <a:rPr lang="ru-RU" sz="1500" dirty="0">
                <a:solidFill>
                  <a:srgbClr val="002060"/>
                </a:solidFill>
              </a:rPr>
            </a:br>
            <a:r>
              <a:rPr lang="ru-RU" sz="1500" dirty="0">
                <a:solidFill>
                  <a:srgbClr val="002060"/>
                </a:solidFill>
              </a:rPr>
              <a:t/>
            </a:r>
            <a:br>
              <a:rPr lang="ru-RU" sz="1500" dirty="0">
                <a:solidFill>
                  <a:srgbClr val="002060"/>
                </a:solidFill>
              </a:rPr>
            </a:br>
            <a:r>
              <a:rPr lang="ru-RU" sz="1500" b="1" dirty="0">
                <a:solidFill>
                  <a:srgbClr val="002060"/>
                </a:solidFill>
              </a:rPr>
              <a:t>Информация о раскрытии финансовой </a:t>
            </a:r>
            <a:r>
              <a:rPr lang="ru-RU" sz="1500" b="1" dirty="0" smtClean="0">
                <a:solidFill>
                  <a:srgbClr val="002060"/>
                </a:solidFill>
              </a:rPr>
              <a:t>заинтересованности.</a:t>
            </a:r>
          </a:p>
          <a:p>
            <a:pPr indent="361950" algn="just"/>
            <a:endParaRPr lang="ru-RU" sz="1500" b="1" dirty="0">
              <a:solidFill>
                <a:srgbClr val="002060"/>
              </a:solidFill>
            </a:endParaRPr>
          </a:p>
          <a:p>
            <a:pPr indent="361950" algn="just"/>
            <a:r>
              <a:rPr lang="ru-RU" sz="1500" dirty="0" smtClean="0">
                <a:solidFill>
                  <a:srgbClr val="002060"/>
                </a:solidFill>
              </a:rPr>
              <a:t>Настоящим </a:t>
            </a:r>
            <a:r>
              <a:rPr lang="ru-RU" sz="1500" dirty="0">
                <a:solidFill>
                  <a:srgbClr val="002060"/>
                </a:solidFill>
              </a:rPr>
              <a:t>лектор подтверждает, что он </a:t>
            </a:r>
            <a:r>
              <a:rPr lang="ru-RU" sz="1500" dirty="0" smtClean="0">
                <a:solidFill>
                  <a:srgbClr val="002060"/>
                </a:solidFill>
              </a:rPr>
              <a:t>оказывает </a:t>
            </a:r>
            <a:r>
              <a:rPr lang="ru-RU" sz="1500" dirty="0">
                <a:solidFill>
                  <a:srgbClr val="002060"/>
                </a:solidFill>
              </a:rPr>
              <a:t>услуги в области научной и образовательной деятельности (включая, среди прочего, подготовку обзоров </a:t>
            </a:r>
            <a:r>
              <a:rPr lang="ru-RU" sz="1500" dirty="0" smtClean="0">
                <a:solidFill>
                  <a:srgbClr val="002060"/>
                </a:solidFill>
              </a:rPr>
              <a:t>научной литературы</a:t>
            </a:r>
            <a:r>
              <a:rPr lang="ru-RU" sz="1500" dirty="0">
                <a:solidFill>
                  <a:srgbClr val="002060"/>
                </a:solidFill>
              </a:rPr>
              <a:t>, обучающих и информационных материалов, участие в клинических исследованиях и экспертных советах и пр.) АО </a:t>
            </a:r>
            <a:r>
              <a:rPr lang="ru-RU" sz="1500" dirty="0" smtClean="0">
                <a:solidFill>
                  <a:srgbClr val="002060"/>
                </a:solidFill>
              </a:rPr>
              <a:t>«Р-Фарм».</a:t>
            </a:r>
            <a:endParaRPr lang="ru-RU" sz="15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6300" y="6091628"/>
            <a:ext cx="6908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rgbClr val="002060"/>
                </a:solidFill>
              </a:rPr>
              <a:t>Данная презентация поддерживается компанией АО «Р-Фарм</a:t>
            </a:r>
            <a:r>
              <a:rPr lang="ru-RU" sz="1400" dirty="0" smtClean="0">
                <a:solidFill>
                  <a:srgbClr val="002060"/>
                </a:solidFill>
              </a:rPr>
              <a:t>»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6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9736" y="446686"/>
            <a:ext cx="5544616" cy="5264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Благодарю </a:t>
            </a:r>
            <a:r>
              <a:rPr lang="ru-RU" sz="3200" dirty="0"/>
              <a:t>за внимание!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958" y="1262974"/>
            <a:ext cx="6599361" cy="4381364"/>
          </a:xfrm>
        </p:spPr>
      </p:pic>
      <p:sp>
        <p:nvSpPr>
          <p:cNvPr id="6" name="Прямоугольник 5"/>
          <p:cNvSpPr/>
          <p:nvPr/>
        </p:nvSpPr>
        <p:spPr>
          <a:xfrm>
            <a:off x="5167216" y="5882681"/>
            <a:ext cx="2900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http://coinfection.net</a:t>
            </a:r>
            <a:endParaRPr lang="ru-RU" sz="2400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435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371" y="430285"/>
            <a:ext cx="1905000" cy="1905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537" y="311007"/>
            <a:ext cx="2024279" cy="20242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8" y="311007"/>
            <a:ext cx="2024279" cy="20242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814" y="311007"/>
            <a:ext cx="2024279" cy="20242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93" y="311007"/>
            <a:ext cx="2024279" cy="20242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106" y="2846389"/>
            <a:ext cx="2024279" cy="20242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091" y="2846389"/>
            <a:ext cx="2024279" cy="20242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537" y="2846389"/>
            <a:ext cx="2024279" cy="20242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2846389"/>
            <a:ext cx="2024279" cy="2024278"/>
          </a:xfrm>
          <a:prstGeom prst="rect">
            <a:avLst/>
          </a:prstGeom>
        </p:spPr>
      </p:pic>
      <p:pic>
        <p:nvPicPr>
          <p:cNvPr id="15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723" y="2965667"/>
            <a:ext cx="1905000" cy="1905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0545" y="5278584"/>
            <a:ext cx="10446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20,9% </a:t>
            </a:r>
            <a:r>
              <a:rPr lang="ru-RU" sz="2400" dirty="0" smtClean="0"/>
              <a:t>всех впервые выявленных и вставших на учет больных туберкулезом в РФ в 2017г были инфицированы ВИЧ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209310" y="6363607"/>
            <a:ext cx="6373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ЦНИИОЗ. Оценка последствий реформирования здравоохранения за последние 10 лет. 2017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20267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Причины смерти больных ВИЧ-инфекцией, состоявших под наблюдением. </a:t>
            </a:r>
            <a:r>
              <a:rPr lang="ru-RU" sz="2400" dirty="0" smtClean="0">
                <a:solidFill>
                  <a:srgbClr val="7030A0"/>
                </a:solidFill>
              </a:rPr>
              <a:t>Российская Федерация</a:t>
            </a:r>
            <a:r>
              <a:rPr lang="ru-RU" sz="2400" dirty="0">
                <a:solidFill>
                  <a:srgbClr val="7030A0"/>
                </a:solidFill>
              </a:rPr>
              <a:t>, 2014 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9" y="1916832"/>
            <a:ext cx="11520603" cy="31683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55573" y="6237313"/>
            <a:ext cx="9525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/>
              <a:t>Туберкулез в Российской Федерации 2012-2013-2014 гг. Аналитический обзор статистических показателей по туберкулезу, используемых в Российской Федерации. – М., 2015.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86156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066524"/>
              </p:ext>
            </p:extLst>
          </p:nvPr>
        </p:nvGraphicFramePr>
        <p:xfrm>
          <a:off x="0" y="332656"/>
          <a:ext cx="12192000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Левая фигурная скобка 5"/>
          <p:cNvSpPr/>
          <p:nvPr/>
        </p:nvSpPr>
        <p:spPr>
          <a:xfrm rot="16200000">
            <a:off x="1629536" y="4028883"/>
            <a:ext cx="544408" cy="231225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12415" y="5457212"/>
            <a:ext cx="317864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Специфическая профилактика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65439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C:\Users\Ирина\Pictures\gen-tub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83" y="66063"/>
            <a:ext cx="2791201" cy="394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6" name="Picture 3" descr="C:\Users\Ирина\Pictures\gen-tub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918" y="643799"/>
            <a:ext cx="2764970" cy="420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4" descr="C:\Users\Ирина\Pictures\gen-tub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558" y="1745291"/>
            <a:ext cx="2652742" cy="423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5" descr="C:\Users\Ирина\Pictures\gen-tub4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348" y="2680058"/>
            <a:ext cx="2691038" cy="417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2459825" y="4836396"/>
            <a:ext cx="6004906" cy="1459901"/>
          </a:xfrm>
          <a:prstGeom prst="straightConnector1">
            <a:avLst/>
          </a:prstGeom>
          <a:ln w="1270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152413" y="-115542"/>
            <a:ext cx="8233954" cy="1285884"/>
          </a:xfrm>
          <a:prstGeom prst="rect">
            <a:avLst/>
          </a:prstGeom>
        </p:spPr>
        <p:txBody>
          <a:bodyPr rIns="45720" anchor="ctr">
            <a:normAutofit fontScale="900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>
              <a:defRPr/>
            </a:pPr>
            <a:r>
              <a:rPr lang="ru-RU" sz="45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Патогенез </a:t>
            </a:r>
            <a:r>
              <a:rPr lang="ru-RU" sz="45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ТБ при ВИЧ-инфекции</a:t>
            </a:r>
          </a:p>
        </p:txBody>
      </p:sp>
      <p:sp>
        <p:nvSpPr>
          <p:cNvPr id="3" name="TextBox 2"/>
          <p:cNvSpPr txBox="1"/>
          <p:nvPr/>
        </p:nvSpPr>
        <p:spPr>
          <a:xfrm rot="772165">
            <a:off x="3164673" y="5067033"/>
            <a:ext cx="241530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CD4-</a:t>
            </a:r>
            <a:r>
              <a:rPr lang="ru-RU" sz="2400" dirty="0" smtClean="0"/>
              <a:t>клетки</a:t>
            </a: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5687304" y="1634165"/>
            <a:ext cx="1449977" cy="591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CD4&lt;350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8269390" y="2143066"/>
            <a:ext cx="1449977" cy="591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CD4&lt;200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10394752" y="2575005"/>
            <a:ext cx="1449977" cy="591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CD4&lt;100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822714" y="884014"/>
            <a:ext cx="1449977" cy="5910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CD4&lt;500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459825" y="6296297"/>
            <a:ext cx="429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Пантелеев А.М., 2012 г.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4735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РУДН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a10f9ac0-5937-4b4f-b459-96aedd9ed2c5">
  <element uid="9920fcc9-9f43-4d43-9e3e-b98a219cfd55" value=""/>
</sisl>
</file>

<file path=customXml/itemProps1.xml><?xml version="1.0" encoding="utf-8"?>
<ds:datastoreItem xmlns:ds="http://schemas.openxmlformats.org/officeDocument/2006/customXml" ds:itemID="{50AD46EA-73CE-431C-A59C-EC7AA9D4BB25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2927</Words>
  <Application>Microsoft Office PowerPoint</Application>
  <PresentationFormat>Произвольный</PresentationFormat>
  <Paragraphs>542</Paragraphs>
  <Slides>51</Slides>
  <Notes>46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51</vt:i4>
      </vt:variant>
    </vt:vector>
  </HeadingPairs>
  <TitlesOfParts>
    <vt:vector size="53" baseType="lpstr">
      <vt:lpstr>Тема Office</vt:lpstr>
      <vt:lpstr>РУДН1</vt:lpstr>
      <vt:lpstr>Современные особенности течения сочетанной инфекции ВИЧ-и/туберкулез</vt:lpstr>
      <vt:lpstr>Глобальная стратегия и цели в области профилактики, лечения и борьбы с туберкулезом на период после 2015 г</vt:lpstr>
      <vt:lpstr>Основные проблемы борьбы с туберкулезом</vt:lpstr>
      <vt:lpstr>МЛУ МБТ и ВИЧ-статус больного (обзор литературы)</vt:lpstr>
      <vt:lpstr>Проблема ТБ на фоне ВИЧ-инфекции</vt:lpstr>
      <vt:lpstr>Презентация PowerPoint</vt:lpstr>
      <vt:lpstr>Причины смерти больных ВИЧ-инфекцией, состоявших под наблюдением. Российская Федерация, 2014 г.</vt:lpstr>
      <vt:lpstr>Презентация PowerPoint</vt:lpstr>
      <vt:lpstr>Презентация PowerPoint</vt:lpstr>
      <vt:lpstr>ТБ на фоне ВИЧ-инфекции</vt:lpstr>
      <vt:lpstr>Особенности клинических проявлений ТБ на фоне ВИЧ-инфекции при иммунодефиците:</vt:lpstr>
      <vt:lpstr>Особенности рентгенологической семиотики поражения ОГК у пациентов с ВИЧ/ТБ с исходным количеством CD4+лимфоцитов менее 350 клеток/мкл</vt:lpstr>
      <vt:lpstr>Поражение ВГЛУ (изолированное поражение)</vt:lpstr>
      <vt:lpstr>ТБ ВГЛУ с лимфогенной диссеминацией</vt:lpstr>
      <vt:lpstr>Диссеминированный туберкулез</vt:lpstr>
      <vt:lpstr>Особенности проявлений ТБ при ВИЧ-инфекции  (при CD4  &lt;200 кл/мкл)</vt:lpstr>
      <vt:lpstr>Туберкулезный сепсис Больной Р. CD4-84 клеток/мкл, ДНК МБТ + в мокроте</vt:lpstr>
      <vt:lpstr>Косвенные диагностические критерии туберкулезного сепсиса у ЛЖВ</vt:lpstr>
      <vt:lpstr>Базовые аспекты, опираясь на которые путь к диагнозу у больного ВИЧ-инфекцией будет наиболее коротким</vt:lpstr>
      <vt:lpstr>Туберкулезная этиология высоко вероятна при:</vt:lpstr>
      <vt:lpstr>Скорость прогрессии изменений в легких у больных ВИЧ-и/ТБ не должна смущать и быть поводом отложить суждение о возможном туберкулезе </vt:lpstr>
      <vt:lpstr>Скорость прогрессии туберкулеза (разница между снимками 4 дня)</vt:lpstr>
      <vt:lpstr>Диагностика туберкулеза и других вторичных заболеваний у больных ВИЧ-инфекцией  (ВОЗ, 2007) </vt:lpstr>
      <vt:lpstr>Базовые методы диагностики ТБ у ЛЖВ</vt:lpstr>
      <vt:lpstr>Постановка диагноза «туберкулез»</vt:lpstr>
      <vt:lpstr>Алгоритм этиологической диагностики туберкулеза  (перед назначением специфической АБТ!)</vt:lpstr>
      <vt:lpstr>Обнаружение МБТ при туберкулезе ОД у больных ВИЧ-инфекцией</vt:lpstr>
      <vt:lpstr>Правила диагностики ТБ у больных ВИЧ-инфекцией</vt:lpstr>
      <vt:lpstr>Правила диагностики ТБ у больных ВИЧ-инфекцией</vt:lpstr>
      <vt:lpstr>Основные блоки в лечении коинфекции ВИЧ-и/ТБ</vt:lpstr>
      <vt:lpstr> Больному с ТБ должна быть назначена АРВТ Рекомендации  ВОЗ, СDC, EACS, ННОИ</vt:lpstr>
      <vt:lpstr>Лечение ТБ у больного ВИЧ-инфекцией</vt:lpstr>
      <vt:lpstr>Наиболее предпочтительная схема АРВТ для больного туберкулезом (особенно с МЛУ-ТБ)</vt:lpstr>
      <vt:lpstr>Ингибиторы интегразы</vt:lpstr>
      <vt:lpstr>Стратегия выбора третьего АРВП для пациентов получающих противотуберкулезную терапию</vt:lpstr>
      <vt:lpstr>Презентация PowerPoint</vt:lpstr>
      <vt:lpstr>RAL у пациентов с ВИЧ/ТБ</vt:lpstr>
      <vt:lpstr>Презентация PowerPoint</vt:lpstr>
      <vt:lpstr>Антиретровирусные препараты и препараты группы рифамицина: потенциальные взаимодействия</vt:lpstr>
      <vt:lpstr>Организация комбинированной терапии</vt:lpstr>
      <vt:lpstr>Базовые аспекты успешного ведения пациента с ТБ/ВИЧ</vt:lpstr>
      <vt:lpstr> Регламентирующие документы, разъясняющие порядок проведения ХП ТБ в РФ </vt:lpstr>
      <vt:lpstr>Самые свежие научные данные  о  эффективности ХП ТБ</vt:lpstr>
      <vt:lpstr>Рекомендации по ХП в различных странах</vt:lpstr>
      <vt:lpstr>Режимы химиопрофилактики туберкулеза  в РФ </vt:lpstr>
      <vt:lpstr>Мета-анализ различных  режимов ХП </vt:lpstr>
      <vt:lpstr>Презентация PowerPoint</vt:lpstr>
      <vt:lpstr>Риск туберкулеза среди ЛЖВ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Admin</cp:lastModifiedBy>
  <cp:revision>34</cp:revision>
  <dcterms:created xsi:type="dcterms:W3CDTF">2016-09-25T08:28:51Z</dcterms:created>
  <dcterms:modified xsi:type="dcterms:W3CDTF">2018-10-18T08:29:41Z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e5e16b9b-c5fd-406e-866b-0e7fc257206c</vt:lpwstr>
  </property>
  <property fmtid="{D5CDD505-2E9C-101B-9397-08002B2CF9AE}" pid="3" name="bjSaver">
    <vt:lpwstr>IkqAA7k1I/70asAoYPvYkowwqZNvTnR1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policy="a10f9ac0-5937-4b4f-b459-96aedd9ed2c5" xmlns="http://www.boldonjames.com/2008/01/sie/i</vt:lpwstr>
  </property>
  <property fmtid="{D5CDD505-2E9C-101B-9397-08002B2CF9AE}" pid="5" name="bjDocumentLabelXML-0">
    <vt:lpwstr>nternal/label"&gt;&lt;element uid="9920fcc9-9f43-4d43-9e3e-b98a219cfd55" value="" /&gt;&lt;/sisl&gt;</vt:lpwstr>
  </property>
  <property fmtid="{D5CDD505-2E9C-101B-9397-08002B2CF9AE}" pid="6" name="bjDocumentSecurityLabel">
    <vt:lpwstr>Not Classified</vt:lpwstr>
  </property>
  <property fmtid="{D5CDD505-2E9C-101B-9397-08002B2CF9AE}" pid="7" name="_AdHocReviewCycleID">
    <vt:i4>1068446092</vt:i4>
  </property>
  <property fmtid="{D5CDD505-2E9C-101B-9397-08002B2CF9AE}" pid="8" name="_NewReviewCycle">
    <vt:lpwstr/>
  </property>
  <property fmtid="{D5CDD505-2E9C-101B-9397-08002B2CF9AE}" pid="9" name="_EmailSubject">
    <vt:lpwstr>Презентация</vt:lpwstr>
  </property>
  <property fmtid="{D5CDD505-2E9C-101B-9397-08002B2CF9AE}" pid="10" name="_AuthorEmail">
    <vt:lpwstr>alexandra.asmanova@merck.com</vt:lpwstr>
  </property>
  <property fmtid="{D5CDD505-2E9C-101B-9397-08002B2CF9AE}" pid="11" name="_AuthorEmailDisplayName">
    <vt:lpwstr>Asmanova, Alexandra</vt:lpwstr>
  </property>
</Properties>
</file>