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73" r:id="rId3"/>
    <p:sldMasterId id="2147483714" r:id="rId4"/>
    <p:sldMasterId id="2147483730" r:id="rId5"/>
    <p:sldMasterId id="2147483754" r:id="rId6"/>
    <p:sldMasterId id="2147483792" r:id="rId7"/>
    <p:sldMasterId id="2147483805" r:id="rId8"/>
  </p:sldMasterIdLst>
  <p:notesMasterIdLst>
    <p:notesMasterId r:id="rId34"/>
  </p:notesMasterIdLst>
  <p:handoutMasterIdLst>
    <p:handoutMasterId r:id="rId35"/>
  </p:handoutMasterIdLst>
  <p:sldIdLst>
    <p:sldId id="364" r:id="rId9"/>
    <p:sldId id="368" r:id="rId10"/>
    <p:sldId id="304" r:id="rId11"/>
    <p:sldId id="362" r:id="rId12"/>
    <p:sldId id="355" r:id="rId13"/>
    <p:sldId id="363" r:id="rId14"/>
    <p:sldId id="356" r:id="rId15"/>
    <p:sldId id="357" r:id="rId16"/>
    <p:sldId id="358" r:id="rId17"/>
    <p:sldId id="359" r:id="rId18"/>
    <p:sldId id="360" r:id="rId19"/>
    <p:sldId id="361" r:id="rId20"/>
    <p:sldId id="306" r:id="rId21"/>
    <p:sldId id="307" r:id="rId22"/>
    <p:sldId id="308" r:id="rId23"/>
    <p:sldId id="309" r:id="rId24"/>
    <p:sldId id="317" r:id="rId25"/>
    <p:sldId id="310" r:id="rId26"/>
    <p:sldId id="314" r:id="rId27"/>
    <p:sldId id="316" r:id="rId28"/>
    <p:sldId id="325" r:id="rId29"/>
    <p:sldId id="338" r:id="rId30"/>
    <p:sldId id="339" r:id="rId31"/>
    <p:sldId id="341" r:id="rId32"/>
    <p:sldId id="36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15620"/>
    <p:restoredTop sz="94660"/>
  </p:normalViewPr>
  <p:slideViewPr>
    <p:cSldViewPr>
      <p:cViewPr>
        <p:scale>
          <a:sx n="125" d="100"/>
          <a:sy n="125" d="100"/>
        </p:scale>
        <p:origin x="-450" y="1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uminov\Desktop\HIV%20Slides\New%20Microsoft%20Excel%20Workshee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uminov\Desktop\HIV%20Slides\New%20Microsoft%20Excel%20Worksheet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3470768309831264E-2"/>
          <c:y val="0.10360133606903424"/>
          <c:w val="0.95280898876404496"/>
          <c:h val="0.78388379342302461"/>
        </c:manualLayout>
      </c:layout>
      <c:bar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% с установленным диагнозом Вирусный гепатит В и/или С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/>
              </a:solidFill>
            </a:ln>
          </c:spP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20102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strCache>
            </c:strRef>
          </c:cat>
          <c:val>
            <c:numRef>
              <c:f>Лист1!$B$2:$I$2</c:f>
              <c:numCache>
                <c:formatCode>0.00%</c:formatCode>
                <c:ptCount val="8"/>
                <c:pt idx="0">
                  <c:v>0.39400000000000024</c:v>
                </c:pt>
                <c:pt idx="1">
                  <c:v>0.40900000000000014</c:v>
                </c:pt>
                <c:pt idx="2">
                  <c:v>0.36800000000000022</c:v>
                </c:pt>
                <c:pt idx="3">
                  <c:v>0.36800000000000022</c:v>
                </c:pt>
                <c:pt idx="4">
                  <c:v>0.35500000000000015</c:v>
                </c:pt>
                <c:pt idx="5">
                  <c:v>0.34900000000000014</c:v>
                </c:pt>
                <c:pt idx="6">
                  <c:v>0.27800000000000002</c:v>
                </c:pt>
                <c:pt idx="7">
                  <c:v>0.33010000000000017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B7-48A9-81E9-8462E9EA2525}"/>
            </c:ext>
          </c:extLst>
        </c:ser>
        <c:dLbls/>
        <c:gapWidth val="14"/>
        <c:overlap val="100"/>
        <c:axId val="132289664"/>
        <c:axId val="132313856"/>
      </c:barChart>
      <c:catAx>
        <c:axId val="132289664"/>
        <c:scaling>
          <c:orientation val="minMax"/>
        </c:scaling>
        <c:axPos val="b"/>
        <c:numFmt formatCode="General" sourceLinked="1"/>
        <c:tickLblPos val="nextTo"/>
        <c:crossAx val="132313856"/>
        <c:crossesAt val="0"/>
        <c:auto val="1"/>
        <c:lblAlgn val="ctr"/>
        <c:lblOffset val="100"/>
      </c:catAx>
      <c:valAx>
        <c:axId val="132313856"/>
        <c:scaling>
          <c:orientation val="minMax"/>
          <c:max val="0.5"/>
          <c:min val="0"/>
        </c:scaling>
        <c:axPos val="l"/>
        <c:numFmt formatCode="0%" sourceLinked="0"/>
        <c:tickLblPos val="nextTo"/>
        <c:crossAx val="132289664"/>
        <c:crosses val="autoZero"/>
        <c:crossBetween val="between"/>
        <c:majorUnit val="0.1"/>
        <c:minorUnit val="5.00000000000001E-2"/>
      </c:valAx>
    </c:plotArea>
    <c:legend>
      <c:legendPos val="b"/>
      <c:layout>
        <c:manualLayout>
          <c:xMode val="edge"/>
          <c:yMode val="edge"/>
          <c:x val="9.2625445221914821E-2"/>
          <c:y val="5.3043891756398336E-2"/>
          <c:w val="0.84801302178484506"/>
          <c:h val="6.2695650060979505E-2"/>
        </c:manualLayout>
      </c:layout>
      <c:txPr>
        <a:bodyPr/>
        <a:lstStyle/>
        <a:p>
          <a:pPr>
            <a:defRPr sz="1800" baseline="0">
              <a:latin typeface="+mn-lt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73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>
        <c:manualLayout>
          <c:layoutTarget val="inner"/>
          <c:xMode val="edge"/>
          <c:yMode val="edge"/>
          <c:x val="6.9054320497575428E-2"/>
          <c:y val="6.1873822807191468E-2"/>
          <c:w val="0.69905662487657039"/>
          <c:h val="0.7906380364708353"/>
        </c:manualLayout>
      </c:layout>
      <c:barChart>
        <c:barDir val="col"/>
        <c:grouping val="clustered"/>
        <c:ser>
          <c:idx val="0"/>
          <c:order val="0"/>
          <c:tx>
            <c:strRef>
              <c:f>Лист2!$C$4</c:f>
              <c:strCache>
                <c:ptCount val="1"/>
                <c:pt idx="0">
                  <c:v>Не получали АРТ</c:v>
                </c:pt>
              </c:strCache>
            </c:strRef>
          </c:tx>
          <c:dLbls>
            <c:showVal val="1"/>
          </c:dLbls>
          <c:cat>
            <c:strRef>
              <c:f>Лист2!$D$3:$E$3</c:f>
              <c:strCache>
                <c:ptCount val="2"/>
                <c:pt idx="0">
                  <c:v>Пациенты со стартовой ВН &gt; 400 копий/мл, n=8214</c:v>
                </c:pt>
                <c:pt idx="1">
                  <c:v>Все пациенты</c:v>
                </c:pt>
              </c:strCache>
            </c:strRef>
          </c:cat>
          <c:val>
            <c:numRef>
              <c:f>Лист2!$D$4:$E$4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Лист2!$C$5</c:f>
              <c:strCache>
                <c:ptCount val="1"/>
                <c:pt idx="0">
                  <c:v>АРТ менее 2 лет</c:v>
                </c:pt>
              </c:strCache>
            </c:strRef>
          </c:tx>
          <c:dLbls>
            <c:showVal val="1"/>
          </c:dLbls>
          <c:cat>
            <c:strRef>
              <c:f>Лист2!$D$3:$E$3</c:f>
              <c:strCache>
                <c:ptCount val="2"/>
                <c:pt idx="0">
                  <c:v>Пациенты со стартовой ВН &gt; 400 копий/мл, n=8214</c:v>
                </c:pt>
                <c:pt idx="1">
                  <c:v>Все пациенты</c:v>
                </c:pt>
              </c:strCache>
            </c:strRef>
          </c:cat>
          <c:val>
            <c:numRef>
              <c:f>Лист2!$D$5:$E$5</c:f>
              <c:numCache>
                <c:formatCode>General</c:formatCode>
                <c:ptCount val="2"/>
                <c:pt idx="0">
                  <c:v>0.6000000000000002</c:v>
                </c:pt>
                <c:pt idx="1">
                  <c:v>0.75000000000000022</c:v>
                </c:pt>
              </c:numCache>
            </c:numRef>
          </c:val>
        </c:ser>
        <c:ser>
          <c:idx val="2"/>
          <c:order val="2"/>
          <c:tx>
            <c:strRef>
              <c:f>Лист2!$C$6</c:f>
              <c:strCache>
                <c:ptCount val="1"/>
                <c:pt idx="0">
                  <c:v>АРТ от 2 до 4 лет</c:v>
                </c:pt>
              </c:strCache>
            </c:strRef>
          </c:tx>
          <c:dLbls>
            <c:showVal val="1"/>
          </c:dLbls>
          <c:cat>
            <c:strRef>
              <c:f>Лист2!$D$3:$E$3</c:f>
              <c:strCache>
                <c:ptCount val="2"/>
                <c:pt idx="0">
                  <c:v>Пациенты со стартовой ВН &gt; 400 копий/мл, n=8214</c:v>
                </c:pt>
                <c:pt idx="1">
                  <c:v>Все пациенты</c:v>
                </c:pt>
              </c:strCache>
            </c:strRef>
          </c:cat>
          <c:val>
            <c:numRef>
              <c:f>Лист2!$D$6:$E$6</c:f>
              <c:numCache>
                <c:formatCode>General</c:formatCode>
                <c:ptCount val="2"/>
                <c:pt idx="0">
                  <c:v>0.6000000000000002</c:v>
                </c:pt>
                <c:pt idx="1">
                  <c:v>0.69000000000000017</c:v>
                </c:pt>
              </c:numCache>
            </c:numRef>
          </c:val>
        </c:ser>
        <c:ser>
          <c:idx val="3"/>
          <c:order val="3"/>
          <c:tx>
            <c:strRef>
              <c:f>Лист2!$C$7</c:f>
              <c:strCache>
                <c:ptCount val="1"/>
                <c:pt idx="0">
                  <c:v>АРТ более 4 лет</c:v>
                </c:pt>
              </c:strCache>
            </c:strRef>
          </c:tx>
          <c:dLbls>
            <c:showVal val="1"/>
          </c:dLbls>
          <c:cat>
            <c:strRef>
              <c:f>Лист2!$D$3:$E$3</c:f>
              <c:strCache>
                <c:ptCount val="2"/>
                <c:pt idx="0">
                  <c:v>Пациенты со стартовой ВН &gt; 400 копий/мл, n=8214</c:v>
                </c:pt>
                <c:pt idx="1">
                  <c:v>Все пациенты</c:v>
                </c:pt>
              </c:strCache>
            </c:strRef>
          </c:cat>
          <c:val>
            <c:numRef>
              <c:f>Лист2!$D$7:$E$7</c:f>
              <c:numCache>
                <c:formatCode>General</c:formatCode>
                <c:ptCount val="2"/>
                <c:pt idx="0">
                  <c:v>0.53</c:v>
                </c:pt>
                <c:pt idx="1">
                  <c:v>0.53</c:v>
                </c:pt>
              </c:numCache>
            </c:numRef>
          </c:val>
        </c:ser>
        <c:dLbls/>
        <c:axId val="140752384"/>
        <c:axId val="140753920"/>
      </c:barChart>
      <c:catAx>
        <c:axId val="1407523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0753920"/>
        <c:crosses val="autoZero"/>
        <c:auto val="1"/>
        <c:lblAlgn val="ctr"/>
        <c:lblOffset val="100"/>
      </c:catAx>
      <c:valAx>
        <c:axId val="140753920"/>
        <c:scaling>
          <c:orientation val="minMax"/>
        </c:scaling>
        <c:axPos val="l"/>
        <c:numFmt formatCode="General" sourceLinked="1"/>
        <c:tickLblPos val="nextTo"/>
        <c:crossAx val="14075238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7650437043993409E-2"/>
          <c:y val="4.1805434042966896E-2"/>
          <c:w val="0.77843418221370952"/>
          <c:h val="0.84650699912510941"/>
        </c:manualLayout>
      </c:layout>
      <c:barChart>
        <c:barDir val="col"/>
        <c:grouping val="clustered"/>
        <c:ser>
          <c:idx val="0"/>
          <c:order val="0"/>
          <c:tx>
            <c:strRef>
              <c:f>Sheet2!$C$5</c:f>
              <c:strCache>
                <c:ptCount val="1"/>
                <c:pt idx="0">
                  <c:v>Гепатит В/С + 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Sheet2!$B$6:$B$7</c:f>
              <c:strCache>
                <c:ptCount val="2"/>
                <c:pt idx="0">
                  <c:v>RAL + TDF/FTC</c:v>
                </c:pt>
                <c:pt idx="1">
                  <c:v>EFV + TDF/FTC</c:v>
                </c:pt>
              </c:strCache>
            </c:strRef>
          </c:cat>
          <c:val>
            <c:numRef>
              <c:f>Sheet2!$C$6:$C$7</c:f>
              <c:numCache>
                <c:formatCode>0%</c:formatCode>
                <c:ptCount val="2"/>
                <c:pt idx="0">
                  <c:v>0.93</c:v>
                </c:pt>
                <c:pt idx="1">
                  <c:v>0.92</c:v>
                </c:pt>
              </c:numCache>
            </c:numRef>
          </c:val>
        </c:ser>
        <c:ser>
          <c:idx val="1"/>
          <c:order val="1"/>
          <c:tx>
            <c:strRef>
              <c:f>Sheet2!$D$5</c:f>
              <c:strCache>
                <c:ptCount val="1"/>
                <c:pt idx="0">
                  <c:v>Гепатит В/С -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0"/>
                </a:pPr>
                <a:endParaRPr lang="ru-RU"/>
              </a:p>
            </c:txPr>
            <c:showVal val="1"/>
          </c:dLbls>
          <c:cat>
            <c:strRef>
              <c:f>Sheet2!$B$6:$B$7</c:f>
              <c:strCache>
                <c:ptCount val="2"/>
                <c:pt idx="0">
                  <c:v>RAL + TDF/FTC</c:v>
                </c:pt>
                <c:pt idx="1">
                  <c:v>EFV + TDF/FTC</c:v>
                </c:pt>
              </c:strCache>
            </c:strRef>
          </c:cat>
          <c:val>
            <c:numRef>
              <c:f>Sheet2!$D$6:$D$7</c:f>
              <c:numCache>
                <c:formatCode>0%</c:formatCode>
                <c:ptCount val="2"/>
                <c:pt idx="0">
                  <c:v>0.9</c:v>
                </c:pt>
                <c:pt idx="1">
                  <c:v>0.89000000000000012</c:v>
                </c:pt>
              </c:numCache>
            </c:numRef>
          </c:val>
        </c:ser>
        <c:dLbls/>
        <c:axId val="121261056"/>
        <c:axId val="121283328"/>
      </c:barChart>
      <c:catAx>
        <c:axId val="1212610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1283328"/>
        <c:crosses val="autoZero"/>
        <c:auto val="1"/>
        <c:lblAlgn val="ctr"/>
        <c:lblOffset val="100"/>
      </c:catAx>
      <c:valAx>
        <c:axId val="121283328"/>
        <c:scaling>
          <c:orientation val="minMax"/>
          <c:max val="1"/>
          <c:min val="0"/>
        </c:scaling>
        <c:axPos val="l"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1261056"/>
        <c:crosses val="autoZero"/>
        <c:crossBetween val="between"/>
        <c:majorUnit val="0.1"/>
        <c:minorUnit val="2.0000000000000014E-2"/>
      </c:valAx>
    </c:plotArea>
    <c:legend>
      <c:legendPos val="r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100">
          <a:latin typeface="Calibri" panose="020F0502020204030204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1294685039370075"/>
          <c:y val="3.4267036064936335E-2"/>
          <c:w val="0.86908987071060562"/>
          <c:h val="0.86298923439654818"/>
        </c:manualLayout>
      </c:layout>
      <c:barChart>
        <c:barDir val="col"/>
        <c:grouping val="clustered"/>
        <c:ser>
          <c:idx val="0"/>
          <c:order val="0"/>
          <c:tx>
            <c:strRef>
              <c:f>Sheet1!$B$10</c:f>
              <c:strCache>
                <c:ptCount val="1"/>
                <c:pt idx="0">
                  <c:v>&lt; 50 лет</c:v>
                </c:pt>
              </c:strCache>
            </c:strRef>
          </c:tx>
          <c:dLbls>
            <c:showVal val="1"/>
          </c:dLbls>
          <c:cat>
            <c:strRef>
              <c:f>Sheet1!$C$9:$E$9</c:f>
              <c:strCache>
                <c:ptCount val="3"/>
                <c:pt idx="0">
                  <c:v>RAL</c:v>
                </c:pt>
                <c:pt idx="1">
                  <c:v>EVG/c</c:v>
                </c:pt>
                <c:pt idx="2">
                  <c:v>DTG</c:v>
                </c:pt>
              </c:strCache>
            </c:strRef>
          </c:cat>
          <c:val>
            <c:numRef>
              <c:f>Sheet1!$C$10:$E$10</c:f>
              <c:numCache>
                <c:formatCode>0.0%</c:formatCode>
                <c:ptCount val="3"/>
                <c:pt idx="0">
                  <c:v>0</c:v>
                </c:pt>
                <c:pt idx="1">
                  <c:v>0.27300000000000002</c:v>
                </c:pt>
                <c:pt idx="2">
                  <c:v>0.15000000000000005</c:v>
                </c:pt>
              </c:numCache>
            </c:numRef>
          </c:val>
        </c:ser>
        <c:ser>
          <c:idx val="1"/>
          <c:order val="1"/>
          <c:tx>
            <c:strRef>
              <c:f>Sheet1!$B$11</c:f>
              <c:strCache>
                <c:ptCount val="1"/>
                <c:pt idx="0">
                  <c:v>&gt; 50 лет</c:v>
                </c:pt>
              </c:strCache>
            </c:strRef>
          </c:tx>
          <c:dLbls>
            <c:showVal val="1"/>
          </c:dLbls>
          <c:cat>
            <c:strRef>
              <c:f>Sheet1!$C$9:$E$9</c:f>
              <c:strCache>
                <c:ptCount val="3"/>
                <c:pt idx="0">
                  <c:v>RAL</c:v>
                </c:pt>
                <c:pt idx="1">
                  <c:v>EVG/c</c:v>
                </c:pt>
                <c:pt idx="2">
                  <c:v>DTG</c:v>
                </c:pt>
              </c:strCache>
            </c:strRef>
          </c:cat>
          <c:val>
            <c:numRef>
              <c:f>Sheet1!$C$11:$E$11</c:f>
              <c:numCache>
                <c:formatCode>0.0%</c:formatCode>
                <c:ptCount val="3"/>
                <c:pt idx="0">
                  <c:v>5.3000000000000012E-2</c:v>
                </c:pt>
                <c:pt idx="1">
                  <c:v>0.42900000000000016</c:v>
                </c:pt>
                <c:pt idx="2">
                  <c:v>0.15800000000000006</c:v>
                </c:pt>
              </c:numCache>
            </c:numRef>
          </c:val>
        </c:ser>
        <c:ser>
          <c:idx val="2"/>
          <c:order val="2"/>
          <c:tx>
            <c:strRef>
              <c:f>Sheet1!$B$12</c:f>
              <c:strCache>
                <c:ptCount val="1"/>
                <c:pt idx="0">
                  <c:v>Все пациенты</c:v>
                </c:pt>
              </c:strCache>
            </c:strRef>
          </c:tx>
          <c:dLbls>
            <c:showVal val="1"/>
          </c:dLbls>
          <c:cat>
            <c:strRef>
              <c:f>Sheet1!$C$9:$E$9</c:f>
              <c:strCache>
                <c:ptCount val="3"/>
                <c:pt idx="0">
                  <c:v>RAL</c:v>
                </c:pt>
                <c:pt idx="1">
                  <c:v>EVG/c</c:v>
                </c:pt>
                <c:pt idx="2">
                  <c:v>DTG</c:v>
                </c:pt>
              </c:strCache>
            </c:strRef>
          </c:cat>
          <c:val>
            <c:numRef>
              <c:f>Sheet1!$C$12:$E$12</c:f>
              <c:numCache>
                <c:formatCode>0.0%</c:formatCode>
                <c:ptCount val="3"/>
                <c:pt idx="0">
                  <c:v>3.2000000000000015E-2</c:v>
                </c:pt>
                <c:pt idx="1">
                  <c:v>0.34900000000000009</c:v>
                </c:pt>
                <c:pt idx="2">
                  <c:v>0.15400000000000005</c:v>
                </c:pt>
              </c:numCache>
            </c:numRef>
          </c:val>
        </c:ser>
        <c:dLbls/>
        <c:axId val="121181696"/>
        <c:axId val="121183232"/>
      </c:barChart>
      <c:catAx>
        <c:axId val="12118169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21183232"/>
        <c:crosses val="autoZero"/>
        <c:auto val="1"/>
        <c:lblAlgn val="ctr"/>
        <c:lblOffset val="100"/>
      </c:catAx>
      <c:valAx>
        <c:axId val="121183232"/>
        <c:scaling>
          <c:orientation val="minMax"/>
        </c:scaling>
        <c:axPos val="l"/>
        <c:numFmt formatCode="0.0%" sourceLinked="1"/>
        <c:tickLblPos val="nextTo"/>
        <c:crossAx val="121181696"/>
        <c:crosses val="autoZero"/>
        <c:crossBetween val="between"/>
      </c:valAx>
      <c:spPr>
        <a:noFill/>
        <a:ln w="0"/>
        <a:effectLst>
          <a:glow rad="1905000">
            <a:schemeClr val="accent1">
              <a:alpha val="0"/>
            </a:schemeClr>
          </a:glow>
          <a:outerShdw sx="1000" sy="1000" algn="ctr" rotWithShape="0">
            <a:srgbClr val="000000"/>
          </a:outerShdw>
        </a:effectLst>
      </c:spPr>
    </c:plotArea>
    <c:legend>
      <c:legendPos val="r"/>
      <c:layout>
        <c:manualLayout>
          <c:xMode val="edge"/>
          <c:yMode val="edge"/>
          <c:x val="0.1393706493210087"/>
          <c:y val="1.6826816139507993E-2"/>
          <c:w val="0.24220187150519237"/>
          <c:h val="0.25694055604160593"/>
        </c:manualLayout>
      </c:layout>
    </c:legend>
    <c:plotVisOnly val="1"/>
    <c:dispBlanksAs val="gap"/>
  </c:chart>
  <c:spPr>
    <a:effectLst>
      <a:glow rad="1905000">
        <a:schemeClr val="accent1">
          <a:alpha val="0"/>
        </a:schemeClr>
      </a:glow>
    </a:effectLst>
  </c:spPr>
  <c:txPr>
    <a:bodyPr/>
    <a:lstStyle/>
    <a:p>
      <a:pPr>
        <a:defRPr sz="1600">
          <a:latin typeface="Calibri" panose="020F0502020204030204" pitchFamily="34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6153122369137867E-2"/>
          <c:y val="4.4742543545693167E-2"/>
          <c:w val="0.88465272619224478"/>
          <c:h val="0.84560057265569122"/>
        </c:manualLayout>
      </c:layout>
      <c:barChart>
        <c:barDir val="col"/>
        <c:grouping val="clustered"/>
        <c:ser>
          <c:idx val="0"/>
          <c:order val="0"/>
          <c:tx>
            <c:strRef>
              <c:f>Sheet1!$B$4</c:f>
              <c:strCache>
                <c:ptCount val="1"/>
                <c:pt idx="0">
                  <c:v>&lt; 50 лет</c:v>
                </c:pt>
              </c:strCache>
            </c:strRef>
          </c:tx>
          <c:cat>
            <c:strRef>
              <c:f>Sheet1!$C$2:$E$3</c:f>
              <c:strCache>
                <c:ptCount val="3"/>
                <c:pt idx="0">
                  <c:v>RAL</c:v>
                </c:pt>
                <c:pt idx="1">
                  <c:v>EVG/c</c:v>
                </c:pt>
                <c:pt idx="2">
                  <c:v>DTG</c:v>
                </c:pt>
              </c:strCache>
            </c:strRef>
          </c:cat>
          <c:val>
            <c:numRef>
              <c:f>Sheet1!$C$4:$E$4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&gt; 50 лет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Sheet1!$C$2:$E$3</c:f>
              <c:strCache>
                <c:ptCount val="3"/>
                <c:pt idx="0">
                  <c:v>RAL</c:v>
                </c:pt>
                <c:pt idx="1">
                  <c:v>EVG/c</c:v>
                </c:pt>
                <c:pt idx="2">
                  <c:v>DTG</c:v>
                </c:pt>
              </c:strCache>
            </c:strRef>
          </c:cat>
          <c:val>
            <c:numRef>
              <c:f>Sheet1!$C$5:$E$5</c:f>
              <c:numCache>
                <c:formatCode>0.0%</c:formatCode>
                <c:ptCount val="3"/>
                <c:pt idx="0">
                  <c:v>0</c:v>
                </c:pt>
                <c:pt idx="1">
                  <c:v>9.5000000000000029E-2</c:v>
                </c:pt>
                <c:pt idx="2">
                  <c:v>0.10500000000000002</c:v>
                </c:pt>
              </c:numCache>
            </c:numRef>
          </c:val>
        </c:ser>
        <c:ser>
          <c:idx val="2"/>
          <c:order val="2"/>
          <c:tx>
            <c:strRef>
              <c:f>Sheet1!$B$6</c:f>
              <c:strCache>
                <c:ptCount val="1"/>
                <c:pt idx="0">
                  <c:v>Все пациенты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Sheet1!$C$2:$E$3</c:f>
              <c:strCache>
                <c:ptCount val="3"/>
                <c:pt idx="0">
                  <c:v>RAL</c:v>
                </c:pt>
                <c:pt idx="1">
                  <c:v>EVG/c</c:v>
                </c:pt>
                <c:pt idx="2">
                  <c:v>DTG</c:v>
                </c:pt>
              </c:strCache>
            </c:strRef>
          </c:cat>
          <c:val>
            <c:numRef>
              <c:f>Sheet1!$C$6:$E$6</c:f>
              <c:numCache>
                <c:formatCode>0.0%</c:formatCode>
                <c:ptCount val="3"/>
                <c:pt idx="0">
                  <c:v>0</c:v>
                </c:pt>
                <c:pt idx="1">
                  <c:v>4.7000000000000014E-2</c:v>
                </c:pt>
                <c:pt idx="2">
                  <c:v>5.1000000000000004E-2</c:v>
                </c:pt>
              </c:numCache>
            </c:numRef>
          </c:val>
        </c:ser>
        <c:dLbls/>
        <c:axId val="143808384"/>
        <c:axId val="143809920"/>
      </c:barChart>
      <c:catAx>
        <c:axId val="14380838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43809920"/>
        <c:crosses val="autoZero"/>
        <c:auto val="1"/>
        <c:lblAlgn val="ctr"/>
        <c:lblOffset val="100"/>
      </c:catAx>
      <c:valAx>
        <c:axId val="143809920"/>
        <c:scaling>
          <c:orientation val="minMax"/>
        </c:scaling>
        <c:axPos val="l"/>
        <c:numFmt formatCode="0.0%" sourceLinked="1"/>
        <c:tickLblPos val="nextTo"/>
        <c:crossAx val="143808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501968503937011"/>
          <c:y val="5.5658076831305192E-2"/>
          <c:w val="0.20630106967761105"/>
          <c:h val="0.2523199713672156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600"/>
      </a:pPr>
      <a:endParaRPr lang="ru-R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C8C51-50F0-4425-97C5-4A9CA0ACA2F3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CC68C-A169-4008-AF74-4AAAACB3A7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0196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96D48-CCF5-4E37-AA90-EDB85E1B685B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75CC4-8F1F-408A-B492-AE29DC0C9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542654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5CC4-8F1F-408A-B492-AE29DC0C91C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0734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ru-RU" dirty="0">
                <a:solidFill>
                  <a:srgbClr val="993366"/>
                </a:solidFill>
              </a:rPr>
              <a:t>ВИЧ связывают с прогрессированием ХГС, а именно </a:t>
            </a:r>
            <a:r>
              <a:rPr lang="ru-RU" dirty="0" smtClean="0"/>
              <a:t>Ускорением прогрессирования фиброза печени, Повышение риска развития цирроза печени, терминальной ПН, гепатоцеллюлярной карциномы, что увеличивает смертность ВИЧ-инфицированных</a:t>
            </a:r>
            <a:r>
              <a:rPr lang="ru-RU" baseline="0" dirty="0" smtClean="0"/>
              <a:t> от ХГС</a:t>
            </a:r>
            <a:endParaRPr lang="ru-RU" dirty="0" smtClean="0"/>
          </a:p>
          <a:p>
            <a:pPr defTabSz="897301">
              <a:defRPr/>
            </a:pPr>
            <a:r>
              <a:rPr lang="ru-RU" dirty="0">
                <a:cs typeface="Times New Roman" pitchFamily="18" charset="0"/>
              </a:rPr>
              <a:t>Увеличивает заболеваемость ХГС: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ВИЧ-пациенты – группа риска по ХГС ввиду ослабленного и замедленного иммунного ответа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 ВГС, </a:t>
            </a:r>
            <a:r>
              <a:rPr lang="ru-RU" dirty="0" smtClean="0"/>
              <a:t>Более высокой вирусной нагрузкой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персистирующей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виремией</a:t>
            </a:r>
            <a:endParaRPr lang="ru-RU" dirty="0" smtClean="0"/>
          </a:p>
          <a:p>
            <a:pPr defTabSz="897301">
              <a:defRPr/>
            </a:pPr>
            <a:r>
              <a:rPr lang="ru-RU" dirty="0" smtClean="0"/>
              <a:t>Более высокие показатели дисфункции прочих органов:</a:t>
            </a:r>
            <a:r>
              <a:rPr lang="ru-RU" baseline="0" dirty="0" smtClean="0"/>
              <a:t> так, </a:t>
            </a:r>
            <a:r>
              <a:rPr lang="ru-RU" dirty="0">
                <a:cs typeface="Times New Roman" pitchFamily="18" charset="0"/>
              </a:rPr>
              <a:t>ХГС у ВИЧ-инфицированных увеличивает риск прогрессирования ХБП</a:t>
            </a:r>
          </a:p>
          <a:p>
            <a:pPr defTabSz="897301">
              <a:defRPr/>
            </a:pPr>
            <a:endParaRPr lang="ru-RU" dirty="0" smtClean="0"/>
          </a:p>
          <a:p>
            <a:pPr defTabSz="897301"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defTabSz="897301">
              <a:defRPr/>
            </a:pPr>
            <a:endParaRPr lang="ru-RU" dirty="0" smtClean="0"/>
          </a:p>
          <a:p>
            <a:pPr defTabSz="897301"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1F1A-354E-434B-8BDC-8151B0AEED05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170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ru-RU" dirty="0">
                <a:solidFill>
                  <a:srgbClr val="993366"/>
                </a:solidFill>
              </a:rPr>
              <a:t>ВИЧ связывают с прогрессированием ХГС, а именно </a:t>
            </a:r>
            <a:r>
              <a:rPr lang="ru-RU" dirty="0" smtClean="0"/>
              <a:t>Ускорением прогрессирования фиброза печени, Повышение риска развития цирроза печени, терминальной ПН, гепатоцеллюлярной карциномы, что увеличивает смертность ВИЧ-инфицированных</a:t>
            </a:r>
            <a:r>
              <a:rPr lang="ru-RU" baseline="0" dirty="0" smtClean="0"/>
              <a:t> от ХГС</a:t>
            </a:r>
            <a:endParaRPr lang="ru-RU" dirty="0" smtClean="0"/>
          </a:p>
          <a:p>
            <a:pPr defTabSz="897301">
              <a:defRPr/>
            </a:pPr>
            <a:r>
              <a:rPr lang="ru-RU" dirty="0">
                <a:cs typeface="Times New Roman" pitchFamily="18" charset="0"/>
              </a:rPr>
              <a:t>Увеличивает заболеваемость ХГС: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ВИЧ-пациенты – группа риска по ХГС ввиду ослабленного и замедленного иммунного ответа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 ВГС, </a:t>
            </a:r>
            <a:r>
              <a:rPr lang="ru-RU" dirty="0" smtClean="0"/>
              <a:t>Более высокой вирусной нагрузкой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персистирующей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виремией</a:t>
            </a:r>
            <a:endParaRPr lang="ru-RU" dirty="0" smtClean="0"/>
          </a:p>
          <a:p>
            <a:pPr defTabSz="897301">
              <a:defRPr/>
            </a:pPr>
            <a:r>
              <a:rPr lang="ru-RU" dirty="0" smtClean="0"/>
              <a:t>Более высокие показатели дисфункции прочих органов:</a:t>
            </a:r>
            <a:r>
              <a:rPr lang="ru-RU" baseline="0" dirty="0" smtClean="0"/>
              <a:t> так, </a:t>
            </a:r>
            <a:r>
              <a:rPr lang="ru-RU" dirty="0">
                <a:cs typeface="Times New Roman" pitchFamily="18" charset="0"/>
              </a:rPr>
              <a:t>ХГС у ВИЧ-инфицированных увеличивает риск прогрессирования ХБП</a:t>
            </a:r>
          </a:p>
          <a:p>
            <a:pPr defTabSz="897301">
              <a:defRPr/>
            </a:pPr>
            <a:endParaRPr lang="ru-RU" dirty="0" smtClean="0"/>
          </a:p>
          <a:p>
            <a:pPr defTabSz="897301"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defTabSz="897301">
              <a:defRPr/>
            </a:pPr>
            <a:endParaRPr lang="ru-RU" dirty="0" smtClean="0"/>
          </a:p>
          <a:p>
            <a:pPr defTabSz="897301"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1F1A-354E-434B-8BDC-8151B0AEED05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170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ru-RU" dirty="0">
                <a:solidFill>
                  <a:srgbClr val="993366"/>
                </a:solidFill>
              </a:rPr>
              <a:t>ВИЧ связывают с прогрессированием ХГС, а именно </a:t>
            </a:r>
            <a:r>
              <a:rPr lang="ru-RU" dirty="0" smtClean="0"/>
              <a:t>Ускорением прогрессирования фиброза печени, Повышение риска развития цирроза печени, терминальной ПН, гепатоцеллюлярной карциномы, что увеличивает смертность ВИЧ-инфицированных</a:t>
            </a:r>
            <a:r>
              <a:rPr lang="ru-RU" baseline="0" dirty="0" smtClean="0"/>
              <a:t> от ХГС</a:t>
            </a:r>
            <a:endParaRPr lang="ru-RU" dirty="0" smtClean="0"/>
          </a:p>
          <a:p>
            <a:pPr defTabSz="897301">
              <a:defRPr/>
            </a:pPr>
            <a:r>
              <a:rPr lang="ru-RU" dirty="0">
                <a:cs typeface="Times New Roman" pitchFamily="18" charset="0"/>
              </a:rPr>
              <a:t>Увеличивает заболеваемость ХГС: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ВИЧ-пациенты – группа риска по ХГС ввиду ослабленного и замедленного иммунного ответа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 ВГС, </a:t>
            </a:r>
            <a:r>
              <a:rPr lang="ru-RU" dirty="0" smtClean="0"/>
              <a:t>Более высокой вирусной нагрузкой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персистирующей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виремией</a:t>
            </a:r>
            <a:endParaRPr lang="ru-RU" dirty="0" smtClean="0"/>
          </a:p>
          <a:p>
            <a:pPr defTabSz="897301">
              <a:defRPr/>
            </a:pPr>
            <a:r>
              <a:rPr lang="ru-RU" dirty="0" smtClean="0"/>
              <a:t>Более высокие показатели дисфункции прочих органов:</a:t>
            </a:r>
            <a:r>
              <a:rPr lang="ru-RU" baseline="0" dirty="0" smtClean="0"/>
              <a:t> так, </a:t>
            </a:r>
            <a:r>
              <a:rPr lang="ru-RU" dirty="0">
                <a:cs typeface="Times New Roman" pitchFamily="18" charset="0"/>
              </a:rPr>
              <a:t>ХГС у ВИЧ-инфицированных увеличивает риск прогрессирования ХБП</a:t>
            </a:r>
          </a:p>
          <a:p>
            <a:pPr defTabSz="897301">
              <a:defRPr/>
            </a:pPr>
            <a:endParaRPr lang="ru-RU" dirty="0" smtClean="0"/>
          </a:p>
          <a:p>
            <a:pPr defTabSz="897301"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defTabSz="897301">
              <a:defRPr/>
            </a:pPr>
            <a:endParaRPr lang="ru-RU" dirty="0" smtClean="0"/>
          </a:p>
          <a:p>
            <a:pPr defTabSz="897301"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1F1A-354E-434B-8BDC-8151B0AEED05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170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8091-869E-4C47-AEE0-C2E5514EB0C5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659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ru-RU" b="1" smtClean="0"/>
              <a:t>Adverse Drug Reactions in Clinical Studies With ISENTRESS™ (raltegravir)</a:t>
            </a:r>
          </a:p>
          <a:p>
            <a:pPr eaLnBrk="1" hangingPunct="1">
              <a:spcBef>
                <a:spcPct val="0"/>
              </a:spcBef>
            </a:pPr>
            <a:endParaRPr lang="en-US" altLang="ru-RU" b="1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ru-RU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ru-RU" smtClean="0"/>
              <a:t>This slide shows the drug related incidence of adverse events of raltegravir at both STARTMRK and BENCHMRK.</a:t>
            </a:r>
            <a:r>
              <a:rPr lang="en-US" altLang="ru-RU" baseline="30000" smtClean="0"/>
              <a:t>1</a:t>
            </a:r>
            <a:endParaRPr lang="en-US" altLang="ru-RU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ru-RU" smtClean="0"/>
              <a:t>The incidence of drug-related clinical adverse events was similar in ISENTRESS recipients with hepatitis coinfection compared with those without coinfection.</a:t>
            </a:r>
            <a:r>
              <a:rPr lang="en-US" altLang="ru-RU" baseline="30000" smtClean="0"/>
              <a:t>1</a:t>
            </a:r>
            <a:endParaRPr lang="en-US" altLang="ru-RU" smtClean="0"/>
          </a:p>
          <a:p>
            <a:pPr eaLnBrk="1" hangingPunct="1">
              <a:spcBef>
                <a:spcPct val="0"/>
              </a:spcBef>
            </a:pPr>
            <a:endParaRPr lang="en-US" altLang="ru-RU" b="1" smtClean="0"/>
          </a:p>
          <a:p>
            <a:pPr eaLnBrk="1" hangingPunct="1">
              <a:spcBef>
                <a:spcPct val="0"/>
              </a:spcBef>
            </a:pPr>
            <a:endParaRPr lang="en-US" altLang="ru-RU" b="1" smtClean="0"/>
          </a:p>
          <a:p>
            <a:pPr eaLnBrk="1" hangingPunct="1">
              <a:spcBef>
                <a:spcPct val="0"/>
              </a:spcBef>
            </a:pPr>
            <a:endParaRPr lang="en-US" altLang="ru-RU" b="1" smtClean="0"/>
          </a:p>
          <a:p>
            <a:pPr eaLnBrk="1" hangingPunct="1">
              <a:spcBef>
                <a:spcPct val="0"/>
              </a:spcBef>
            </a:pPr>
            <a:endParaRPr lang="en-US" altLang="ru-RU" b="1" smtClean="0"/>
          </a:p>
          <a:p>
            <a:pPr eaLnBrk="1" hangingPunct="1">
              <a:spcBef>
                <a:spcPct val="0"/>
              </a:spcBef>
            </a:pPr>
            <a:endParaRPr lang="en-US" altLang="ru-RU" b="1" smtClean="0"/>
          </a:p>
          <a:p>
            <a:pPr eaLnBrk="1" hangingPunct="1">
              <a:spcBef>
                <a:spcPct val="0"/>
              </a:spcBef>
            </a:pPr>
            <a:endParaRPr lang="en-US" altLang="ru-RU" b="1" smtClean="0"/>
          </a:p>
          <a:p>
            <a:pPr eaLnBrk="1" hangingPunct="1">
              <a:spcBef>
                <a:spcPct val="0"/>
              </a:spcBef>
            </a:pPr>
            <a:r>
              <a:rPr lang="en-US" altLang="ru-RU" b="1" smtClean="0"/>
              <a:t>1. </a:t>
            </a:r>
            <a:r>
              <a:rPr lang="en-US" altLang="ru-RU" smtClean="0"/>
              <a:t>Rockstroh JK, Teppler H, Zhao J et al. Safety and efficacy of raltegravir in patients with HIV-1 and hepatitis B and/or C virus coinfection. </a:t>
            </a:r>
            <a:r>
              <a:rPr lang="it-IT" altLang="ru-RU" i="1" smtClean="0"/>
              <a:t>HIV Medicine</a:t>
            </a:r>
            <a:r>
              <a:rPr lang="it-IT" altLang="ru-RU" smtClean="0"/>
              <a:t>. 2012;13:127–131.</a:t>
            </a:r>
            <a:endParaRPr lang="en-US" altLang="ru-RU" smtClean="0"/>
          </a:p>
          <a:p>
            <a:pPr eaLnBrk="1" hangingPunct="1">
              <a:spcBef>
                <a:spcPct val="0"/>
              </a:spcBef>
            </a:pPr>
            <a:endParaRPr lang="en-US" altLang="ru-RU" b="1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5879619" indent="-3544715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78560" indent="-216233" defTabSz="432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811026" indent="-216233" defTabSz="432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243491" indent="-216233" defTabSz="432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675957" indent="-216233" defTabSz="432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1A5D437-6BE3-4986-8885-DD9CA7D0931C}" type="slidenum">
              <a:rPr lang="en-US" altLang="ru-RU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3C480-B53C-44AE-9298-DE177E12CF9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124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ru-RU" smtClean="0"/>
              <a:t>M. Cevik</a:t>
            </a:r>
            <a:r>
              <a:rPr lang="ru-RU" altLang="ru-RU" smtClean="0"/>
              <a:t> </a:t>
            </a:r>
            <a:r>
              <a:rPr lang="en-US" altLang="ru-RU" smtClean="0"/>
              <a:t>et al. A switch to Raltegravir improves</a:t>
            </a:r>
            <a:r>
              <a:rPr lang="ru-RU" altLang="ru-RU" smtClean="0"/>
              <a:t> </a:t>
            </a:r>
            <a:r>
              <a:rPr lang="en-US" altLang="ru-RU" smtClean="0"/>
              <a:t>antiretroviral associated hepatotoxicity in</a:t>
            </a:r>
            <a:r>
              <a:rPr lang="ru-RU" altLang="ru-RU" smtClean="0"/>
              <a:t> </a:t>
            </a:r>
            <a:r>
              <a:rPr lang="en-US" altLang="ru-RU" smtClean="0"/>
              <a:t>individuals co-infected with HIV and</a:t>
            </a:r>
            <a:r>
              <a:rPr lang="ru-RU" altLang="ru-RU" smtClean="0"/>
              <a:t> </a:t>
            </a:r>
            <a:r>
              <a:rPr lang="en-US" altLang="ru-RU" smtClean="0"/>
              <a:t>hepatitis C</a:t>
            </a:r>
            <a:r>
              <a:rPr lang="ru-RU" altLang="ru-RU" smtClean="0"/>
              <a:t>.</a:t>
            </a:r>
            <a:r>
              <a:rPr lang="en-US" altLang="ru-RU" smtClean="0"/>
              <a:t> Journal of Infection (2014) 69, 190e193</a:t>
            </a:r>
            <a:endParaRPr lang="ru-RU" altLang="ru-RU" smtClean="0"/>
          </a:p>
        </p:txBody>
      </p:sp>
      <p:sp>
        <p:nvSpPr>
          <p:cNvPr id="563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96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18" indent="-2285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84" indent="-2285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52" indent="-2285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18" indent="-2285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85" indent="-2285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752" indent="-2285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19" indent="-2285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prstClr val="black"/>
                </a:solidFill>
              </a:rPr>
              <a:t>слайд-сет для </a:t>
            </a:r>
            <a:r>
              <a:rPr lang="en-US" altLang="ru-RU" smtClean="0">
                <a:solidFill>
                  <a:prstClr val="black"/>
                </a:solidFill>
              </a:rPr>
              <a:t>HCP </a:t>
            </a:r>
            <a:r>
              <a:rPr lang="ru-RU" altLang="ru-RU" smtClean="0">
                <a:solidFill>
                  <a:prstClr val="black"/>
                </a:solidFill>
              </a:rPr>
              <a:t>окт2015</a:t>
            </a:r>
          </a:p>
        </p:txBody>
      </p:sp>
      <p:sp>
        <p:nvSpPr>
          <p:cNvPr id="5632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96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18" indent="-2285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84" indent="-2285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52" indent="-2285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18" indent="-2285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85" indent="-2285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752" indent="-2285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19" indent="-2285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5632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96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18" indent="-2285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84" indent="-2285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52" indent="-2285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18" indent="-2285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85" indent="-2285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752" indent="-2285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19" indent="-2285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D83959-AF6B-4C06-B685-8559E24395E3}" type="slidenum">
              <a:rPr lang="en-US" altLang="ru-RU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5CC4-8F1F-408A-B492-AE29DC0C91C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0349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53D8-43B4-4531-B1ED-6A174592CDF3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074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5140" y="4861444"/>
            <a:ext cx="6170611" cy="4605576"/>
          </a:xfrm>
        </p:spPr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70E6C-805E-4FDA-8427-9C6F1427454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86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  <a:latin typeface="Calibri"/>
              </a:rPr>
              <a:t>слайд-сет для </a:t>
            </a:r>
            <a:r>
              <a:rPr lang="en-US" smtClean="0">
                <a:solidFill>
                  <a:prstClr val="black"/>
                </a:solidFill>
                <a:latin typeface="Calibri"/>
              </a:rPr>
              <a:t>HCP </a:t>
            </a:r>
            <a:r>
              <a:rPr lang="ru-RU" smtClean="0">
                <a:solidFill>
                  <a:prstClr val="black"/>
                </a:solidFill>
                <a:latin typeface="Calibri"/>
              </a:rPr>
              <a:t>окт2015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F92FBB-9E22-49E6-8239-6E1583847130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Долутегравир как препарат дозируемый</a:t>
            </a:r>
            <a:r>
              <a:rPr lang="ru-RU" baseline="0" dirty="0" smtClean="0"/>
              <a:t> один раз в день желательно должне быть назначен совместно с таким же однократным НИОТ.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Перечень НИОТ агентов с однократным дозированием ограничен, одним из самых часто применяемых является тенофовир.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Тенофовир токсичен для почек, особенно в сочетании с ингибиторами протеазы из-за необходимости применения ритонавира, который усиливает токсичность тенофовира для почек.</a:t>
            </a:r>
          </a:p>
          <a:p>
            <a:endParaRPr lang="ru-RU" baseline="0" dirty="0" smtClean="0"/>
          </a:p>
          <a:p>
            <a:r>
              <a:rPr lang="ru-RU" dirty="0" smtClean="0"/>
              <a:t>Как видно из результатов</a:t>
            </a:r>
            <a:r>
              <a:rPr lang="ru-RU" baseline="0" dirty="0" smtClean="0"/>
              <a:t> исследования влияния комбинированного назначения ингибиторов интегразы с тенофовиром/эмтрицитабином оказало различное влияние на функцию почек:</a:t>
            </a:r>
          </a:p>
          <a:p>
            <a:r>
              <a:rPr lang="ru-RU" b="1" baseline="0" dirty="0" smtClean="0"/>
              <a:t>Ралтегравир наиболее безопасен для почек при совместном назначении с тенофовиром/эмтрицитабином, при этом долутегравир больше других ИИ усиливает почечную токсичность тенофовира.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A54F-A377-4884-A8CA-67B9803EB56F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934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ru-RU" smtClean="0"/>
              <a:t>Beatriz Herna´ndez-Novoa</a:t>
            </a:r>
            <a:r>
              <a:rPr lang="ru-RU" altLang="ru-RU" smtClean="0"/>
              <a:t> </a:t>
            </a:r>
            <a:r>
              <a:rPr lang="en-US" altLang="ru-RU" smtClean="0"/>
              <a:t>et al. Raltegravir pharmacokinetics in HIV/HCV-coinfected patients with</a:t>
            </a:r>
            <a:r>
              <a:rPr lang="ru-RU" altLang="ru-RU" smtClean="0"/>
              <a:t> </a:t>
            </a:r>
            <a:r>
              <a:rPr lang="en-US" altLang="ru-RU" smtClean="0"/>
              <a:t>advanced liver cirrhosis (Child-Pugh C)</a:t>
            </a:r>
            <a:r>
              <a:rPr lang="ru-RU" altLang="ru-RU" smtClean="0"/>
              <a:t>. </a:t>
            </a:r>
            <a:r>
              <a:rPr lang="en-US" altLang="ru-RU" smtClean="0"/>
              <a:t>J Antimicrob Chemother 2014; 69: 471–475</a:t>
            </a:r>
            <a:r>
              <a:rPr lang="ru-RU" altLang="ru-RU" smtClean="0"/>
              <a:t>. </a:t>
            </a:r>
            <a:r>
              <a:rPr lang="en-US" altLang="ru-RU" smtClean="0"/>
              <a:t>doi:10.1093/jac/dkt386 Advance Access publication 4 October 2013</a:t>
            </a:r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809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96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18" indent="-2285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84" indent="-2285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52" indent="-2285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18" indent="-2285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85" indent="-2285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752" indent="-2285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19" indent="-2285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mtClean="0"/>
              <a:t>слайд-сет для </a:t>
            </a:r>
            <a:r>
              <a:rPr lang="en-US" altLang="ru-RU" smtClean="0"/>
              <a:t>HCP </a:t>
            </a:r>
            <a:r>
              <a:rPr lang="ru-RU" altLang="ru-RU" smtClean="0"/>
              <a:t>окт2015</a:t>
            </a:r>
          </a:p>
        </p:txBody>
      </p:sp>
      <p:sp>
        <p:nvSpPr>
          <p:cNvPr id="8090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96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18" indent="-2285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84" indent="-2285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52" indent="-2285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18" indent="-2285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85" indent="-2285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752" indent="-2285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19" indent="-2285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09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96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18" indent="-2285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84" indent="-2285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52" indent="-2285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18" indent="-2285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85" indent="-2285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752" indent="-2285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19" indent="-2285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70B79B-4536-48B1-85AD-C4D82653196D}" type="slidenum">
              <a:rPr lang="en-US" altLang="ru-RU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ru-RU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Ингибиторы</a:t>
            </a:r>
            <a:r>
              <a:rPr lang="ru-RU" baseline="0" dirty="0" smtClean="0"/>
              <a:t> интегразы отличаются особенным метаболизмом, приводящим к сравнительно низкому риску МЛВ.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При этом долутегравир частично метаболизируется через систему цитохропа Р450, поэтому имеет больше МЛВ, чем ралтегравир, что иллюстрирует информация на слайде.</a:t>
            </a:r>
          </a:p>
          <a:p>
            <a:endParaRPr lang="ru-RU" baseline="0" dirty="0" smtClean="0"/>
          </a:p>
          <a:p>
            <a:r>
              <a:rPr lang="ru-RU" b="1" baseline="0" dirty="0" smtClean="0"/>
              <a:t>Препараты, назначаемые с ралтегравиром и имеющие ограничения с долутегравиром: метформин, противосудорожные препараты, некоторые анти аритмики, лекарства от эпилепсии, поливитамины, препараты железа.</a:t>
            </a:r>
            <a:endParaRPr lang="ru-RU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1ED5-45CF-4D59-BC02-6C44CCB95355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175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1ED5-45CF-4D59-BC02-6C44CCB95355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126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C715-55B8-4D6A-93D8-705A6A0C536A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589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5CC4-8F1F-408A-B492-AE29DC0C91CD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5338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7900A-22B8-4024-98ED-0CBD6349D44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Left Brace 10"/>
          <p:cNvSpPr/>
          <p:nvPr/>
        </p:nvSpPr>
        <p:spPr>
          <a:xfrm flipH="1">
            <a:off x="4714875" y="1364420"/>
            <a:ext cx="227508" cy="2174503"/>
          </a:xfrm>
          <a:prstGeom prst="leftBrace">
            <a:avLst>
              <a:gd name="adj1" fmla="val 0"/>
              <a:gd name="adj2" fmla="val 4955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5430" tIns="67714" rIns="135430" bIns="67714" anchor="ctr"/>
          <a:lstStyle/>
          <a:p>
            <a:pPr>
              <a:defRPr/>
            </a:pPr>
            <a:endParaRPr lang="en-US" sz="38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2384" y="2306870"/>
            <a:ext cx="850583" cy="2189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4947" tIns="47474" rIns="94947" bIns="47474" rtlCol="0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</a:rPr>
              <a:t>Кравченко:</a:t>
            </a:r>
            <a:r>
              <a:rPr lang="en-US" sz="800" dirty="0" smtClean="0">
                <a:solidFill>
                  <a:prstClr val="black"/>
                </a:solidFill>
              </a:rPr>
              <a:t>p2A</a:t>
            </a:r>
            <a:endParaRPr lang="ru-RU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686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7301">
              <a:defRPr/>
            </a:pPr>
            <a:r>
              <a:rPr lang="ru-RU" dirty="0" smtClean="0"/>
              <a:t>С появлением в 1990-х гг. ВААРВТ для лечения ВИЧ-инфекции, связанная с ВИЧ смертность снизилась, </a:t>
            </a:r>
            <a:r>
              <a:rPr lang="ru-RU" b="0" dirty="0" smtClean="0"/>
              <a:t>а </a:t>
            </a:r>
            <a:r>
              <a:rPr lang="ru-RU" sz="1600" dirty="0">
                <a:solidFill>
                  <a:srgbClr val="993366"/>
                </a:solidFill>
              </a:rPr>
              <a:t>ХГС стало одной из ведущих причин смертности от при ВИЧ инфекции</a:t>
            </a:r>
          </a:p>
          <a:p>
            <a:r>
              <a:rPr lang="ru-RU" dirty="0" smtClean="0">
                <a:cs typeface="Arial" pitchFamily="34" charset="0"/>
              </a:rPr>
              <a:t>В исследовании </a:t>
            </a:r>
            <a:r>
              <a:rPr lang="en-US" dirty="0" smtClean="0">
                <a:cs typeface="Arial" pitchFamily="34" charset="0"/>
              </a:rPr>
              <a:t>CASCASE</a:t>
            </a:r>
            <a:r>
              <a:rPr lang="ru-RU" dirty="0" smtClean="0">
                <a:cs typeface="Arial" pitchFamily="34" charset="0"/>
              </a:rPr>
              <a:t>, включавшем 9164 человека, было показано, что смертность от заболеваний печени у ко-инфицированных пациентов</a:t>
            </a:r>
            <a:r>
              <a:rPr lang="ru-RU" baseline="0" dirty="0" smtClean="0">
                <a:cs typeface="Arial" pitchFamily="34" charset="0"/>
              </a:rPr>
              <a:t> на порядки </a:t>
            </a:r>
            <a:r>
              <a:rPr lang="ru-RU" dirty="0" smtClean="0">
                <a:cs typeface="Arial" pitchFamily="34" charset="0"/>
              </a:rPr>
              <a:t>выше, чем в группе моно-инфекции. В частности,</a:t>
            </a:r>
            <a:r>
              <a:rPr lang="ru-RU" baseline="0" dirty="0" smtClean="0">
                <a:cs typeface="Arial" pitchFamily="34" charset="0"/>
              </a:rPr>
              <a:t> если брать отношение числа смертей от болезней печени в группе сочетанной инфекции по отношению к группе моноинфекции ВИЧ, то разница достигает 15 раз!!! </a:t>
            </a:r>
            <a:r>
              <a:rPr lang="ru-RU" dirty="0" smtClean="0">
                <a:cs typeface="Arial" pitchFamily="34" charset="0"/>
              </a:rPr>
              <a:t>Данное исследование показало, так же, что общая смертность от ВИЧ/СПИД в группе ко-инфекции так же выше, по сравнению с моно-инфекцией. 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868" indent="-285718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2874" indent="-228574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023" indent="-228574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173" indent="-228574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322" indent="-22857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471" indent="-22857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8620" indent="-22857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5770" indent="-22857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04429D14-B8F1-4F5F-B01F-0527F6D738CA}" type="slidenum">
              <a:rPr kumimoji="0" lang="ru-RU" smtClean="0">
                <a:solidFill>
                  <a:prstClr val="black"/>
                </a:solidFill>
              </a:rPr>
              <a:pPr eaLnBrk="1" hangingPunct="1"/>
              <a:t>4</a:t>
            </a:fld>
            <a:endParaRPr kumimoji="0"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i="1">
                <a:ea typeface="ＭＳ Ｐゴシック" charset="0"/>
              </a:rPr>
              <a:t>American Association for the Study of Liver Diseases; HCV, hepatitis C virus; IDSA, Infectious Diseases Society of America; MSM, men who have sex with men.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38609ACF-A939-954B-A6C3-F2CB0C0E1E70}" type="slidenum">
              <a:rPr lang="en-US" sz="1200" b="0">
                <a:solidFill>
                  <a:prstClr val="black"/>
                </a:solidFill>
              </a:rPr>
              <a:pPr/>
              <a:t>5</a:t>
            </a:fld>
            <a:endParaRPr lang="en-US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5CC4-8F1F-408A-B492-AE29DC0C91C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1559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i="1" smtClean="0">
                <a:solidFill>
                  <a:srgbClr val="A30D43"/>
                </a:solidFill>
                <a:latin typeface="Arial" pitchFamily="34" charset="0"/>
                <a:cs typeface="Arial" pitchFamily="34" charset="0"/>
              </a:rPr>
              <a:t>HCV, hepatitis C virus; IFN, interferon; IQR, interquartile range; RBV, ribavirin; SVR, sustained virologic response.</a:t>
            </a:r>
          </a:p>
        </p:txBody>
      </p:sp>
      <p:sp>
        <p:nvSpPr>
          <p:cNvPr id="7373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7917"/>
            <a:fld id="{CE874841-6169-47FC-AFAC-ACF6B4A14C55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897917"/>
              <a:t>7</a:t>
            </a:fld>
            <a:endParaRPr lang="en-GB" altLang="en-US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i="1">
                <a:ea typeface="ＭＳ Ｐゴシック" charset="0"/>
              </a:rPr>
              <a:t>American Association for the Study of Liver Diseases; HCV, hepatitis C virus; IDSA, Infectious Diseases Society of America; MSM, men who have sex with men.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38609ACF-A939-954B-A6C3-F2CB0C0E1E70}" type="slidenum">
              <a:rPr lang="en-US" sz="1200" b="0">
                <a:solidFill>
                  <a:prstClr val="black"/>
                </a:solidFill>
              </a:rPr>
              <a:pPr/>
              <a:t>8</a:t>
            </a:fld>
            <a:endParaRPr lang="en-US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ru-RU" dirty="0">
                <a:solidFill>
                  <a:srgbClr val="993366"/>
                </a:solidFill>
              </a:rPr>
              <a:t>ВИЧ связывают с прогрессированием ХГС, а именно </a:t>
            </a:r>
            <a:r>
              <a:rPr lang="ru-RU" dirty="0" smtClean="0"/>
              <a:t>Ускорением прогрессирования фиброза печени, Повышение риска развития цирроза печени, терминальной ПН, гепатоцеллюлярной карциномы, что увеличивает смертность ВИЧ-инфицированных</a:t>
            </a:r>
            <a:r>
              <a:rPr lang="ru-RU" baseline="0" dirty="0" smtClean="0"/>
              <a:t> от ХГС</a:t>
            </a:r>
            <a:endParaRPr lang="ru-RU" dirty="0" smtClean="0"/>
          </a:p>
          <a:p>
            <a:pPr defTabSz="897301">
              <a:defRPr/>
            </a:pPr>
            <a:r>
              <a:rPr lang="ru-RU" dirty="0">
                <a:cs typeface="Times New Roman" pitchFamily="18" charset="0"/>
              </a:rPr>
              <a:t>Увеличивает заболеваемость ХГС: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ВИЧ-пациенты – группа риска по ХГС ввиду ослабленного и замедленного иммунного ответа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 ВГС, </a:t>
            </a:r>
            <a:r>
              <a:rPr lang="ru-RU" dirty="0" smtClean="0"/>
              <a:t>Более высокой вирусной нагрузкой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персистирующей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виремией</a:t>
            </a:r>
            <a:endParaRPr lang="ru-RU" dirty="0" smtClean="0"/>
          </a:p>
          <a:p>
            <a:pPr defTabSz="897301">
              <a:defRPr/>
            </a:pPr>
            <a:r>
              <a:rPr lang="ru-RU" dirty="0" smtClean="0"/>
              <a:t>Более высокие показатели дисфункции прочих органов:</a:t>
            </a:r>
            <a:r>
              <a:rPr lang="ru-RU" baseline="0" dirty="0" smtClean="0"/>
              <a:t> так, </a:t>
            </a:r>
            <a:r>
              <a:rPr lang="ru-RU" dirty="0">
                <a:cs typeface="Times New Roman" pitchFamily="18" charset="0"/>
              </a:rPr>
              <a:t>ХГС у ВИЧ-инфицированных увеличивает риск прогрессирования ХБП</a:t>
            </a:r>
          </a:p>
          <a:p>
            <a:pPr defTabSz="897301">
              <a:defRPr/>
            </a:pPr>
            <a:endParaRPr lang="ru-RU" dirty="0" smtClean="0"/>
          </a:p>
          <a:p>
            <a:pPr defTabSz="897301"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defTabSz="897301">
              <a:defRPr/>
            </a:pPr>
            <a:endParaRPr lang="ru-RU" dirty="0" smtClean="0"/>
          </a:p>
          <a:p>
            <a:pPr defTabSz="897301"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1F1A-354E-434B-8BDC-8151B0AEED05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17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file:///\\hcg1.health-ny.local\hsc%20work\HSC%20Clients%20Work\Merck\MERCK%20PROCESS-%20In%20Progress\Copyright%20Info" TargetMode="Externa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/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494"/>
            <a:ext cx="9144000" cy="68719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9175" y="202828"/>
            <a:ext cx="7629698" cy="30890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1230" y="5789510"/>
            <a:ext cx="1611105" cy="56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293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/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494"/>
            <a:ext cx="9144000" cy="68719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84" y="532264"/>
            <a:ext cx="5270495" cy="2133850"/>
          </a:xfrm>
          <a:prstGeom prst="rect">
            <a:avLst/>
          </a:prstGeom>
        </p:spPr>
      </p:pic>
      <p:sp>
        <p:nvSpPr>
          <p:cNvPr id="11" name="Прямоугольник 10"/>
          <p:cNvSpPr>
            <a:spLocks/>
          </p:cNvSpPr>
          <p:nvPr userDrawn="1"/>
        </p:nvSpPr>
        <p:spPr>
          <a:xfrm>
            <a:off x="114351" y="4286223"/>
            <a:ext cx="9029649" cy="7109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5000">
                <a:srgbClr val="15A5E0"/>
              </a:gs>
            </a:gsLst>
            <a:lin ang="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kern="600" spc="30" dirty="0" err="1" smtClean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/>
          </p:cNvSpPr>
          <p:nvPr userDrawn="1"/>
        </p:nvSpPr>
        <p:spPr>
          <a:xfrm>
            <a:off x="114351" y="3398529"/>
            <a:ext cx="9029649" cy="7109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0000">
                <a:srgbClr val="223089"/>
              </a:gs>
            </a:gsLst>
            <a:lin ang="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kern="600" spc="30" dirty="0" err="1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567131" y="3524750"/>
            <a:ext cx="4215204" cy="456767"/>
          </a:xfrm>
        </p:spPr>
        <p:txBody>
          <a:bodyPr/>
          <a:lstStyle>
            <a:lvl1pPr algn="r">
              <a:lnSpc>
                <a:spcPct val="78000"/>
              </a:lnSpc>
              <a:defRPr sz="4201" cap="all" spc="13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&lt;Insert title&gt;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80948" y="4377658"/>
            <a:ext cx="3601387" cy="619563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2001" spc="30" baseline="0">
                <a:solidFill>
                  <a:schemeClr val="bg1"/>
                </a:solidFill>
              </a:defRPr>
            </a:lvl1pPr>
            <a:lvl2pPr marL="45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4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&lt;Insert subtitle – optional&gt;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845874" y="5198531"/>
            <a:ext cx="1936461" cy="189351"/>
          </a:xfrm>
        </p:spPr>
        <p:txBody>
          <a:bodyPr/>
          <a:lstStyle>
            <a:lvl1pPr algn="r">
              <a:defRPr sz="1400" spc="3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Insert Date Here</a:t>
            </a: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1230" y="5789510"/>
            <a:ext cx="1611105" cy="56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639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Conten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494"/>
            <a:ext cx="9144000" cy="6871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29804" y="2725436"/>
            <a:ext cx="3173105" cy="782040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&lt;Text&gt;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1230" y="5789510"/>
            <a:ext cx="1611105" cy="56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610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ext &amp; Conten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659" y="446259"/>
            <a:ext cx="6946075" cy="1076155"/>
          </a:xfrm>
        </p:spPr>
        <p:txBody>
          <a:bodyPr/>
          <a:lstStyle/>
          <a:p>
            <a:r>
              <a:rPr lang="en-US" dirty="0" smtClean="0"/>
              <a:t>&lt;Title &amp; content layout&gt;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58" y="1853401"/>
            <a:ext cx="8222618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5270" y="6503951"/>
            <a:ext cx="2895600" cy="2720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659" y="6503958"/>
            <a:ext cx="279405" cy="28924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737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ext &amp; Conten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659" y="446259"/>
            <a:ext cx="6946075" cy="1076155"/>
          </a:xfrm>
        </p:spPr>
        <p:txBody>
          <a:bodyPr/>
          <a:lstStyle/>
          <a:p>
            <a:r>
              <a:rPr lang="en-US" dirty="0" smtClean="0"/>
              <a:t>&lt;Title &amp; content layout&gt;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58" y="1853401"/>
            <a:ext cx="8222618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5270" y="6503951"/>
            <a:ext cx="2895600" cy="2720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659" y="6503958"/>
            <a:ext cx="279405" cy="28924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6332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659" y="446259"/>
            <a:ext cx="6946075" cy="1076155"/>
          </a:xfrm>
        </p:spPr>
        <p:txBody>
          <a:bodyPr/>
          <a:lstStyle/>
          <a:p>
            <a:r>
              <a:rPr lang="en-US" dirty="0" smtClean="0"/>
              <a:t>&lt;2 column&gt;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7540" y="1853401"/>
            <a:ext cx="3949735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4659" y="1853401"/>
            <a:ext cx="3949735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5270" y="6503951"/>
            <a:ext cx="2895600" cy="2720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659" y="6503958"/>
            <a:ext cx="279405" cy="28924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4759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659" y="446259"/>
            <a:ext cx="6946075" cy="1076155"/>
          </a:xfrm>
        </p:spPr>
        <p:txBody>
          <a:bodyPr/>
          <a:lstStyle/>
          <a:p>
            <a:r>
              <a:rPr lang="en-US" dirty="0" smtClean="0"/>
              <a:t>&lt;2 column&gt;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7540" y="1853401"/>
            <a:ext cx="3949735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4659" y="1853401"/>
            <a:ext cx="3949735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5270" y="6503951"/>
            <a:ext cx="2895600" cy="2720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659" y="6503958"/>
            <a:ext cx="279405" cy="28924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8055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&amp; Conten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659" y="446259"/>
            <a:ext cx="6946075" cy="1076155"/>
          </a:xfrm>
        </p:spPr>
        <p:txBody>
          <a:bodyPr/>
          <a:lstStyle/>
          <a:p>
            <a:r>
              <a:rPr lang="en-US" dirty="0" smtClean="0"/>
              <a:t>&lt;Title &amp; content layout&gt;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5270" y="6503951"/>
            <a:ext cx="2895600" cy="2720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659" y="6503958"/>
            <a:ext cx="279405" cy="28924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3"/>
          </p:nvPr>
        </p:nvSpPr>
        <p:spPr>
          <a:xfrm>
            <a:off x="464344" y="2017713"/>
            <a:ext cx="6946106" cy="29797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984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stacked text conten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659" y="446259"/>
            <a:ext cx="6946075" cy="107615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&lt;2 stacked content / table option&gt;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58" y="1853399"/>
            <a:ext cx="8222618" cy="2847334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4658" y="4896140"/>
            <a:ext cx="8222618" cy="1247487"/>
          </a:xfrm>
        </p:spPr>
        <p:txBody>
          <a:bodyPr/>
          <a:lstStyle>
            <a:lvl1pPr>
              <a:spcBef>
                <a:spcPts val="600"/>
              </a:spcBef>
              <a:defRPr sz="1801"/>
            </a:lvl1pPr>
            <a:lvl2pPr marL="181029" indent="-147682">
              <a:spcBef>
                <a:spcPts val="200"/>
              </a:spcBef>
              <a:defRPr sz="1801"/>
            </a:lvl2pPr>
            <a:lvl3pPr marL="368410" indent="-168325">
              <a:spcBef>
                <a:spcPts val="0"/>
              </a:spcBef>
              <a:defRPr sz="1701"/>
            </a:lvl3pPr>
            <a:lvl4pPr marL="501800" indent="-133390">
              <a:spcBef>
                <a:spcPts val="0"/>
              </a:spcBef>
              <a:buNone/>
              <a:defRPr sz="1600"/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5270" y="6503951"/>
            <a:ext cx="2895600" cy="2720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659" y="6503958"/>
            <a:ext cx="279405" cy="28924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9367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1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975" r="6177" b="13207"/>
          <a:stretch/>
        </p:blipFill>
        <p:spPr>
          <a:xfrm>
            <a:off x="3502853" y="610790"/>
            <a:ext cx="2658794" cy="2681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1230" y="5789510"/>
            <a:ext cx="1611105" cy="5650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987705" y="6074525"/>
            <a:ext cx="5438120" cy="520286"/>
          </a:xfrm>
        </p:spPr>
        <p:txBody>
          <a:bodyPr>
            <a:normAutofit/>
          </a:bodyPr>
          <a:lstStyle>
            <a:lvl1pPr algn="ctr">
              <a:lnSpc>
                <a:spcPct val="78000"/>
              </a:lnSpc>
              <a:defRPr sz="3600" cap="all" spc="13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&lt;Insert thank you&gt;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643" r="40587" b="16774"/>
          <a:stretch/>
        </p:blipFill>
        <p:spPr>
          <a:xfrm>
            <a:off x="2324955" y="3207434"/>
            <a:ext cx="4533045" cy="60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2649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12750" y="205752"/>
            <a:ext cx="83185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71D49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28618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161"/>
            <a:fld id="{C0B3B9E4-8B82-4831-B506-27339191292C}" type="datetimeFigureOut">
              <a:rPr lang="ru-RU" sz="1900" smtClean="0">
                <a:solidFill>
                  <a:prstClr val="black"/>
                </a:solidFill>
              </a:rPr>
              <a:pPr defTabSz="457161"/>
              <a:t>16.10.2018</a:t>
            </a:fld>
            <a:endParaRPr lang="ru-RU" sz="19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011C-FEE2-437E-B900-3686879DB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877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57" y="-6563"/>
            <a:ext cx="7271673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81064" y="1498856"/>
            <a:ext cx="7002003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tabLst/>
              <a:defRPr baseline="0"/>
            </a:lvl1pPr>
            <a:lvl2pPr marL="640080" indent="-283464" algn="l">
              <a:lnSpc>
                <a:spcPct val="100000"/>
              </a:lnSpc>
              <a:spcBef>
                <a:spcPts val="0"/>
              </a:spcBef>
              <a:tabLst/>
              <a:defRPr baseline="0"/>
            </a:lvl2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 smtClean="0"/>
          </a:p>
        </p:txBody>
      </p:sp>
      <p:sp>
        <p:nvSpPr>
          <p:cNvPr id="8" name="Subtitle 2"/>
          <p:cNvSpPr>
            <a:spLocks noGrp="1"/>
          </p:cNvSpPr>
          <p:nvPr>
            <p:ph type="subTitle" idx="11"/>
          </p:nvPr>
        </p:nvSpPr>
        <p:spPr>
          <a:xfrm>
            <a:off x="881063" y="6307983"/>
            <a:ext cx="7130225" cy="24622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None/>
              <a:defRPr lang="en-US" sz="1000" b="0" i="0" baseline="0" smtClean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1313" y="6356352"/>
            <a:ext cx="2133600" cy="365125"/>
          </a:xfrm>
        </p:spPr>
        <p:txBody>
          <a:bodyPr/>
          <a:lstStyle>
            <a:lvl1pPr>
              <a:defRPr sz="1000">
                <a:solidFill>
                  <a:srgbClr val="37424A"/>
                </a:solidFill>
              </a:defRPr>
            </a:lvl1pPr>
          </a:lstStyle>
          <a:p>
            <a:pPr>
              <a:defRPr/>
            </a:pPr>
            <a:fld id="{17B95A38-6418-4841-8E4D-1ACDBA523FF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869218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69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674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574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886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38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56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493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6047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8565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791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5898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730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28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>
            <a:lvl1pPr>
              <a:spcBef>
                <a:spcPts val="1200"/>
              </a:spcBef>
              <a:defRPr sz="2800">
                <a:solidFill>
                  <a:schemeClr val="bg2"/>
                </a:solidFill>
              </a:defRPr>
            </a:lvl1pPr>
            <a:lvl2pPr>
              <a:spcBef>
                <a:spcPts val="600"/>
              </a:spcBef>
              <a:defRPr sz="2400">
                <a:solidFill>
                  <a:schemeClr val="bg2"/>
                </a:solidFill>
              </a:defRPr>
            </a:lvl2pPr>
            <a:lvl3pPr>
              <a:spcBef>
                <a:spcPts val="300"/>
              </a:spcBef>
              <a:defRPr sz="2000">
                <a:solidFill>
                  <a:schemeClr val="bg2"/>
                </a:solidFill>
              </a:defRPr>
            </a:lvl3pPr>
            <a:lvl4pPr>
              <a:spcBef>
                <a:spcPts val="300"/>
              </a:spcBef>
              <a:defRPr sz="1800">
                <a:solidFill>
                  <a:schemeClr val="bg2"/>
                </a:solidFill>
              </a:defRPr>
            </a:lvl4pPr>
            <a:lvl5pPr>
              <a:spcBef>
                <a:spcPts val="300"/>
              </a:spcBef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0122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1" y="19812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1" y="6251575"/>
            <a:ext cx="2133600" cy="476250"/>
          </a:xfrm>
          <a:prstGeom prst="rect">
            <a:avLst/>
          </a:prstGeom>
          <a:ln/>
        </p:spPr>
        <p:txBody>
          <a:bodyPr lIns="91424" tIns="45712" rIns="91424" bIns="45712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8400"/>
            <a:ext cx="2895600" cy="476250"/>
          </a:xfrm>
          <a:prstGeom prst="rect">
            <a:avLst/>
          </a:prstGeom>
          <a:ln/>
        </p:spPr>
        <p:txBody>
          <a:bodyPr lIns="91424" tIns="45712" rIns="91424" bIns="45712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ln/>
        </p:spPr>
        <p:txBody>
          <a:bodyPr lIns="91424" tIns="45712" rIns="91424" bIns="45712"/>
          <a:lstStyle>
            <a:lvl1pPr>
              <a:defRPr/>
            </a:lvl1pPr>
          </a:lstStyle>
          <a:p>
            <a:pPr>
              <a:defRPr/>
            </a:pPr>
            <a:fld id="{DEF18CF2-A865-4368-BD8E-ECD8C61D60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1178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097280" y="6400800"/>
            <a:ext cx="7130225" cy="24622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 algn="l">
              <a:buNone/>
              <a:defRPr lang="en-US" sz="1000" b="0" i="0" baseline="0" smtClean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000" dirty="0" smtClean="0">
                <a:effectLst/>
                <a:latin typeface="Arial"/>
              </a:rPr>
              <a:t>References and/or abbreviations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845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78928" y="3095570"/>
            <a:ext cx="7289815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="1" baseline="0">
                <a:solidFill>
                  <a:srgbClr val="00877C"/>
                </a:solidFill>
              </a:defRPr>
            </a:lvl1pPr>
          </a:lstStyle>
          <a:p>
            <a:r>
              <a:rPr lang="en-US" dirty="0" smtClean="0"/>
              <a:t>Click Here to Enter Section Title </a:t>
            </a:r>
            <a:br>
              <a:rPr lang="en-US" dirty="0" smtClean="0"/>
            </a:br>
            <a:r>
              <a:rPr lang="en-US" dirty="0" smtClean="0"/>
              <a:t>Max Two Lines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79513" y="4687888"/>
            <a:ext cx="7289230" cy="120808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aseline="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 smtClean="0"/>
              <a:t>Subhead</a:t>
            </a:r>
          </a:p>
          <a:p>
            <a:pPr lvl="0"/>
            <a:r>
              <a:rPr lang="en-US" dirty="0" smtClean="0"/>
              <a:t>Max Two Lines</a:t>
            </a:r>
          </a:p>
        </p:txBody>
      </p:sp>
    </p:spTree>
    <p:extLst>
      <p:ext uri="{BB962C8B-B14F-4D97-AF65-F5344CB8AC3E}">
        <p14:creationId xmlns:p14="http://schemas.microsoft.com/office/powerpoint/2010/main" xmlns="" val="34824969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01375"/>
            <a:ext cx="7772400" cy="1586975"/>
          </a:xfrm>
        </p:spPr>
        <p:txBody>
          <a:bodyPr anchor="b" anchorCtr="0"/>
          <a:lstStyle>
            <a:lvl1pPr algn="l">
              <a:defRPr sz="3200" b="1">
                <a:solidFill>
                  <a:srgbClr val="00877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31934"/>
            <a:ext cx="7772400" cy="17526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>
                <a:solidFill>
                  <a:srgbClr val="37424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0" y="0"/>
            <a:ext cx="9144000" cy="134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MSD_logo_RGB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44" t="38333" r="35417" b="43704"/>
          <a:stretch/>
        </p:blipFill>
        <p:spPr>
          <a:xfrm>
            <a:off x="1295400" y="1400836"/>
            <a:ext cx="1638300" cy="676234"/>
          </a:xfrm>
          <a:prstGeom prst="rect">
            <a:avLst/>
          </a:prstGeom>
        </p:spPr>
      </p:pic>
      <p:pic>
        <p:nvPicPr>
          <p:cNvPr id="11" name="Picture 10" descr="GlobalMedEd_VE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467" y="-8467"/>
            <a:ext cx="2285999" cy="191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5783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out Merck Medical For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01375"/>
            <a:ext cx="7772400" cy="1586975"/>
          </a:xfrm>
        </p:spPr>
        <p:txBody>
          <a:bodyPr anchor="b" anchorCtr="0"/>
          <a:lstStyle>
            <a:lvl1pPr algn="l">
              <a:defRPr sz="3200" b="1">
                <a:solidFill>
                  <a:srgbClr val="00877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31934"/>
            <a:ext cx="7772400" cy="17526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>
                <a:solidFill>
                  <a:srgbClr val="37424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0" y="0"/>
            <a:ext cx="9144000" cy="134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5204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1750" y="2501375"/>
            <a:ext cx="7156450" cy="1586975"/>
          </a:xfrm>
        </p:spPr>
        <p:txBody>
          <a:bodyPr anchor="b" anchorCtr="0"/>
          <a:lstStyle>
            <a:lvl1pPr algn="l">
              <a:defRPr sz="2800" b="1">
                <a:solidFill>
                  <a:srgbClr val="00877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1750" y="4231934"/>
            <a:ext cx="7156450" cy="17526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>
                <a:solidFill>
                  <a:srgbClr val="37424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0" y="0"/>
            <a:ext cx="9144000" cy="134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84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04909" cy="4343400"/>
          </a:xfrm>
        </p:spPr>
        <p:txBody>
          <a:bodyPr/>
          <a:lstStyle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5943600"/>
            <a:ext cx="4038600" cy="602673"/>
          </a:xfrm>
        </p:spPr>
        <p:txBody>
          <a:bodyPr anchor="b">
            <a:normAutofit/>
          </a:bodyPr>
          <a:lstStyle>
            <a:lvl1pPr marL="0" indent="0">
              <a:buNone/>
              <a:defRPr sz="800"/>
            </a:lvl1pPr>
            <a:lvl2pPr marL="355600" indent="0">
              <a:spcBef>
                <a:spcPts val="300"/>
              </a:spcBef>
              <a:buNone/>
              <a:defRPr sz="800"/>
            </a:lvl2pPr>
            <a:lvl3pPr marL="685800" indent="0">
              <a:spcBef>
                <a:spcPts val="300"/>
              </a:spcBef>
              <a:buNone/>
              <a:defRPr sz="800"/>
            </a:lvl3pPr>
            <a:lvl4pPr marL="1033463" indent="0">
              <a:spcBef>
                <a:spcPts val="300"/>
              </a:spcBef>
              <a:buNone/>
              <a:defRPr sz="800"/>
            </a:lvl4pPr>
            <a:lvl5pPr marL="1371600" indent="0">
              <a:spcBef>
                <a:spcPts val="300"/>
              </a:spcBef>
              <a:buNone/>
              <a:defRPr sz="800"/>
            </a:lvl5pPr>
          </a:lstStyle>
          <a:p>
            <a:pPr lvl="0"/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37361" y="5943600"/>
            <a:ext cx="4031674" cy="602673"/>
          </a:xfrm>
        </p:spPr>
        <p:txBody>
          <a:bodyPr anchor="b">
            <a:normAutofit/>
          </a:bodyPr>
          <a:lstStyle>
            <a:lvl1pPr marL="0" indent="0">
              <a:buNone/>
              <a:defRPr sz="800"/>
            </a:lvl1pPr>
            <a:lvl2pPr marL="355600" indent="0">
              <a:spcBef>
                <a:spcPts val="300"/>
              </a:spcBef>
              <a:buNone/>
              <a:defRPr sz="800"/>
            </a:lvl2pPr>
            <a:lvl3pPr marL="685800" indent="0">
              <a:spcBef>
                <a:spcPts val="300"/>
              </a:spcBef>
              <a:buNone/>
              <a:defRPr sz="800"/>
            </a:lvl3pPr>
            <a:lvl4pPr marL="1033463" indent="0">
              <a:spcBef>
                <a:spcPts val="300"/>
              </a:spcBef>
              <a:buNone/>
              <a:defRPr sz="800"/>
            </a:lvl4pPr>
            <a:lvl5pPr marL="1371600" indent="0">
              <a:spcBef>
                <a:spcPts val="300"/>
              </a:spcBef>
              <a:buNone/>
              <a:defRPr sz="800"/>
            </a:lvl5pPr>
          </a:lstStyle>
          <a:p>
            <a:pPr lvl="0"/>
            <a:r>
              <a:rPr lang="en-US" dirty="0" smtClean="0"/>
              <a:t>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3324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0386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7362" y="1600201"/>
            <a:ext cx="4038600" cy="43433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199" y="5943600"/>
            <a:ext cx="4038600" cy="602673"/>
          </a:xfrm>
        </p:spPr>
        <p:txBody>
          <a:bodyPr anchor="b">
            <a:normAutofit/>
          </a:bodyPr>
          <a:lstStyle>
            <a:lvl1pPr marL="0" indent="0">
              <a:buNone/>
              <a:defRPr sz="800"/>
            </a:lvl1pPr>
            <a:lvl2pPr marL="355600" indent="0">
              <a:spcBef>
                <a:spcPts val="300"/>
              </a:spcBef>
              <a:buNone/>
              <a:defRPr sz="800"/>
            </a:lvl2pPr>
            <a:lvl3pPr marL="685800" indent="0">
              <a:spcBef>
                <a:spcPts val="300"/>
              </a:spcBef>
              <a:buNone/>
              <a:defRPr sz="800"/>
            </a:lvl3pPr>
            <a:lvl4pPr marL="1033463" indent="0">
              <a:spcBef>
                <a:spcPts val="300"/>
              </a:spcBef>
              <a:buNone/>
              <a:defRPr sz="800"/>
            </a:lvl4pPr>
            <a:lvl5pPr marL="1371600" indent="0">
              <a:spcBef>
                <a:spcPts val="300"/>
              </a:spcBef>
              <a:buNone/>
              <a:defRPr sz="800"/>
            </a:lvl5pPr>
          </a:lstStyle>
          <a:p>
            <a:pPr lvl="0"/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37361" y="5943600"/>
            <a:ext cx="4031674" cy="602673"/>
          </a:xfrm>
        </p:spPr>
        <p:txBody>
          <a:bodyPr anchor="b">
            <a:normAutofit/>
          </a:bodyPr>
          <a:lstStyle>
            <a:lvl1pPr marL="0" indent="0">
              <a:buNone/>
              <a:defRPr sz="800"/>
            </a:lvl1pPr>
            <a:lvl2pPr marL="355600" indent="0">
              <a:spcBef>
                <a:spcPts val="300"/>
              </a:spcBef>
              <a:buNone/>
              <a:defRPr sz="800"/>
            </a:lvl2pPr>
            <a:lvl3pPr marL="685800" indent="0">
              <a:spcBef>
                <a:spcPts val="300"/>
              </a:spcBef>
              <a:buNone/>
              <a:defRPr sz="800"/>
            </a:lvl3pPr>
            <a:lvl4pPr marL="1033463" indent="0">
              <a:spcBef>
                <a:spcPts val="300"/>
              </a:spcBef>
              <a:buNone/>
              <a:defRPr sz="800"/>
            </a:lvl4pPr>
            <a:lvl5pPr marL="1371600" indent="0">
              <a:spcBef>
                <a:spcPts val="300"/>
              </a:spcBef>
              <a:buNone/>
              <a:defRPr sz="800"/>
            </a:lvl5pPr>
          </a:lstStyle>
          <a:p>
            <a:pPr lvl="0"/>
            <a:r>
              <a:rPr lang="en-US" dirty="0" smtClean="0"/>
              <a:t>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981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4273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25321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white">
          <a:xfrm>
            <a:off x="7708165" y="5546856"/>
            <a:ext cx="1435835" cy="1311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1" y="0"/>
            <a:ext cx="9144000" cy="1311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17563" y="6227346"/>
            <a:ext cx="6509346" cy="5798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37424A"/>
                </a:solidFill>
                <a:ea typeface="ヒラギノ角ゴ Pro W3" pitchFamily="8" charset="-128"/>
                <a:cs typeface="Arial"/>
              </a:rPr>
              <a:t>Copyright © Year </a:t>
            </a:r>
            <a:r>
              <a:rPr lang="en-US" sz="900" dirty="0" smtClean="0">
                <a:solidFill>
                  <a:srgbClr val="37424A"/>
                </a:solidFill>
                <a:ea typeface="ヒラギノ角ゴ Pro W3" pitchFamily="8" charset="-128"/>
                <a:cs typeface="Arial"/>
              </a:rPr>
              <a:t>(See copyright language: </a:t>
            </a:r>
            <a:r>
              <a:rPr lang="en-US" sz="900" dirty="0" smtClean="0">
                <a:solidFill>
                  <a:srgbClr val="37424A"/>
                </a:solidFill>
                <a:ea typeface="ヒラギノ角ゴ Pro W3" pitchFamily="8" charset="-128"/>
                <a:cs typeface="Arial"/>
                <a:hlinkClick r:id="rId2" action="ppaction://hlinkfile"/>
              </a:rPr>
              <a:t>H:\HSC Clients Work\Merck\MERCK PROCESS- In Progress\Copyright Info</a:t>
            </a:r>
            <a:r>
              <a:rPr lang="en-US" sz="900" dirty="0" smtClean="0">
                <a:solidFill>
                  <a:srgbClr val="37424A"/>
                </a:solidFill>
                <a:ea typeface="ヒラギノ角ゴ Pro W3" pitchFamily="8" charset="-128"/>
                <a:cs typeface="Arial"/>
              </a:rPr>
              <a:t>)  </a:t>
            </a:r>
            <a:r>
              <a:rPr lang="en-US" sz="1200" dirty="0" smtClean="0">
                <a:solidFill>
                  <a:srgbClr val="37424A"/>
                </a:solidFill>
                <a:ea typeface="ヒラギノ角ゴ Pro W3" pitchFamily="8" charset="-128"/>
                <a:cs typeface="Arial"/>
              </a:rPr>
              <a:t>All rights reserved.</a:t>
            </a:r>
            <a:br>
              <a:rPr lang="en-US" sz="1200" dirty="0" smtClean="0">
                <a:solidFill>
                  <a:srgbClr val="37424A"/>
                </a:solidFill>
                <a:ea typeface="ヒラギノ角ゴ Pro W3" pitchFamily="8" charset="-128"/>
                <a:cs typeface="Arial"/>
              </a:rPr>
            </a:br>
            <a:r>
              <a:rPr lang="en-US" sz="1200" dirty="0" smtClean="0">
                <a:solidFill>
                  <a:srgbClr val="00837B"/>
                </a:solidFill>
                <a:ea typeface="ヒラギノ角ゴ Pro W3" pitchFamily="8" charset="-128"/>
                <a:cs typeface="Arial"/>
              </a:rPr>
              <a:t>XXXX-XXXXXXX-XXXX  XX/XX</a:t>
            </a:r>
            <a:endParaRPr lang="en-US" sz="1200" dirty="0">
              <a:solidFill>
                <a:srgbClr val="00837B"/>
              </a:solidFill>
              <a:ea typeface="ヒラギノ角ゴ Pro W3" pitchFamily="8" charset="-128"/>
              <a:cs typeface="Arial"/>
            </a:endParaRPr>
          </a:p>
        </p:txBody>
      </p:sp>
      <p:pic>
        <p:nvPicPr>
          <p:cNvPr id="10" name="Picture 9" descr="merck_4c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" y="5860032"/>
            <a:ext cx="1219200" cy="40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97705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white">
          <a:xfrm>
            <a:off x="7708165" y="5546856"/>
            <a:ext cx="1435835" cy="1311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1" y="0"/>
            <a:ext cx="9144000" cy="1311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 algn="ctr">
              <a:defRPr b="1">
                <a:solidFill>
                  <a:srgbClr val="37424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66725" y="1606550"/>
            <a:ext cx="8058150" cy="495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545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1750" y="2501375"/>
            <a:ext cx="7156450" cy="1586975"/>
          </a:xfrm>
        </p:spPr>
        <p:txBody>
          <a:bodyPr anchor="b" anchorCtr="0"/>
          <a:lstStyle>
            <a:lvl1pPr algn="l">
              <a:defRPr sz="2800" b="1">
                <a:solidFill>
                  <a:srgbClr val="00877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1750" y="4231934"/>
            <a:ext cx="7156450" cy="17526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>
                <a:solidFill>
                  <a:srgbClr val="37424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0" y="0"/>
            <a:ext cx="9144000" cy="134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 Same Side Corner Rectangle 4"/>
          <p:cNvSpPr/>
          <p:nvPr userDrawn="1"/>
        </p:nvSpPr>
        <p:spPr>
          <a:xfrm>
            <a:off x="1304353" y="1562095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877C"/>
              </a:solidFill>
              <a:cs typeface="Arial"/>
            </a:endParaRPr>
          </a:p>
        </p:txBody>
      </p:sp>
      <p:sp>
        <p:nvSpPr>
          <p:cNvPr id="6" name="Round Same Side Corner Rectangle 5"/>
          <p:cNvSpPr/>
          <p:nvPr userDrawn="1"/>
        </p:nvSpPr>
        <p:spPr>
          <a:xfrm>
            <a:off x="2090060" y="1563564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2875767" y="1559163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9" name="Round Same Side Corner Rectangle 8"/>
          <p:cNvSpPr/>
          <p:nvPr userDrawn="1"/>
        </p:nvSpPr>
        <p:spPr>
          <a:xfrm>
            <a:off x="3661474" y="1560629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0" name="Round Same Side Corner Rectangle 9"/>
          <p:cNvSpPr/>
          <p:nvPr userDrawn="1"/>
        </p:nvSpPr>
        <p:spPr>
          <a:xfrm>
            <a:off x="4447181" y="1556231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1" name="Round Same Side Corner Rectangle 10"/>
          <p:cNvSpPr/>
          <p:nvPr userDrawn="1"/>
        </p:nvSpPr>
        <p:spPr>
          <a:xfrm>
            <a:off x="5232888" y="1557697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2" name="Round Same Side Corner Rectangle 11"/>
          <p:cNvSpPr/>
          <p:nvPr userDrawn="1"/>
        </p:nvSpPr>
        <p:spPr>
          <a:xfrm>
            <a:off x="6018595" y="1551833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3" name="Round Same Side Corner Rectangle 12"/>
          <p:cNvSpPr/>
          <p:nvPr userDrawn="1"/>
        </p:nvSpPr>
        <p:spPr>
          <a:xfrm>
            <a:off x="6804302" y="1553299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4" name="Round Same Side Corner Rectangle 13"/>
          <p:cNvSpPr/>
          <p:nvPr userDrawn="1"/>
        </p:nvSpPr>
        <p:spPr>
          <a:xfrm>
            <a:off x="7590009" y="1554765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5" name="Round Same Side Corner Rectangle 14"/>
          <p:cNvSpPr/>
          <p:nvPr userDrawn="1"/>
        </p:nvSpPr>
        <p:spPr>
          <a:xfrm>
            <a:off x="8375717" y="1550367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6483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1750" y="2501375"/>
            <a:ext cx="7156450" cy="1586975"/>
          </a:xfrm>
        </p:spPr>
        <p:txBody>
          <a:bodyPr anchor="b" anchorCtr="0"/>
          <a:lstStyle>
            <a:lvl1pPr algn="l">
              <a:defRPr sz="2800" b="1">
                <a:solidFill>
                  <a:srgbClr val="00877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1750" y="4231934"/>
            <a:ext cx="7156450" cy="17526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>
                <a:solidFill>
                  <a:srgbClr val="37424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0" y="0"/>
            <a:ext cx="9144000" cy="134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 Same Side Corner Rectangle 4"/>
          <p:cNvSpPr/>
          <p:nvPr userDrawn="1"/>
        </p:nvSpPr>
        <p:spPr>
          <a:xfrm>
            <a:off x="1304353" y="1562095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ound Same Side Corner Rectangle 5"/>
          <p:cNvSpPr/>
          <p:nvPr userDrawn="1"/>
        </p:nvSpPr>
        <p:spPr>
          <a:xfrm>
            <a:off x="2090060" y="1563564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2875767" y="1559163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9" name="Round Same Side Corner Rectangle 8"/>
          <p:cNvSpPr/>
          <p:nvPr userDrawn="1"/>
        </p:nvSpPr>
        <p:spPr>
          <a:xfrm>
            <a:off x="3661474" y="1560629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0" name="Round Same Side Corner Rectangle 9"/>
          <p:cNvSpPr/>
          <p:nvPr userDrawn="1"/>
        </p:nvSpPr>
        <p:spPr>
          <a:xfrm>
            <a:off x="4447181" y="1556231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1" name="Round Same Side Corner Rectangle 10"/>
          <p:cNvSpPr/>
          <p:nvPr userDrawn="1"/>
        </p:nvSpPr>
        <p:spPr>
          <a:xfrm>
            <a:off x="5232888" y="1557697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2" name="Round Same Side Corner Rectangle 11"/>
          <p:cNvSpPr/>
          <p:nvPr userDrawn="1"/>
        </p:nvSpPr>
        <p:spPr>
          <a:xfrm>
            <a:off x="6018595" y="1551833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3" name="Round Same Side Corner Rectangle 12"/>
          <p:cNvSpPr/>
          <p:nvPr userDrawn="1"/>
        </p:nvSpPr>
        <p:spPr>
          <a:xfrm>
            <a:off x="6804302" y="1553299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4" name="Round Same Side Corner Rectangle 13"/>
          <p:cNvSpPr/>
          <p:nvPr userDrawn="1"/>
        </p:nvSpPr>
        <p:spPr>
          <a:xfrm>
            <a:off x="7590009" y="1554765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5" name="Round Same Side Corner Rectangle 14"/>
          <p:cNvSpPr/>
          <p:nvPr userDrawn="1"/>
        </p:nvSpPr>
        <p:spPr>
          <a:xfrm>
            <a:off x="8375717" y="1550367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6473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1750" y="2501375"/>
            <a:ext cx="7156450" cy="1586975"/>
          </a:xfrm>
        </p:spPr>
        <p:txBody>
          <a:bodyPr anchor="b" anchorCtr="0"/>
          <a:lstStyle>
            <a:lvl1pPr algn="l">
              <a:defRPr sz="2800" b="1">
                <a:solidFill>
                  <a:srgbClr val="00877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1750" y="4231934"/>
            <a:ext cx="7156450" cy="17526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>
                <a:solidFill>
                  <a:srgbClr val="37424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0" y="0"/>
            <a:ext cx="9144000" cy="134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 Same Side Corner Rectangle 4"/>
          <p:cNvSpPr/>
          <p:nvPr userDrawn="1"/>
        </p:nvSpPr>
        <p:spPr>
          <a:xfrm>
            <a:off x="1304353" y="1562095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ound Same Side Corner Rectangle 5"/>
          <p:cNvSpPr/>
          <p:nvPr userDrawn="1"/>
        </p:nvSpPr>
        <p:spPr>
          <a:xfrm>
            <a:off x="2090060" y="1563564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2875767" y="1559163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9" name="Round Same Side Corner Rectangle 8"/>
          <p:cNvSpPr/>
          <p:nvPr userDrawn="1"/>
        </p:nvSpPr>
        <p:spPr>
          <a:xfrm>
            <a:off x="3661474" y="1560629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0" name="Round Same Side Corner Rectangle 9"/>
          <p:cNvSpPr/>
          <p:nvPr userDrawn="1"/>
        </p:nvSpPr>
        <p:spPr>
          <a:xfrm>
            <a:off x="4447181" y="1556231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1" name="Round Same Side Corner Rectangle 10"/>
          <p:cNvSpPr/>
          <p:nvPr userDrawn="1"/>
        </p:nvSpPr>
        <p:spPr>
          <a:xfrm>
            <a:off x="5232888" y="1557697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2" name="Round Same Side Corner Rectangle 11"/>
          <p:cNvSpPr/>
          <p:nvPr userDrawn="1"/>
        </p:nvSpPr>
        <p:spPr>
          <a:xfrm>
            <a:off x="6018595" y="1551833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3" name="Round Same Side Corner Rectangle 12"/>
          <p:cNvSpPr/>
          <p:nvPr userDrawn="1"/>
        </p:nvSpPr>
        <p:spPr>
          <a:xfrm>
            <a:off x="6804302" y="1553299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4" name="Round Same Side Corner Rectangle 13"/>
          <p:cNvSpPr/>
          <p:nvPr userDrawn="1"/>
        </p:nvSpPr>
        <p:spPr>
          <a:xfrm>
            <a:off x="7590009" y="1554765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5" name="Round Same Side Corner Rectangle 14"/>
          <p:cNvSpPr/>
          <p:nvPr userDrawn="1"/>
        </p:nvSpPr>
        <p:spPr>
          <a:xfrm>
            <a:off x="8375717" y="1550367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1801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1750" y="2501375"/>
            <a:ext cx="7156450" cy="1586975"/>
          </a:xfrm>
        </p:spPr>
        <p:txBody>
          <a:bodyPr anchor="b" anchorCtr="0"/>
          <a:lstStyle>
            <a:lvl1pPr algn="l">
              <a:defRPr sz="2800" b="1">
                <a:solidFill>
                  <a:srgbClr val="00877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1750" y="4231934"/>
            <a:ext cx="7156450" cy="17526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>
                <a:solidFill>
                  <a:srgbClr val="37424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0" y="0"/>
            <a:ext cx="9144000" cy="134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 Same Side Corner Rectangle 4"/>
          <p:cNvSpPr/>
          <p:nvPr userDrawn="1"/>
        </p:nvSpPr>
        <p:spPr>
          <a:xfrm>
            <a:off x="1304353" y="1562095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ound Same Side Corner Rectangle 5"/>
          <p:cNvSpPr/>
          <p:nvPr userDrawn="1"/>
        </p:nvSpPr>
        <p:spPr>
          <a:xfrm>
            <a:off x="2090060" y="1563564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2875767" y="1559163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9" name="Round Same Side Corner Rectangle 8"/>
          <p:cNvSpPr/>
          <p:nvPr userDrawn="1"/>
        </p:nvSpPr>
        <p:spPr>
          <a:xfrm>
            <a:off x="3661474" y="1560629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0" name="Round Same Side Corner Rectangle 9"/>
          <p:cNvSpPr/>
          <p:nvPr userDrawn="1"/>
        </p:nvSpPr>
        <p:spPr>
          <a:xfrm>
            <a:off x="4447181" y="1556231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1" name="Round Same Side Corner Rectangle 10"/>
          <p:cNvSpPr/>
          <p:nvPr userDrawn="1"/>
        </p:nvSpPr>
        <p:spPr>
          <a:xfrm>
            <a:off x="5232888" y="1557697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2" name="Round Same Side Corner Rectangle 11"/>
          <p:cNvSpPr/>
          <p:nvPr userDrawn="1"/>
        </p:nvSpPr>
        <p:spPr>
          <a:xfrm>
            <a:off x="6018595" y="1551833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3" name="Round Same Side Corner Rectangle 12"/>
          <p:cNvSpPr/>
          <p:nvPr userDrawn="1"/>
        </p:nvSpPr>
        <p:spPr>
          <a:xfrm>
            <a:off x="6804302" y="1553299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4" name="Round Same Side Corner Rectangle 13"/>
          <p:cNvSpPr/>
          <p:nvPr userDrawn="1"/>
        </p:nvSpPr>
        <p:spPr>
          <a:xfrm>
            <a:off x="7590009" y="1554765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5" name="Round Same Side Corner Rectangle 14"/>
          <p:cNvSpPr/>
          <p:nvPr userDrawn="1"/>
        </p:nvSpPr>
        <p:spPr>
          <a:xfrm>
            <a:off x="8375717" y="1550367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7532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1750" y="2501375"/>
            <a:ext cx="7156450" cy="1586975"/>
          </a:xfrm>
        </p:spPr>
        <p:txBody>
          <a:bodyPr anchor="b" anchorCtr="0"/>
          <a:lstStyle>
            <a:lvl1pPr algn="l">
              <a:defRPr sz="2800" b="1">
                <a:solidFill>
                  <a:srgbClr val="00877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1750" y="4231934"/>
            <a:ext cx="7156450" cy="17526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>
                <a:solidFill>
                  <a:srgbClr val="37424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0" y="0"/>
            <a:ext cx="9144000" cy="134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 Same Side Corner Rectangle 4"/>
          <p:cNvSpPr/>
          <p:nvPr userDrawn="1"/>
        </p:nvSpPr>
        <p:spPr>
          <a:xfrm>
            <a:off x="1304353" y="1562095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ound Same Side Corner Rectangle 5"/>
          <p:cNvSpPr/>
          <p:nvPr userDrawn="1"/>
        </p:nvSpPr>
        <p:spPr>
          <a:xfrm>
            <a:off x="2090060" y="1563564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2875767" y="1559163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9" name="Round Same Side Corner Rectangle 8"/>
          <p:cNvSpPr/>
          <p:nvPr userDrawn="1"/>
        </p:nvSpPr>
        <p:spPr>
          <a:xfrm>
            <a:off x="3661474" y="1560629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0" name="Round Same Side Corner Rectangle 9"/>
          <p:cNvSpPr/>
          <p:nvPr userDrawn="1"/>
        </p:nvSpPr>
        <p:spPr>
          <a:xfrm>
            <a:off x="4447181" y="1556231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1" name="Round Same Side Corner Rectangle 10"/>
          <p:cNvSpPr/>
          <p:nvPr userDrawn="1"/>
        </p:nvSpPr>
        <p:spPr>
          <a:xfrm>
            <a:off x="5232888" y="1557697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2" name="Round Same Side Corner Rectangle 11"/>
          <p:cNvSpPr/>
          <p:nvPr userDrawn="1"/>
        </p:nvSpPr>
        <p:spPr>
          <a:xfrm>
            <a:off x="6018595" y="1551833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3" name="Round Same Side Corner Rectangle 12"/>
          <p:cNvSpPr/>
          <p:nvPr userDrawn="1"/>
        </p:nvSpPr>
        <p:spPr>
          <a:xfrm>
            <a:off x="6804302" y="1553299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4" name="Round Same Side Corner Rectangle 13"/>
          <p:cNvSpPr/>
          <p:nvPr userDrawn="1"/>
        </p:nvSpPr>
        <p:spPr>
          <a:xfrm>
            <a:off x="7590009" y="1554765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5" name="Round Same Side Corner Rectangle 14"/>
          <p:cNvSpPr/>
          <p:nvPr userDrawn="1"/>
        </p:nvSpPr>
        <p:spPr>
          <a:xfrm>
            <a:off x="8375717" y="1550367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9008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1750" y="2501375"/>
            <a:ext cx="7156450" cy="1586975"/>
          </a:xfrm>
        </p:spPr>
        <p:txBody>
          <a:bodyPr anchor="b" anchorCtr="0"/>
          <a:lstStyle>
            <a:lvl1pPr algn="l">
              <a:defRPr sz="2800" b="1">
                <a:solidFill>
                  <a:srgbClr val="00877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1750" y="4231934"/>
            <a:ext cx="7156450" cy="17526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>
                <a:solidFill>
                  <a:srgbClr val="37424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0" y="0"/>
            <a:ext cx="9144000" cy="134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 Same Side Corner Rectangle 4"/>
          <p:cNvSpPr/>
          <p:nvPr userDrawn="1"/>
        </p:nvSpPr>
        <p:spPr>
          <a:xfrm>
            <a:off x="1304353" y="1562095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ound Same Side Corner Rectangle 5"/>
          <p:cNvSpPr/>
          <p:nvPr userDrawn="1"/>
        </p:nvSpPr>
        <p:spPr>
          <a:xfrm>
            <a:off x="2090060" y="1563564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2875767" y="1559163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9" name="Round Same Side Corner Rectangle 8"/>
          <p:cNvSpPr/>
          <p:nvPr userDrawn="1"/>
        </p:nvSpPr>
        <p:spPr>
          <a:xfrm>
            <a:off x="3661474" y="1560629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0" name="Round Same Side Corner Rectangle 9"/>
          <p:cNvSpPr/>
          <p:nvPr userDrawn="1"/>
        </p:nvSpPr>
        <p:spPr>
          <a:xfrm>
            <a:off x="4447181" y="1556231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1" name="Round Same Side Corner Rectangle 10"/>
          <p:cNvSpPr/>
          <p:nvPr userDrawn="1"/>
        </p:nvSpPr>
        <p:spPr>
          <a:xfrm>
            <a:off x="5232888" y="1557697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2" name="Round Same Side Corner Rectangle 11"/>
          <p:cNvSpPr/>
          <p:nvPr userDrawn="1"/>
        </p:nvSpPr>
        <p:spPr>
          <a:xfrm>
            <a:off x="6018595" y="1551833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3" name="Round Same Side Corner Rectangle 12"/>
          <p:cNvSpPr/>
          <p:nvPr userDrawn="1"/>
        </p:nvSpPr>
        <p:spPr>
          <a:xfrm>
            <a:off x="6804302" y="1553299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4" name="Round Same Side Corner Rectangle 13"/>
          <p:cNvSpPr/>
          <p:nvPr userDrawn="1"/>
        </p:nvSpPr>
        <p:spPr>
          <a:xfrm>
            <a:off x="7590009" y="1554765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5" name="Round Same Side Corner Rectangle 14"/>
          <p:cNvSpPr/>
          <p:nvPr userDrawn="1"/>
        </p:nvSpPr>
        <p:spPr>
          <a:xfrm>
            <a:off x="8375717" y="1550367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6147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hea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1750" y="2501375"/>
            <a:ext cx="7156450" cy="1586975"/>
          </a:xfrm>
        </p:spPr>
        <p:txBody>
          <a:bodyPr anchor="b" anchorCtr="0"/>
          <a:lstStyle>
            <a:lvl1pPr algn="l">
              <a:defRPr sz="2800" b="1">
                <a:solidFill>
                  <a:srgbClr val="00877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1750" y="4231934"/>
            <a:ext cx="7156450" cy="17526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>
                <a:solidFill>
                  <a:srgbClr val="37424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0" y="0"/>
            <a:ext cx="9144000" cy="134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 Same Side Corner Rectangle 4"/>
          <p:cNvSpPr/>
          <p:nvPr userDrawn="1"/>
        </p:nvSpPr>
        <p:spPr>
          <a:xfrm>
            <a:off x="1304353" y="1562095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ound Same Side Corner Rectangle 5"/>
          <p:cNvSpPr/>
          <p:nvPr userDrawn="1"/>
        </p:nvSpPr>
        <p:spPr>
          <a:xfrm>
            <a:off x="2090060" y="1563564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2875767" y="1559163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9" name="Round Same Side Corner Rectangle 8"/>
          <p:cNvSpPr/>
          <p:nvPr userDrawn="1"/>
        </p:nvSpPr>
        <p:spPr>
          <a:xfrm>
            <a:off x="3661474" y="1560629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0" name="Round Same Side Corner Rectangle 9"/>
          <p:cNvSpPr/>
          <p:nvPr userDrawn="1"/>
        </p:nvSpPr>
        <p:spPr>
          <a:xfrm>
            <a:off x="4447181" y="1556231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1" name="Round Same Side Corner Rectangle 10"/>
          <p:cNvSpPr/>
          <p:nvPr userDrawn="1"/>
        </p:nvSpPr>
        <p:spPr>
          <a:xfrm>
            <a:off x="5232888" y="1557697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2" name="Round Same Side Corner Rectangle 11"/>
          <p:cNvSpPr/>
          <p:nvPr userDrawn="1"/>
        </p:nvSpPr>
        <p:spPr>
          <a:xfrm>
            <a:off x="6018595" y="1551833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3" name="Round Same Side Corner Rectangle 12"/>
          <p:cNvSpPr/>
          <p:nvPr userDrawn="1"/>
        </p:nvSpPr>
        <p:spPr>
          <a:xfrm>
            <a:off x="6804302" y="1553299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4" name="Round Same Side Corner Rectangle 13"/>
          <p:cNvSpPr/>
          <p:nvPr userDrawn="1"/>
        </p:nvSpPr>
        <p:spPr>
          <a:xfrm>
            <a:off x="7590009" y="1554765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5" name="Round Same Side Corner Rectangle 14"/>
          <p:cNvSpPr/>
          <p:nvPr userDrawn="1"/>
        </p:nvSpPr>
        <p:spPr>
          <a:xfrm>
            <a:off x="8375717" y="1550367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8245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hea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1750" y="2501375"/>
            <a:ext cx="7156450" cy="1586975"/>
          </a:xfrm>
        </p:spPr>
        <p:txBody>
          <a:bodyPr anchor="b" anchorCtr="0"/>
          <a:lstStyle>
            <a:lvl1pPr algn="l">
              <a:defRPr sz="2800" b="1">
                <a:solidFill>
                  <a:srgbClr val="00877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1750" y="4231934"/>
            <a:ext cx="7156450" cy="17526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>
                <a:solidFill>
                  <a:srgbClr val="37424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0" y="0"/>
            <a:ext cx="9144000" cy="134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 Same Side Corner Rectangle 4"/>
          <p:cNvSpPr/>
          <p:nvPr userDrawn="1"/>
        </p:nvSpPr>
        <p:spPr>
          <a:xfrm>
            <a:off x="1304353" y="1562095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ound Same Side Corner Rectangle 5"/>
          <p:cNvSpPr/>
          <p:nvPr userDrawn="1"/>
        </p:nvSpPr>
        <p:spPr>
          <a:xfrm>
            <a:off x="2090060" y="1563564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2875767" y="1559163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9" name="Round Same Side Corner Rectangle 8"/>
          <p:cNvSpPr/>
          <p:nvPr userDrawn="1"/>
        </p:nvSpPr>
        <p:spPr>
          <a:xfrm>
            <a:off x="3661474" y="1560629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0" name="Round Same Side Corner Rectangle 9"/>
          <p:cNvSpPr/>
          <p:nvPr userDrawn="1"/>
        </p:nvSpPr>
        <p:spPr>
          <a:xfrm>
            <a:off x="4447181" y="1556231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1" name="Round Same Side Corner Rectangle 10"/>
          <p:cNvSpPr/>
          <p:nvPr userDrawn="1"/>
        </p:nvSpPr>
        <p:spPr>
          <a:xfrm>
            <a:off x="5232888" y="1557697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2" name="Round Same Side Corner Rectangle 11"/>
          <p:cNvSpPr/>
          <p:nvPr userDrawn="1"/>
        </p:nvSpPr>
        <p:spPr>
          <a:xfrm>
            <a:off x="6018595" y="1551833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3" name="Round Same Side Corner Rectangle 12"/>
          <p:cNvSpPr/>
          <p:nvPr userDrawn="1"/>
        </p:nvSpPr>
        <p:spPr>
          <a:xfrm>
            <a:off x="6804302" y="1553299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4" name="Round Same Side Corner Rectangle 13"/>
          <p:cNvSpPr/>
          <p:nvPr userDrawn="1"/>
        </p:nvSpPr>
        <p:spPr>
          <a:xfrm>
            <a:off x="7590009" y="1554765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5" name="Round Same Side Corner Rectangle 14"/>
          <p:cNvSpPr/>
          <p:nvPr userDrawn="1"/>
        </p:nvSpPr>
        <p:spPr>
          <a:xfrm>
            <a:off x="8375717" y="1550367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505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hea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1750" y="2501375"/>
            <a:ext cx="7156450" cy="1586975"/>
          </a:xfrm>
        </p:spPr>
        <p:txBody>
          <a:bodyPr anchor="b" anchorCtr="0"/>
          <a:lstStyle>
            <a:lvl1pPr algn="l">
              <a:defRPr sz="2800" b="1">
                <a:solidFill>
                  <a:srgbClr val="00877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1750" y="4231934"/>
            <a:ext cx="7156450" cy="17526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>
                <a:solidFill>
                  <a:srgbClr val="37424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0" y="0"/>
            <a:ext cx="9144000" cy="134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 Same Side Corner Rectangle 4"/>
          <p:cNvSpPr/>
          <p:nvPr userDrawn="1"/>
        </p:nvSpPr>
        <p:spPr>
          <a:xfrm>
            <a:off x="1304353" y="1562095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ound Same Side Corner Rectangle 5"/>
          <p:cNvSpPr/>
          <p:nvPr userDrawn="1"/>
        </p:nvSpPr>
        <p:spPr>
          <a:xfrm>
            <a:off x="2090060" y="1563564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2875767" y="1559163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9" name="Round Same Side Corner Rectangle 8"/>
          <p:cNvSpPr/>
          <p:nvPr userDrawn="1"/>
        </p:nvSpPr>
        <p:spPr>
          <a:xfrm>
            <a:off x="3661474" y="1560629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0" name="Round Same Side Corner Rectangle 9"/>
          <p:cNvSpPr/>
          <p:nvPr userDrawn="1"/>
        </p:nvSpPr>
        <p:spPr>
          <a:xfrm>
            <a:off x="4447181" y="1556231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1" name="Round Same Side Corner Rectangle 10"/>
          <p:cNvSpPr/>
          <p:nvPr userDrawn="1"/>
        </p:nvSpPr>
        <p:spPr>
          <a:xfrm>
            <a:off x="5232888" y="1557697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2" name="Round Same Side Corner Rectangle 11"/>
          <p:cNvSpPr/>
          <p:nvPr userDrawn="1"/>
        </p:nvSpPr>
        <p:spPr>
          <a:xfrm>
            <a:off x="6018595" y="1551833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3" name="Round Same Side Corner Rectangle 12"/>
          <p:cNvSpPr/>
          <p:nvPr userDrawn="1"/>
        </p:nvSpPr>
        <p:spPr>
          <a:xfrm>
            <a:off x="6804302" y="1553299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4" name="Round Same Side Corner Rectangle 13"/>
          <p:cNvSpPr/>
          <p:nvPr userDrawn="1"/>
        </p:nvSpPr>
        <p:spPr>
          <a:xfrm>
            <a:off x="7590009" y="1554765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5" name="Round Same Side Corner Rectangle 14"/>
          <p:cNvSpPr/>
          <p:nvPr userDrawn="1"/>
        </p:nvSpPr>
        <p:spPr>
          <a:xfrm>
            <a:off x="8375717" y="1550367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63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hea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1750" y="2501375"/>
            <a:ext cx="7156450" cy="1586975"/>
          </a:xfrm>
        </p:spPr>
        <p:txBody>
          <a:bodyPr anchor="b" anchorCtr="0"/>
          <a:lstStyle>
            <a:lvl1pPr algn="l">
              <a:defRPr sz="2800" b="1">
                <a:solidFill>
                  <a:srgbClr val="00877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1750" y="4231934"/>
            <a:ext cx="7156450" cy="17526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>
                <a:solidFill>
                  <a:srgbClr val="37424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0" y="0"/>
            <a:ext cx="9144000" cy="134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 Same Side Corner Rectangle 4"/>
          <p:cNvSpPr/>
          <p:nvPr userDrawn="1"/>
        </p:nvSpPr>
        <p:spPr>
          <a:xfrm>
            <a:off x="1304353" y="1562095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ound Same Side Corner Rectangle 5"/>
          <p:cNvSpPr/>
          <p:nvPr userDrawn="1"/>
        </p:nvSpPr>
        <p:spPr>
          <a:xfrm>
            <a:off x="2090060" y="1563564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2875767" y="1559163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9" name="Round Same Side Corner Rectangle 8"/>
          <p:cNvSpPr/>
          <p:nvPr userDrawn="1"/>
        </p:nvSpPr>
        <p:spPr>
          <a:xfrm>
            <a:off x="3661474" y="1560629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0" name="Round Same Side Corner Rectangle 9"/>
          <p:cNvSpPr/>
          <p:nvPr userDrawn="1"/>
        </p:nvSpPr>
        <p:spPr>
          <a:xfrm>
            <a:off x="4447181" y="1556231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1" name="Round Same Side Corner Rectangle 10"/>
          <p:cNvSpPr/>
          <p:nvPr userDrawn="1"/>
        </p:nvSpPr>
        <p:spPr>
          <a:xfrm>
            <a:off x="5232888" y="1557697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2" name="Round Same Side Corner Rectangle 11"/>
          <p:cNvSpPr/>
          <p:nvPr userDrawn="1"/>
        </p:nvSpPr>
        <p:spPr>
          <a:xfrm>
            <a:off x="6018595" y="1551833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3" name="Round Same Side Corner Rectangle 12"/>
          <p:cNvSpPr/>
          <p:nvPr userDrawn="1"/>
        </p:nvSpPr>
        <p:spPr>
          <a:xfrm>
            <a:off x="6804302" y="1553299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4" name="Round Same Side Corner Rectangle 13"/>
          <p:cNvSpPr/>
          <p:nvPr userDrawn="1"/>
        </p:nvSpPr>
        <p:spPr>
          <a:xfrm>
            <a:off x="7590009" y="1554765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5" name="Round Same Side Corner Rectangle 14"/>
          <p:cNvSpPr/>
          <p:nvPr userDrawn="1"/>
        </p:nvSpPr>
        <p:spPr>
          <a:xfrm>
            <a:off x="8375717" y="1550367"/>
            <a:ext cx="706040" cy="722707"/>
          </a:xfrm>
          <a:prstGeom prst="round2SameRect">
            <a:avLst>
              <a:gd name="adj1" fmla="val 8326"/>
              <a:gd name="adj2" fmla="val 939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82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70038" y="6611779"/>
            <a:ext cx="7573962" cy="246221"/>
          </a:xfrm>
        </p:spPr>
        <p:txBody>
          <a:bodyPr anchor="b" anchorCtr="0">
            <a:sp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 marL="457200" indent="0" algn="r">
              <a:buNone/>
              <a:defRPr sz="1100">
                <a:latin typeface="+mn-lt"/>
              </a:defRPr>
            </a:lvl2pPr>
            <a:lvl3pPr marL="914400" indent="0" algn="r">
              <a:buNone/>
              <a:defRPr sz="1100">
                <a:latin typeface="+mn-lt"/>
              </a:defRPr>
            </a:lvl3pPr>
            <a:lvl4pPr marL="1371600" indent="0" algn="r">
              <a:buNone/>
              <a:defRPr sz="1100">
                <a:latin typeface="+mn-lt"/>
              </a:defRPr>
            </a:lvl4pPr>
            <a:lvl5pPr marL="1828800" indent="0" algn="r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 dirty="0" smtClean="0"/>
              <a:t>Refs and abbreviations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9253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GW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9322"/>
            <a:ext cx="8502073" cy="1143000"/>
          </a:xfrm>
        </p:spPr>
        <p:txBody>
          <a:bodyPr rIns="0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6713" y="2729722"/>
            <a:ext cx="7116618" cy="731837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dirty="0" smtClean="0">
                <a:solidFill>
                  <a:srgbClr val="142F30">
                    <a:lumMod val="75000"/>
                    <a:lumOff val="25000"/>
                  </a:srgbClr>
                </a:solidFill>
                <a:ea typeface="ヒラギノ角ゴ Pro W3" pitchFamily="8" charset="-128"/>
              </a:rPr>
              <a:t>Insert references</a:t>
            </a:r>
            <a:endParaRPr lang="en-US" dirty="0">
              <a:solidFill>
                <a:srgbClr val="142F30">
                  <a:lumMod val="75000"/>
                  <a:lumOff val="25000"/>
                </a:srgbClr>
              </a:solidFill>
              <a:ea typeface="ヒラギノ角ゴ Pro W3" pitchFamily="8" charset="-12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72694" y="6024880"/>
            <a:ext cx="7104063" cy="782638"/>
          </a:xfrm>
        </p:spPr>
        <p:txBody>
          <a:bodyPr lIns="72000" tIns="0" rIns="0" bIns="0" anchor="b" anchorCtr="0"/>
          <a:lstStyle>
            <a:lvl1pPr marL="0" indent="0">
              <a:buNone/>
              <a:defRPr lang="en-US" sz="900" dirty="0" smtClean="0">
                <a:solidFill>
                  <a:srgbClr val="404040"/>
                </a:solidFill>
              </a:defRPr>
            </a:lvl1pPr>
          </a:lstStyle>
          <a:p>
            <a:pPr marL="0" lvl="0"/>
            <a:r>
              <a:rPr lang="en-US" dirty="0" smtClean="0"/>
              <a:t>Click to insert references</a:t>
            </a:r>
          </a:p>
        </p:txBody>
      </p:sp>
    </p:spTree>
    <p:extLst>
      <p:ext uri="{BB962C8B-B14F-4D97-AF65-F5344CB8AC3E}">
        <p14:creationId xmlns:p14="http://schemas.microsoft.com/office/powerpoint/2010/main" xmlns="" val="861022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269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73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GW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9322"/>
            <a:ext cx="8502073" cy="1143000"/>
          </a:xfrm>
        </p:spPr>
        <p:txBody>
          <a:bodyPr rIns="0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4591"/>
            <a:ext cx="8229600" cy="3868077"/>
          </a:xfrm>
        </p:spPr>
        <p:txBody>
          <a:bodyPr lIns="72000" rIns="0">
            <a:noAutofit/>
          </a:bodyPr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>
                <a:solidFill>
                  <a:srgbClr val="142F30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3pPr>
            <a:lvl4pPr marL="1600200" indent="-2286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72694" y="6024880"/>
            <a:ext cx="7104063" cy="782638"/>
          </a:xfrm>
        </p:spPr>
        <p:txBody>
          <a:bodyPr lIns="72000" tIns="0" rIns="0" bIns="0" anchor="b" anchorCtr="0"/>
          <a:lstStyle>
            <a:lvl1pPr marL="0" indent="0">
              <a:buNone/>
              <a:defRPr lang="en-US" sz="900" dirty="0" smtClean="0">
                <a:solidFill>
                  <a:srgbClr val="404040"/>
                </a:solidFill>
              </a:defRPr>
            </a:lvl1pPr>
          </a:lstStyle>
          <a:p>
            <a:pPr marL="0" lvl="0"/>
            <a:r>
              <a:rPr lang="en-US" dirty="0" smtClean="0"/>
              <a:t>Click to insert references</a:t>
            </a:r>
          </a:p>
        </p:txBody>
      </p:sp>
    </p:spTree>
    <p:extLst>
      <p:ext uri="{BB962C8B-B14F-4D97-AF65-F5344CB8AC3E}">
        <p14:creationId xmlns:p14="http://schemas.microsoft.com/office/powerpoint/2010/main" xmlns="" val="1578304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269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731">
          <p15:clr>
            <a:srgbClr val="FBAE40"/>
          </p15:clr>
        </p15:guide>
        <p15:guide id="6" pos="86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dy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668" y="404664"/>
            <a:ext cx="8630545" cy="5127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sz="320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305572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38" y="1638300"/>
            <a:ext cx="564356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237288"/>
            <a:ext cx="12239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67400" y="2130425"/>
            <a:ext cx="2590800" cy="1470025"/>
          </a:xfrm>
        </p:spPr>
        <p:txBody>
          <a:bodyPr/>
          <a:lstStyle>
            <a:lvl1pPr>
              <a:defRPr>
                <a:solidFill>
                  <a:srgbClr val="37424A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67400" y="3733800"/>
            <a:ext cx="2590800" cy="1447800"/>
          </a:xfrm>
        </p:spPr>
        <p:txBody>
          <a:bodyPr/>
          <a:lstStyle>
            <a:lvl1pPr marL="0" indent="0">
              <a:buFontTx/>
              <a:buNone/>
              <a:defRPr>
                <a:latin typeface="Arial Narrow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8062340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5ED1D-C7E5-4AF2-B0AC-50E95B2ED8AA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0335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56E5-DD3F-4E73-8485-649DE90EC9E5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7256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148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1148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B7E65-00A0-4721-A3D9-69EC3400DA52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781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7A433-3159-4383-A6F3-30912E65B025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6463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A18B0-3905-4616-8161-70621734840D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49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C4839-DEB6-4EAC-9A22-AA453C102C1D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1020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538DE-912A-4322-8A2A-C1354AFDFCB6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3857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49C61-FED7-450A-BDE6-2B31AF2E8E31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0834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66CAE-1808-417F-B6BD-B02187DE6740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5517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955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341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563AB-7998-4A12-9FE5-50FDB5C68433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4844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5225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8873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1421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0472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04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4779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4066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8120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4998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1868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5587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56" y="-6563"/>
            <a:ext cx="7271673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81063" y="1498854"/>
            <a:ext cx="7002003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tabLst/>
              <a:defRPr baseline="0"/>
            </a:lvl1pPr>
            <a:lvl2pPr marL="640080" indent="-283464" algn="l">
              <a:lnSpc>
                <a:spcPct val="100000"/>
              </a:lnSpc>
              <a:spcBef>
                <a:spcPts val="0"/>
              </a:spcBef>
              <a:tabLst/>
              <a:defRPr baseline="0"/>
            </a:lvl2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 smtClean="0"/>
          </a:p>
        </p:txBody>
      </p:sp>
      <p:sp>
        <p:nvSpPr>
          <p:cNvPr id="8" name="Subtitle 2"/>
          <p:cNvSpPr>
            <a:spLocks noGrp="1"/>
          </p:cNvSpPr>
          <p:nvPr>
            <p:ph type="subTitle" idx="11"/>
          </p:nvPr>
        </p:nvSpPr>
        <p:spPr>
          <a:xfrm>
            <a:off x="881062" y="6307981"/>
            <a:ext cx="7130225" cy="24622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None/>
              <a:defRPr lang="en-US" sz="1000" b="0" i="0" baseline="0" smtClean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1313" y="6356350"/>
            <a:ext cx="2133600" cy="365125"/>
          </a:xfrm>
        </p:spPr>
        <p:txBody>
          <a:bodyPr/>
          <a:lstStyle>
            <a:lvl1pPr>
              <a:defRPr sz="1000">
                <a:solidFill>
                  <a:srgbClr val="37424A"/>
                </a:solidFill>
              </a:defRPr>
            </a:lvl1pPr>
          </a:lstStyle>
          <a:p>
            <a:pPr>
              <a:defRPr/>
            </a:pPr>
            <a:fld id="{17B95A38-6418-4841-8E4D-1ACDBA523FF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2668458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1726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7144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66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3883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1523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0092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7797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3303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9635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8660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4291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56" y="-6563"/>
            <a:ext cx="7271673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81063" y="1498854"/>
            <a:ext cx="7002003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tabLst/>
              <a:defRPr baseline="0"/>
            </a:lvl1pPr>
            <a:lvl2pPr marL="640080" indent="-283464" algn="l">
              <a:lnSpc>
                <a:spcPct val="100000"/>
              </a:lnSpc>
              <a:spcBef>
                <a:spcPts val="0"/>
              </a:spcBef>
              <a:tabLst/>
              <a:defRPr baseline="0"/>
            </a:lvl2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 smtClean="0"/>
          </a:p>
        </p:txBody>
      </p:sp>
      <p:sp>
        <p:nvSpPr>
          <p:cNvPr id="8" name="Subtitle 2"/>
          <p:cNvSpPr>
            <a:spLocks noGrp="1"/>
          </p:cNvSpPr>
          <p:nvPr>
            <p:ph type="subTitle" idx="11"/>
          </p:nvPr>
        </p:nvSpPr>
        <p:spPr>
          <a:xfrm>
            <a:off x="881062" y="6307981"/>
            <a:ext cx="7130225" cy="24622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None/>
              <a:defRPr lang="en-US" sz="1000" b="0" i="0" baseline="0" smtClean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1313" y="6356350"/>
            <a:ext cx="2133600" cy="365125"/>
          </a:xfrm>
        </p:spPr>
        <p:txBody>
          <a:bodyPr/>
          <a:lstStyle>
            <a:lvl1pPr>
              <a:defRPr sz="1000">
                <a:solidFill>
                  <a:srgbClr val="37424A"/>
                </a:solidFill>
              </a:defRPr>
            </a:lvl1pPr>
          </a:lstStyle>
          <a:p>
            <a:pPr>
              <a:defRPr/>
            </a:pPr>
            <a:fld id="{17B95A38-6418-4841-8E4D-1ACDBA523FF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77340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9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659" y="446259"/>
            <a:ext cx="8222065" cy="10777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658" y="1853401"/>
            <a:ext cx="8222618" cy="42902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5270" y="6405475"/>
            <a:ext cx="2895600" cy="27202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37424A"/>
                </a:solidFill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659" y="6405482"/>
            <a:ext cx="279405" cy="289247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37424A"/>
                </a:solidFill>
              </a:defRPr>
            </a:lvl1pPr>
          </a:lstStyle>
          <a:p>
            <a:pPr defTabSz="457200"/>
            <a:fld id="{74D97F68-CC38-3C48-B083-3B4A1457065E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392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7" r:id="rId13"/>
    <p:sldLayoutId id="2147483688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337" rtl="0" eaLnBrk="1" latinLnBrk="0" hangingPunct="1">
        <a:lnSpc>
          <a:spcPct val="90000"/>
        </a:lnSpc>
        <a:spcBef>
          <a:spcPct val="0"/>
        </a:spcBef>
        <a:buNone/>
        <a:defRPr sz="3201" kern="600" spc="50">
          <a:solidFill>
            <a:srgbClr val="37424A"/>
          </a:solidFill>
          <a:latin typeface="Arial Narrow"/>
          <a:ea typeface="+mj-ea"/>
          <a:cs typeface="Arial Narrow"/>
        </a:defRPr>
      </a:lvl1pPr>
    </p:titleStyle>
    <p:bodyStyle>
      <a:lvl1pPr marL="0" indent="0" algn="l" defTabSz="457337" rtl="0" eaLnBrk="1" latinLnBrk="0" hangingPunct="1">
        <a:lnSpc>
          <a:spcPct val="97000"/>
        </a:lnSpc>
        <a:spcBef>
          <a:spcPts val="1000"/>
        </a:spcBef>
        <a:buFont typeface="Arial"/>
        <a:buNone/>
        <a:defRPr sz="2001" kern="600" spc="30">
          <a:solidFill>
            <a:srgbClr val="37424A"/>
          </a:solidFill>
          <a:latin typeface="Arial Narrow"/>
          <a:ea typeface="+mn-ea"/>
          <a:cs typeface="Arial Narrow"/>
        </a:defRPr>
      </a:lvl1pPr>
      <a:lvl2pPr marL="193733" indent="-165150" algn="l" defTabSz="457337" rtl="0" eaLnBrk="1" latinLnBrk="0" hangingPunct="1">
        <a:lnSpc>
          <a:spcPct val="97000"/>
        </a:lnSpc>
        <a:spcBef>
          <a:spcPts val="300"/>
        </a:spcBef>
        <a:buSzPct val="95000"/>
        <a:buFont typeface="Arial"/>
        <a:buChar char="•"/>
        <a:defRPr sz="2001" kern="600" spc="30">
          <a:solidFill>
            <a:srgbClr val="37424A"/>
          </a:solidFill>
          <a:latin typeface="Arial Narrow"/>
          <a:ea typeface="+mn-ea"/>
          <a:cs typeface="Arial Narrow"/>
        </a:defRPr>
      </a:lvl2pPr>
      <a:lvl3pPr marL="401758" indent="-174677" algn="l" defTabSz="457337" rtl="0" eaLnBrk="1" latinLnBrk="0" hangingPunct="1">
        <a:lnSpc>
          <a:spcPct val="97000"/>
        </a:lnSpc>
        <a:spcBef>
          <a:spcPts val="0"/>
        </a:spcBef>
        <a:buFont typeface="Lucida Grande"/>
        <a:buChar char="–"/>
        <a:defRPr sz="1901" kern="600" spc="30">
          <a:solidFill>
            <a:srgbClr val="37424A"/>
          </a:solidFill>
          <a:latin typeface="Arial Narrow"/>
          <a:ea typeface="+mn-ea"/>
          <a:cs typeface="Arial Narrow"/>
        </a:defRPr>
      </a:lvl3pPr>
      <a:lvl4pPr marL="584375" indent="-168325" algn="l" defTabSz="457337" rtl="0" eaLnBrk="1" latinLnBrk="0" hangingPunct="1">
        <a:lnSpc>
          <a:spcPct val="97000"/>
        </a:lnSpc>
        <a:spcBef>
          <a:spcPts val="0"/>
        </a:spcBef>
        <a:buSzPct val="95000"/>
        <a:buFont typeface="Arial"/>
        <a:buChar char="•"/>
        <a:defRPr sz="1801" kern="600" spc="30">
          <a:solidFill>
            <a:srgbClr val="37424A"/>
          </a:solidFill>
          <a:latin typeface="Arial Narrow"/>
          <a:ea typeface="+mn-ea"/>
          <a:cs typeface="Arial Narrow"/>
        </a:defRPr>
      </a:lvl4pPr>
      <a:lvl5pPr marL="773345" indent="-182618" algn="l" defTabSz="457337" rtl="0" eaLnBrk="1" latinLnBrk="0" hangingPunct="1">
        <a:lnSpc>
          <a:spcPct val="97000"/>
        </a:lnSpc>
        <a:spcBef>
          <a:spcPts val="0"/>
        </a:spcBef>
        <a:buFont typeface="Lucida Grande"/>
        <a:buChar char="–"/>
        <a:defRPr sz="1701" kern="600" spc="30">
          <a:solidFill>
            <a:srgbClr val="37424A"/>
          </a:solidFill>
          <a:latin typeface="Arial Narrow"/>
          <a:ea typeface="+mn-ea"/>
          <a:cs typeface="Arial Narrow"/>
        </a:defRPr>
      </a:lvl5pPr>
      <a:lvl6pPr marL="2515354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692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30029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7366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74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6387" y="0"/>
            <a:ext cx="7065818" cy="1143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04909" cy="4717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bjClassifierImageBottom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" y="6519136"/>
            <a:ext cx="807790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100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rgbClr val="37424A"/>
          </a:solidFill>
          <a:latin typeface="Arial" pitchFamily="34" charset="0"/>
          <a:ea typeface="+mn-ea"/>
          <a:cs typeface="Arial" pitchFamily="34" charset="0"/>
        </a:defRPr>
      </a:lvl1pPr>
      <a:lvl2pPr marL="576263" indent="-220663" algn="l" defTabSz="914400" rtl="0" eaLnBrk="1" latinLnBrk="0" hangingPunct="1">
        <a:spcBef>
          <a:spcPts val="300"/>
        </a:spcBef>
        <a:buFont typeface="Arial" pitchFamily="34" charset="0"/>
        <a:buChar char="–"/>
        <a:defRPr sz="2000" kern="1200">
          <a:solidFill>
            <a:srgbClr val="37424A"/>
          </a:solidFill>
          <a:latin typeface="Arial" pitchFamily="34" charset="0"/>
          <a:ea typeface="+mn-ea"/>
          <a:cs typeface="Arial" pitchFamily="34" charset="0"/>
        </a:defRPr>
      </a:lvl2pPr>
      <a:lvl3pPr marL="914400" indent="-228600" algn="l" defTabSz="914400" rtl="0" eaLnBrk="1" latinLnBrk="0" hangingPunct="1"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rgbClr val="37424A"/>
          </a:solidFill>
          <a:latin typeface="Arial" pitchFamily="34" charset="0"/>
          <a:ea typeface="+mn-ea"/>
          <a:cs typeface="Arial" pitchFamily="34" charset="0"/>
        </a:defRPr>
      </a:lvl3pPr>
      <a:lvl4pPr marL="1262063" indent="-228600" algn="l" defTabSz="914400" rtl="0" eaLnBrk="1" latinLnBrk="0" hangingPunct="1">
        <a:spcBef>
          <a:spcPts val="300"/>
        </a:spcBef>
        <a:buFont typeface="Arial" pitchFamily="34" charset="0"/>
        <a:buChar char="»"/>
        <a:defRPr sz="1600" kern="1200">
          <a:solidFill>
            <a:srgbClr val="37424A"/>
          </a:solidFill>
          <a:latin typeface="Arial" pitchFamily="34" charset="0"/>
          <a:ea typeface="+mn-ea"/>
          <a:cs typeface="Arial" pitchFamily="34" charset="0"/>
        </a:defRPr>
      </a:lvl4pPr>
      <a:lvl5pPr marL="1600200" indent="-228600" algn="l" defTabSz="914400" rtl="0" eaLnBrk="1" latinLnBrk="0" hangingPunct="1">
        <a:spcBef>
          <a:spcPts val="300"/>
        </a:spcBef>
        <a:buFont typeface="Wingdings" panose="05000000000000000000" pitchFamily="2" charset="2"/>
        <a:buChar char="Ø"/>
        <a:defRPr sz="1400" kern="1200">
          <a:solidFill>
            <a:srgbClr val="37424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06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762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382000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73825"/>
            <a:ext cx="6858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EC1EC7-A2BF-4415-8583-C621D54D61E9}" type="slidenum">
              <a:rPr lang="en-US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pic>
        <p:nvPicPr>
          <p:cNvPr id="2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237288"/>
            <a:ext cx="12239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877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ct val="40000"/>
        </a:spcBef>
        <a:spcAft>
          <a:spcPct val="10000"/>
        </a:spcAft>
        <a:buClr>
          <a:schemeClr val="accent1"/>
        </a:buClr>
        <a:buChar char="•"/>
        <a:tabLst>
          <a:tab pos="11430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lnSpc>
          <a:spcPct val="95000"/>
        </a:lnSpc>
        <a:spcBef>
          <a:spcPct val="10000"/>
        </a:spcBef>
        <a:spcAft>
          <a:spcPct val="25000"/>
        </a:spcAft>
        <a:buClr>
          <a:srgbClr val="B3A79F"/>
        </a:buClr>
        <a:buFont typeface="Arial" pitchFamily="34" charset="0"/>
        <a:buChar char="–"/>
        <a:tabLst>
          <a:tab pos="114300" algn="l"/>
        </a:tabLst>
        <a:defRPr sz="24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lnSpc>
          <a:spcPct val="95000"/>
        </a:lnSpc>
        <a:spcBef>
          <a:spcPct val="10000"/>
        </a:spcBef>
        <a:spcAft>
          <a:spcPct val="25000"/>
        </a:spcAft>
        <a:buClr>
          <a:srgbClr val="8CC7BA"/>
        </a:buClr>
        <a:buChar char="•"/>
        <a:tabLst>
          <a:tab pos="114300" algn="l"/>
        </a:tabLst>
        <a:defRPr sz="2400">
          <a:solidFill>
            <a:schemeClr val="tx1"/>
          </a:solidFill>
          <a:latin typeface="+mn-lt"/>
          <a:cs typeface="+mn-cs"/>
        </a:defRPr>
      </a:lvl3pPr>
      <a:lvl4pPr marL="1200150" indent="-228600" algn="l" rtl="0" eaLnBrk="1" fontAlgn="base" hangingPunct="1">
        <a:lnSpc>
          <a:spcPct val="95000"/>
        </a:lnSpc>
        <a:spcBef>
          <a:spcPct val="10000"/>
        </a:spcBef>
        <a:spcAft>
          <a:spcPct val="25000"/>
        </a:spcAft>
        <a:buChar char="–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8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3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_____Microsoft_Office_Excel_97-20033.xls"/><Relationship Id="rId5" Type="http://schemas.openxmlformats.org/officeDocument/2006/relationships/hyperlink" Target="http://www.sciencedirect.com/science/journal/01634453/69/2" TargetMode="External"/><Relationship Id="rId4" Type="http://schemas.openxmlformats.org/officeDocument/2006/relationships/hyperlink" Target="http://www.sciencedirect.com/science/journal/0163445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FF0000"/>
                </a:solidFill>
              </a:rPr>
              <a:t>Клиническое значение и лечение хронического гепатита С у больных ВИЧ. АРВ-терапия у 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ко-инфицированных </a:t>
            </a:r>
            <a:r>
              <a:rPr lang="ru-RU" sz="3100" dirty="0">
                <a:solidFill>
                  <a:srgbClr val="FF0000"/>
                </a:solidFill>
              </a:rPr>
              <a:t>пациентов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Муниева Данара Сергеевна, заведующая отделением паллиативной помощи Центра СПИД ХМАО-Югра, г. Сургут, врач-инфекционист </a:t>
            </a:r>
            <a:endParaRPr lang="en-US" b="1" dirty="0" smtClean="0"/>
          </a:p>
          <a:p>
            <a:r>
              <a:rPr lang="ru-RU" b="1" dirty="0" smtClean="0"/>
              <a:t>Тюмень 18 .10.2018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6535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re 1"/>
          <p:cNvSpPr>
            <a:spLocks noGrp="1"/>
          </p:cNvSpPr>
          <p:nvPr>
            <p:ph type="title"/>
          </p:nvPr>
        </p:nvSpPr>
        <p:spPr>
          <a:xfrm>
            <a:off x="783756" y="-6563"/>
            <a:ext cx="7271673" cy="114300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Гепатит С прогрессирует быстрее у пациентов с </a:t>
            </a:r>
            <a:r>
              <a:rPr lang="ru-RU" sz="2600" b="1" dirty="0" err="1" smtClean="0">
                <a:solidFill>
                  <a:srgbClr val="002060"/>
                </a:solidFill>
              </a:rPr>
              <a:t>ко-инфекцией</a:t>
            </a:r>
            <a:r>
              <a:rPr lang="ru-RU" sz="2600" b="1" dirty="0" smtClean="0">
                <a:solidFill>
                  <a:srgbClr val="002060"/>
                </a:solidFill>
              </a:rPr>
              <a:t> ВИЧ, даже при наличии АРВТ</a:t>
            </a:r>
            <a:endParaRPr lang="fr-FR" sz="2600" b="1" dirty="0">
              <a:solidFill>
                <a:srgbClr val="002060"/>
              </a:solidFill>
            </a:endParaRPr>
          </a:p>
        </p:txBody>
      </p:sp>
      <p:sp>
        <p:nvSpPr>
          <p:cNvPr id="86" name="Footer Placeholder 4"/>
          <p:cNvSpPr txBox="1">
            <a:spLocks/>
          </p:cNvSpPr>
          <p:nvPr/>
        </p:nvSpPr>
        <p:spPr>
          <a:xfrm>
            <a:off x="1819656" y="6484366"/>
            <a:ext cx="7324344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dirty="0"/>
          </a:p>
        </p:txBody>
      </p:sp>
      <p:sp>
        <p:nvSpPr>
          <p:cNvPr id="87" name="Subtitle 3"/>
          <p:cNvSpPr txBox="1">
            <a:spLocks/>
          </p:cNvSpPr>
          <p:nvPr/>
        </p:nvSpPr>
        <p:spPr>
          <a:xfrm>
            <a:off x="142791" y="6296743"/>
            <a:ext cx="7130225" cy="42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dirty="0" smtClean="0">
                <a:solidFill>
                  <a:prstClr val="black"/>
                </a:solidFill>
              </a:rPr>
              <a:t/>
            </a:r>
            <a:br>
              <a:rPr lang="da-DK" dirty="0" smtClean="0">
                <a:solidFill>
                  <a:prstClr val="black"/>
                </a:solidFill>
              </a:rPr>
            </a:br>
            <a:r>
              <a:rPr lang="da-DK" dirty="0" smtClean="0">
                <a:solidFill>
                  <a:prstClr val="black"/>
                </a:solidFill>
              </a:rPr>
              <a:t>Adapted from: Lo Re 3rd V, </a:t>
            </a:r>
            <a:r>
              <a:rPr lang="da-DK" i="1" dirty="0" smtClean="0">
                <a:solidFill>
                  <a:prstClr val="black"/>
                </a:solidFill>
              </a:rPr>
              <a:t>et al. Ann Intern Med </a:t>
            </a:r>
            <a:r>
              <a:rPr lang="da-DK" dirty="0" smtClean="0">
                <a:solidFill>
                  <a:prstClr val="black"/>
                </a:solidFill>
              </a:rPr>
              <a:t>2014</a:t>
            </a:r>
            <a:r>
              <a:rPr lang="sv-SE" dirty="0" smtClean="0">
                <a:solidFill>
                  <a:prstClr val="black"/>
                </a:solidFill>
              </a:rPr>
              <a:t>;160:369–79. </a:t>
            </a: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88" name="Rectangle 7"/>
          <p:cNvSpPr>
            <a:spLocks noChangeArrowheads="1"/>
          </p:cNvSpPr>
          <p:nvPr/>
        </p:nvSpPr>
        <p:spPr bwMode="auto">
          <a:xfrm>
            <a:off x="3994477" y="2104102"/>
            <a:ext cx="27731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en-US" sz="1400" dirty="0" smtClean="0">
                <a:solidFill>
                  <a:srgbClr val="000000"/>
                </a:solidFill>
              </a:rPr>
              <a:t>Пациенты с </a:t>
            </a:r>
            <a:r>
              <a:rPr lang="ru-RU" altLang="en-US" sz="1400" dirty="0" err="1" smtClean="0">
                <a:solidFill>
                  <a:srgbClr val="000000"/>
                </a:solidFill>
              </a:rPr>
              <a:t>моноинфекцией</a:t>
            </a:r>
            <a:r>
              <a:rPr lang="ru-RU" altLang="en-US" sz="1400" dirty="0" smtClean="0">
                <a:solidFill>
                  <a:srgbClr val="000000"/>
                </a:solidFill>
              </a:rPr>
              <a:t> ВГС</a:t>
            </a:r>
            <a:endParaRPr lang="en-US" altLang="en-US" sz="3200" dirty="0" smtClean="0">
              <a:solidFill>
                <a:prstClr val="black"/>
              </a:solidFill>
            </a:endParaRPr>
          </a:p>
        </p:txBody>
      </p:sp>
      <p:sp>
        <p:nvSpPr>
          <p:cNvPr id="89" name="Rectangle 10"/>
          <p:cNvSpPr>
            <a:spLocks noChangeArrowheads="1"/>
          </p:cNvSpPr>
          <p:nvPr/>
        </p:nvSpPr>
        <p:spPr bwMode="auto">
          <a:xfrm>
            <a:off x="3994477" y="2364995"/>
            <a:ext cx="455361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en-US" sz="1400" dirty="0" smtClean="0">
                <a:solidFill>
                  <a:srgbClr val="000000"/>
                </a:solidFill>
              </a:rPr>
              <a:t>Пациенты с </a:t>
            </a:r>
            <a:r>
              <a:rPr lang="ru-RU" altLang="en-US" sz="1400" dirty="0" err="1" smtClean="0">
                <a:solidFill>
                  <a:srgbClr val="000000"/>
                </a:solidFill>
              </a:rPr>
              <a:t>коинфекцией</a:t>
            </a:r>
            <a:r>
              <a:rPr lang="ru-RU" altLang="en-US" sz="1400" dirty="0" smtClean="0">
                <a:solidFill>
                  <a:srgbClr val="000000"/>
                </a:solidFill>
              </a:rPr>
              <a:t> ВГС/ВИЧ, получающие АРТ </a:t>
            </a:r>
            <a:endParaRPr lang="en-US" altLang="en-US" sz="1400" dirty="0" smtClean="0">
              <a:solidFill>
                <a:srgbClr val="000000"/>
              </a:solidFill>
            </a:endParaRPr>
          </a:p>
          <a:p>
            <a:r>
              <a:rPr lang="ru-RU" altLang="en-US" sz="1400" dirty="0" smtClean="0">
                <a:solidFill>
                  <a:srgbClr val="000000"/>
                </a:solidFill>
              </a:rPr>
              <a:t>РНК ВИЧ</a:t>
            </a:r>
            <a:r>
              <a:rPr lang="en-US" altLang="en-US" sz="1400" dirty="0" smtClean="0">
                <a:solidFill>
                  <a:srgbClr val="000000"/>
                </a:solidFill>
              </a:rPr>
              <a:t>-1 &lt; 1000 </a:t>
            </a:r>
            <a:r>
              <a:rPr lang="ru-RU" altLang="en-US" sz="1400" dirty="0" smtClean="0">
                <a:solidFill>
                  <a:srgbClr val="000000"/>
                </a:solidFill>
              </a:rPr>
              <a:t>копий</a:t>
            </a:r>
            <a:r>
              <a:rPr lang="en-US" altLang="en-US" sz="1400" dirty="0" smtClean="0">
                <a:solidFill>
                  <a:srgbClr val="000000"/>
                </a:solidFill>
              </a:rPr>
              <a:t>/</a:t>
            </a:r>
            <a:r>
              <a:rPr lang="ru-RU" altLang="en-US" sz="1400" dirty="0" smtClean="0">
                <a:solidFill>
                  <a:srgbClr val="000000"/>
                </a:solidFill>
              </a:rPr>
              <a:t>мл</a:t>
            </a:r>
            <a:endParaRPr lang="en-US" altLang="en-US" sz="3200" dirty="0" smtClean="0">
              <a:solidFill>
                <a:prstClr val="black"/>
              </a:solidFill>
            </a:endParaRPr>
          </a:p>
        </p:txBody>
      </p:sp>
      <p:sp>
        <p:nvSpPr>
          <p:cNvPr id="90" name="Rectangle 17"/>
          <p:cNvSpPr>
            <a:spLocks noChangeArrowheads="1"/>
          </p:cNvSpPr>
          <p:nvPr/>
        </p:nvSpPr>
        <p:spPr bwMode="auto">
          <a:xfrm>
            <a:off x="3994477" y="2831623"/>
            <a:ext cx="455361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en-US" sz="1400" dirty="0">
                <a:solidFill>
                  <a:srgbClr val="000000"/>
                </a:solidFill>
              </a:rPr>
              <a:t>Пациенты с </a:t>
            </a:r>
            <a:r>
              <a:rPr lang="ru-RU" altLang="en-US" sz="1400" dirty="0" err="1">
                <a:solidFill>
                  <a:srgbClr val="000000"/>
                </a:solidFill>
              </a:rPr>
              <a:t>коинфекцией</a:t>
            </a:r>
            <a:r>
              <a:rPr lang="ru-RU" altLang="en-US" sz="1400" dirty="0">
                <a:solidFill>
                  <a:srgbClr val="000000"/>
                </a:solidFill>
              </a:rPr>
              <a:t> ВГС/ВИЧ, получающие АРТ </a:t>
            </a:r>
            <a:endParaRPr lang="en-US" altLang="en-US" sz="1400" dirty="0">
              <a:solidFill>
                <a:srgbClr val="000000"/>
              </a:solidFill>
            </a:endParaRPr>
          </a:p>
          <a:p>
            <a:r>
              <a:rPr lang="ru-RU" altLang="en-US" sz="1400" dirty="0">
                <a:solidFill>
                  <a:srgbClr val="000000"/>
                </a:solidFill>
              </a:rPr>
              <a:t>РНК ВИЧ</a:t>
            </a:r>
            <a:r>
              <a:rPr lang="en-US" altLang="en-US" sz="1400" dirty="0">
                <a:solidFill>
                  <a:srgbClr val="000000"/>
                </a:solidFill>
              </a:rPr>
              <a:t>-1 ≥</a:t>
            </a:r>
            <a:r>
              <a:rPr lang="en-US" altLang="en-US" sz="1400" dirty="0" smtClean="0">
                <a:solidFill>
                  <a:srgbClr val="000000"/>
                </a:solidFill>
              </a:rPr>
              <a:t>1000 </a:t>
            </a:r>
            <a:r>
              <a:rPr lang="ru-RU" altLang="en-US" sz="1400" dirty="0">
                <a:solidFill>
                  <a:srgbClr val="000000"/>
                </a:solidFill>
              </a:rPr>
              <a:t>копий</a:t>
            </a:r>
            <a:r>
              <a:rPr lang="en-US" altLang="en-US" sz="1400" dirty="0">
                <a:solidFill>
                  <a:srgbClr val="000000"/>
                </a:solidFill>
              </a:rPr>
              <a:t>/</a:t>
            </a:r>
            <a:r>
              <a:rPr lang="ru-RU" altLang="en-US" sz="1400" dirty="0">
                <a:solidFill>
                  <a:srgbClr val="000000"/>
                </a:solidFill>
              </a:rPr>
              <a:t>мл</a:t>
            </a:r>
            <a:endParaRPr lang="en-US" altLang="en-US" sz="3200" dirty="0">
              <a:solidFill>
                <a:prstClr val="black"/>
              </a:solidFill>
            </a:endParaRPr>
          </a:p>
        </p:txBody>
      </p:sp>
      <p:sp>
        <p:nvSpPr>
          <p:cNvPr id="91" name="Line 197"/>
          <p:cNvSpPr>
            <a:spLocks noChangeShapeType="1"/>
          </p:cNvSpPr>
          <p:nvPr/>
        </p:nvSpPr>
        <p:spPr bwMode="auto">
          <a:xfrm>
            <a:off x="3707904" y="2223508"/>
            <a:ext cx="209550" cy="0"/>
          </a:xfrm>
          <a:prstGeom prst="line">
            <a:avLst/>
          </a:prstGeom>
          <a:noFill/>
          <a:ln w="28575">
            <a:solidFill>
              <a:srgbClr val="972C9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" name="Line 198"/>
          <p:cNvSpPr>
            <a:spLocks noChangeShapeType="1"/>
          </p:cNvSpPr>
          <p:nvPr/>
        </p:nvSpPr>
        <p:spPr bwMode="auto">
          <a:xfrm>
            <a:off x="3707904" y="2495632"/>
            <a:ext cx="209550" cy="0"/>
          </a:xfrm>
          <a:prstGeom prst="line">
            <a:avLst/>
          </a:prstGeom>
          <a:noFill/>
          <a:ln w="28575">
            <a:solidFill>
              <a:srgbClr val="F4802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3" name="Line 199"/>
          <p:cNvSpPr>
            <a:spLocks noChangeShapeType="1"/>
          </p:cNvSpPr>
          <p:nvPr/>
        </p:nvSpPr>
        <p:spPr bwMode="auto">
          <a:xfrm>
            <a:off x="3707904" y="2954468"/>
            <a:ext cx="209550" cy="0"/>
          </a:xfrm>
          <a:prstGeom prst="line">
            <a:avLst/>
          </a:prstGeom>
          <a:noFill/>
          <a:ln w="28575">
            <a:solidFill>
              <a:srgbClr val="30A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760153" y="2195718"/>
            <a:ext cx="6654776" cy="3633854"/>
            <a:chOff x="631625" y="1990760"/>
            <a:chExt cx="3735101" cy="3130820"/>
          </a:xfrm>
        </p:grpSpPr>
        <p:sp>
          <p:nvSpPr>
            <p:cNvPr id="95" name="Rectangle 6"/>
            <p:cNvSpPr>
              <a:spLocks noChangeArrowheads="1"/>
            </p:cNvSpPr>
            <p:nvPr/>
          </p:nvSpPr>
          <p:spPr bwMode="auto">
            <a:xfrm>
              <a:off x="1171747" y="4909443"/>
              <a:ext cx="2832544" cy="21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ru-RU" altLang="en-US" sz="1600" b="1" dirty="0" smtClean="0">
                  <a:solidFill>
                    <a:srgbClr val="000000"/>
                  </a:solidFill>
                </a:rPr>
                <a:t>Время до декомпенсации функции печени </a:t>
              </a:r>
              <a:r>
                <a:rPr lang="en-US" altLang="en-US" sz="1600" b="1" dirty="0" smtClean="0">
                  <a:solidFill>
                    <a:srgbClr val="000000"/>
                  </a:solidFill>
                </a:rPr>
                <a:t>(</a:t>
              </a:r>
              <a:r>
                <a:rPr lang="ru-RU" altLang="en-US" sz="1600" b="1" dirty="0" smtClean="0">
                  <a:solidFill>
                    <a:srgbClr val="000000"/>
                  </a:solidFill>
                </a:rPr>
                <a:t>годы</a:t>
              </a:r>
              <a:r>
                <a:rPr lang="en-US" altLang="en-US" sz="1600" b="1" dirty="0" smtClean="0">
                  <a:solidFill>
                    <a:srgbClr val="000000"/>
                  </a:solidFill>
                </a:rPr>
                <a:t>)</a:t>
              </a:r>
              <a:endParaRPr lang="en-US" altLang="en-US" sz="20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96" name="Rectangle 41"/>
            <p:cNvSpPr>
              <a:spLocks noChangeArrowheads="1"/>
            </p:cNvSpPr>
            <p:nvPr/>
          </p:nvSpPr>
          <p:spPr bwMode="auto">
            <a:xfrm>
              <a:off x="907428" y="3198654"/>
              <a:ext cx="160149" cy="21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/>
              <a:r>
                <a:rPr lang="en-US" altLang="en-US" sz="1600" dirty="0" smtClean="0">
                  <a:solidFill>
                    <a:srgbClr val="000000"/>
                  </a:solidFill>
                </a:rPr>
                <a:t>0.1</a:t>
              </a:r>
              <a:endParaRPr lang="en-US" altLang="en-US" sz="1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97" name="Rectangle 42"/>
            <p:cNvSpPr>
              <a:spLocks noChangeArrowheads="1"/>
            </p:cNvSpPr>
            <p:nvPr/>
          </p:nvSpPr>
          <p:spPr bwMode="auto">
            <a:xfrm>
              <a:off x="907428" y="1990760"/>
              <a:ext cx="160149" cy="21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/>
              <a:r>
                <a:rPr lang="en-US" altLang="en-US" sz="1600" dirty="0" smtClean="0">
                  <a:solidFill>
                    <a:srgbClr val="000000"/>
                  </a:solidFill>
                </a:rPr>
                <a:t>0.2</a:t>
              </a:r>
              <a:endParaRPr lang="en-US" altLang="en-US" sz="1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98" name="Rectangle 43"/>
            <p:cNvSpPr>
              <a:spLocks noChangeArrowheads="1"/>
            </p:cNvSpPr>
            <p:nvPr/>
          </p:nvSpPr>
          <p:spPr bwMode="auto">
            <a:xfrm>
              <a:off x="907428" y="4401398"/>
              <a:ext cx="160149" cy="21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/>
              <a:r>
                <a:rPr lang="en-US" altLang="en-US" sz="1600" dirty="0" smtClean="0">
                  <a:solidFill>
                    <a:srgbClr val="000000"/>
                  </a:solidFill>
                </a:rPr>
                <a:t>0.0</a:t>
              </a:r>
              <a:endParaRPr lang="en-US" altLang="en-US" sz="1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99" name="Rectangle 44"/>
            <p:cNvSpPr>
              <a:spLocks noChangeArrowheads="1"/>
            </p:cNvSpPr>
            <p:nvPr/>
          </p:nvSpPr>
          <p:spPr bwMode="auto">
            <a:xfrm>
              <a:off x="1355726" y="3406181"/>
              <a:ext cx="287908" cy="21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 dirty="0" smtClean="0">
                  <a:solidFill>
                    <a:srgbClr val="000000"/>
                  </a:solidFill>
                </a:rPr>
                <a:t>0.076</a:t>
              </a:r>
              <a:endParaRPr lang="en-US" altLang="en-US" sz="1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00" name="Rectangle 45"/>
            <p:cNvSpPr>
              <a:spLocks noChangeArrowheads="1"/>
            </p:cNvSpPr>
            <p:nvPr/>
          </p:nvSpPr>
          <p:spPr bwMode="auto">
            <a:xfrm>
              <a:off x="1355726" y="3649433"/>
              <a:ext cx="287908" cy="21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 dirty="0" smtClean="0">
                  <a:solidFill>
                    <a:srgbClr val="000000"/>
                  </a:solidFill>
                </a:rPr>
                <a:t>0.069</a:t>
              </a:r>
              <a:endParaRPr lang="en-US" altLang="en-US" sz="1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01" name="Rectangle 46"/>
            <p:cNvSpPr>
              <a:spLocks noChangeArrowheads="1"/>
            </p:cNvSpPr>
            <p:nvPr/>
          </p:nvSpPr>
          <p:spPr bwMode="auto">
            <a:xfrm>
              <a:off x="1355726" y="3884019"/>
              <a:ext cx="287908" cy="21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 dirty="0" smtClean="0">
                  <a:solidFill>
                    <a:srgbClr val="000000"/>
                  </a:solidFill>
                </a:rPr>
                <a:t>0.048</a:t>
              </a:r>
              <a:endParaRPr lang="en-US" altLang="en-US" sz="1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02" name="Rectangle 47"/>
            <p:cNvSpPr>
              <a:spLocks noChangeArrowheads="1"/>
            </p:cNvSpPr>
            <p:nvPr/>
          </p:nvSpPr>
          <p:spPr bwMode="auto">
            <a:xfrm>
              <a:off x="1183079" y="4646878"/>
              <a:ext cx="63880" cy="21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600" dirty="0" smtClean="0">
                  <a:solidFill>
                    <a:srgbClr val="000000"/>
                  </a:solidFill>
                </a:rPr>
                <a:t>0</a:t>
              </a:r>
              <a:endParaRPr lang="en-US" altLang="en-US" sz="1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03" name="Rectangle 48"/>
            <p:cNvSpPr>
              <a:spLocks noChangeArrowheads="1"/>
            </p:cNvSpPr>
            <p:nvPr/>
          </p:nvSpPr>
          <p:spPr bwMode="auto">
            <a:xfrm>
              <a:off x="1419811" y="4646878"/>
              <a:ext cx="63880" cy="21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600" smtClean="0">
                  <a:solidFill>
                    <a:srgbClr val="000000"/>
                  </a:solidFill>
                </a:rPr>
                <a:t>1</a:t>
              </a:r>
              <a:endParaRPr lang="en-US" altLang="en-US" sz="1600" smtClean="0">
                <a:solidFill>
                  <a:prstClr val="black"/>
                </a:solidFill>
              </a:endParaRPr>
            </a:p>
          </p:txBody>
        </p:sp>
        <p:sp>
          <p:nvSpPr>
            <p:cNvPr id="104" name="Rectangle 49"/>
            <p:cNvSpPr>
              <a:spLocks noChangeArrowheads="1"/>
            </p:cNvSpPr>
            <p:nvPr/>
          </p:nvSpPr>
          <p:spPr bwMode="auto">
            <a:xfrm>
              <a:off x="1664287" y="4646878"/>
              <a:ext cx="63880" cy="21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600" smtClean="0">
                  <a:solidFill>
                    <a:srgbClr val="000000"/>
                  </a:solidFill>
                </a:rPr>
                <a:t>2</a:t>
              </a:r>
              <a:endParaRPr lang="en-US" altLang="en-US" sz="1600" smtClean="0">
                <a:solidFill>
                  <a:prstClr val="black"/>
                </a:solidFill>
              </a:endParaRPr>
            </a:p>
          </p:txBody>
        </p:sp>
        <p:sp>
          <p:nvSpPr>
            <p:cNvPr id="105" name="Rectangle 50"/>
            <p:cNvSpPr>
              <a:spLocks noChangeArrowheads="1"/>
            </p:cNvSpPr>
            <p:nvPr/>
          </p:nvSpPr>
          <p:spPr bwMode="auto">
            <a:xfrm>
              <a:off x="1910349" y="4646878"/>
              <a:ext cx="63880" cy="21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600" smtClean="0">
                  <a:solidFill>
                    <a:srgbClr val="000000"/>
                  </a:solidFill>
                </a:rPr>
                <a:t>3</a:t>
              </a:r>
              <a:endParaRPr lang="en-US" altLang="en-US" sz="1600" smtClean="0">
                <a:solidFill>
                  <a:prstClr val="black"/>
                </a:solidFill>
              </a:endParaRPr>
            </a:p>
          </p:txBody>
        </p:sp>
        <p:sp>
          <p:nvSpPr>
            <p:cNvPr id="106" name="Rectangle 51"/>
            <p:cNvSpPr>
              <a:spLocks noChangeArrowheads="1"/>
            </p:cNvSpPr>
            <p:nvPr/>
          </p:nvSpPr>
          <p:spPr bwMode="auto">
            <a:xfrm>
              <a:off x="2137362" y="4646878"/>
              <a:ext cx="63880" cy="21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600" smtClean="0">
                  <a:solidFill>
                    <a:srgbClr val="000000"/>
                  </a:solidFill>
                </a:rPr>
                <a:t>4</a:t>
              </a:r>
              <a:endParaRPr lang="en-US" altLang="en-US" sz="1600" smtClean="0">
                <a:solidFill>
                  <a:prstClr val="black"/>
                </a:solidFill>
              </a:endParaRPr>
            </a:p>
          </p:txBody>
        </p:sp>
        <p:sp>
          <p:nvSpPr>
            <p:cNvPr id="107" name="Rectangle 52"/>
            <p:cNvSpPr>
              <a:spLocks noChangeArrowheads="1"/>
            </p:cNvSpPr>
            <p:nvPr/>
          </p:nvSpPr>
          <p:spPr bwMode="auto">
            <a:xfrm>
              <a:off x="2385011" y="4646878"/>
              <a:ext cx="63880" cy="21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600" smtClean="0">
                  <a:solidFill>
                    <a:srgbClr val="000000"/>
                  </a:solidFill>
                </a:rPr>
                <a:t>5</a:t>
              </a:r>
              <a:endParaRPr lang="en-US" altLang="en-US" sz="1600" smtClean="0">
                <a:solidFill>
                  <a:prstClr val="black"/>
                </a:solidFill>
              </a:endParaRPr>
            </a:p>
          </p:txBody>
        </p:sp>
        <p:sp>
          <p:nvSpPr>
            <p:cNvPr id="108" name="Rectangle 53"/>
            <p:cNvSpPr>
              <a:spLocks noChangeArrowheads="1"/>
            </p:cNvSpPr>
            <p:nvPr/>
          </p:nvSpPr>
          <p:spPr bwMode="auto">
            <a:xfrm>
              <a:off x="2627899" y="4646878"/>
              <a:ext cx="63880" cy="21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600" smtClean="0">
                  <a:solidFill>
                    <a:srgbClr val="000000"/>
                  </a:solidFill>
                </a:rPr>
                <a:t>6</a:t>
              </a:r>
              <a:endParaRPr lang="en-US" altLang="en-US" sz="1600" smtClean="0">
                <a:solidFill>
                  <a:prstClr val="black"/>
                </a:solidFill>
              </a:endParaRPr>
            </a:p>
          </p:txBody>
        </p:sp>
        <p:sp>
          <p:nvSpPr>
            <p:cNvPr id="109" name="Rectangle 54"/>
            <p:cNvSpPr>
              <a:spLocks noChangeArrowheads="1"/>
            </p:cNvSpPr>
            <p:nvPr/>
          </p:nvSpPr>
          <p:spPr bwMode="auto">
            <a:xfrm>
              <a:off x="2875548" y="4646878"/>
              <a:ext cx="63880" cy="21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600" smtClean="0">
                  <a:solidFill>
                    <a:srgbClr val="000000"/>
                  </a:solidFill>
                </a:rPr>
                <a:t>7</a:t>
              </a:r>
              <a:endParaRPr lang="en-US" altLang="en-US" sz="1600" smtClean="0">
                <a:solidFill>
                  <a:prstClr val="black"/>
                </a:solidFill>
              </a:endParaRPr>
            </a:p>
          </p:txBody>
        </p:sp>
        <p:sp>
          <p:nvSpPr>
            <p:cNvPr id="110" name="Rectangle 55"/>
            <p:cNvSpPr>
              <a:spLocks noChangeArrowheads="1"/>
            </p:cNvSpPr>
            <p:nvPr/>
          </p:nvSpPr>
          <p:spPr bwMode="auto">
            <a:xfrm>
              <a:off x="3097799" y="4646878"/>
              <a:ext cx="63880" cy="21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600" smtClean="0">
                  <a:solidFill>
                    <a:srgbClr val="000000"/>
                  </a:solidFill>
                </a:rPr>
                <a:t>8</a:t>
              </a:r>
              <a:endParaRPr lang="en-US" altLang="en-US" sz="1600" smtClean="0">
                <a:solidFill>
                  <a:prstClr val="black"/>
                </a:solidFill>
              </a:endParaRPr>
            </a:p>
          </p:txBody>
        </p:sp>
        <p:sp>
          <p:nvSpPr>
            <p:cNvPr id="111" name="Rectangle 56"/>
            <p:cNvSpPr>
              <a:spLocks noChangeArrowheads="1"/>
            </p:cNvSpPr>
            <p:nvPr/>
          </p:nvSpPr>
          <p:spPr bwMode="auto">
            <a:xfrm>
              <a:off x="3340687" y="4646878"/>
              <a:ext cx="63880" cy="21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600" smtClean="0">
                  <a:solidFill>
                    <a:srgbClr val="000000"/>
                  </a:solidFill>
                </a:rPr>
                <a:t>9</a:t>
              </a:r>
              <a:endParaRPr lang="en-US" altLang="en-US" sz="1600" smtClean="0">
                <a:solidFill>
                  <a:prstClr val="black"/>
                </a:solidFill>
              </a:endParaRPr>
            </a:p>
          </p:txBody>
        </p:sp>
        <p:sp>
          <p:nvSpPr>
            <p:cNvPr id="112" name="Rectangle 57"/>
            <p:cNvSpPr>
              <a:spLocks noChangeArrowheads="1"/>
            </p:cNvSpPr>
            <p:nvPr/>
          </p:nvSpPr>
          <p:spPr bwMode="auto">
            <a:xfrm>
              <a:off x="3560367" y="4646878"/>
              <a:ext cx="127759" cy="21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600" smtClean="0">
                  <a:solidFill>
                    <a:srgbClr val="000000"/>
                  </a:solidFill>
                </a:rPr>
                <a:t>10</a:t>
              </a:r>
              <a:endParaRPr lang="en-US" altLang="en-US" sz="1600" smtClean="0">
                <a:solidFill>
                  <a:prstClr val="black"/>
                </a:solidFill>
              </a:endParaRPr>
            </a:p>
          </p:txBody>
        </p:sp>
        <p:sp>
          <p:nvSpPr>
            <p:cNvPr id="113" name="Line 58"/>
            <p:cNvSpPr>
              <a:spLocks noChangeShapeType="1"/>
            </p:cNvSpPr>
            <p:nvPr/>
          </p:nvSpPr>
          <p:spPr bwMode="auto">
            <a:xfrm>
              <a:off x="1152526" y="2071953"/>
              <a:ext cx="0" cy="25082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Rectangle 59"/>
            <p:cNvSpPr>
              <a:spLocks noChangeArrowheads="1"/>
            </p:cNvSpPr>
            <p:nvPr/>
          </p:nvSpPr>
          <p:spPr bwMode="auto">
            <a:xfrm rot="16200000">
              <a:off x="-288199" y="3221086"/>
              <a:ext cx="1977844" cy="138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ru-RU" altLang="en-US" sz="1600" b="1" dirty="0" smtClean="0">
                  <a:solidFill>
                    <a:srgbClr val="000000"/>
                  </a:solidFill>
                </a:rPr>
                <a:t>Кумулятивная частота</a:t>
              </a:r>
              <a:endParaRPr lang="en-US" altLang="en-US" sz="20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115" name="Line 60"/>
            <p:cNvSpPr>
              <a:spLocks noChangeShapeType="1"/>
            </p:cNvSpPr>
            <p:nvPr/>
          </p:nvSpPr>
          <p:spPr bwMode="auto">
            <a:xfrm>
              <a:off x="1152526" y="4570678"/>
              <a:ext cx="305752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Line 61"/>
            <p:cNvSpPr>
              <a:spLocks noChangeShapeType="1"/>
            </p:cNvSpPr>
            <p:nvPr/>
          </p:nvSpPr>
          <p:spPr bwMode="auto">
            <a:xfrm>
              <a:off x="1089026" y="4497653"/>
              <a:ext cx="6350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Line 62"/>
            <p:cNvSpPr>
              <a:spLocks noChangeShapeType="1"/>
            </p:cNvSpPr>
            <p:nvPr/>
          </p:nvSpPr>
          <p:spPr bwMode="auto">
            <a:xfrm>
              <a:off x="1214438" y="4565916"/>
              <a:ext cx="0" cy="635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Line 63"/>
            <p:cNvSpPr>
              <a:spLocks noChangeShapeType="1"/>
            </p:cNvSpPr>
            <p:nvPr/>
          </p:nvSpPr>
          <p:spPr bwMode="auto">
            <a:xfrm>
              <a:off x="1454151" y="4565916"/>
              <a:ext cx="0" cy="635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Line 64"/>
            <p:cNvSpPr>
              <a:spLocks noChangeShapeType="1"/>
            </p:cNvSpPr>
            <p:nvPr/>
          </p:nvSpPr>
          <p:spPr bwMode="auto">
            <a:xfrm>
              <a:off x="1697038" y="4565916"/>
              <a:ext cx="0" cy="635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Line 65"/>
            <p:cNvSpPr>
              <a:spLocks noChangeShapeType="1"/>
            </p:cNvSpPr>
            <p:nvPr/>
          </p:nvSpPr>
          <p:spPr bwMode="auto">
            <a:xfrm>
              <a:off x="1936751" y="4565916"/>
              <a:ext cx="0" cy="635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Line 66"/>
            <p:cNvSpPr>
              <a:spLocks noChangeShapeType="1"/>
            </p:cNvSpPr>
            <p:nvPr/>
          </p:nvSpPr>
          <p:spPr bwMode="auto">
            <a:xfrm>
              <a:off x="2171701" y="4565916"/>
              <a:ext cx="0" cy="635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Line 67"/>
            <p:cNvSpPr>
              <a:spLocks noChangeShapeType="1"/>
            </p:cNvSpPr>
            <p:nvPr/>
          </p:nvSpPr>
          <p:spPr bwMode="auto">
            <a:xfrm>
              <a:off x="2413001" y="4565916"/>
              <a:ext cx="0" cy="635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Line 68"/>
            <p:cNvSpPr>
              <a:spLocks noChangeShapeType="1"/>
            </p:cNvSpPr>
            <p:nvPr/>
          </p:nvSpPr>
          <p:spPr bwMode="auto">
            <a:xfrm>
              <a:off x="2654301" y="4565916"/>
              <a:ext cx="0" cy="635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Line 69"/>
            <p:cNvSpPr>
              <a:spLocks noChangeShapeType="1"/>
            </p:cNvSpPr>
            <p:nvPr/>
          </p:nvSpPr>
          <p:spPr bwMode="auto">
            <a:xfrm>
              <a:off x="2895601" y="4565916"/>
              <a:ext cx="0" cy="635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Line 70"/>
            <p:cNvSpPr>
              <a:spLocks noChangeShapeType="1"/>
            </p:cNvSpPr>
            <p:nvPr/>
          </p:nvSpPr>
          <p:spPr bwMode="auto">
            <a:xfrm>
              <a:off x="3132138" y="4565916"/>
              <a:ext cx="0" cy="635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Line 71"/>
            <p:cNvSpPr>
              <a:spLocks noChangeShapeType="1"/>
            </p:cNvSpPr>
            <p:nvPr/>
          </p:nvSpPr>
          <p:spPr bwMode="auto">
            <a:xfrm>
              <a:off x="3370263" y="4565916"/>
              <a:ext cx="0" cy="635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Line 72"/>
            <p:cNvSpPr>
              <a:spLocks noChangeShapeType="1"/>
            </p:cNvSpPr>
            <p:nvPr/>
          </p:nvSpPr>
          <p:spPr bwMode="auto">
            <a:xfrm>
              <a:off x="3605213" y="4565916"/>
              <a:ext cx="0" cy="635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Line 97"/>
            <p:cNvSpPr>
              <a:spLocks noChangeShapeType="1"/>
            </p:cNvSpPr>
            <p:nvPr/>
          </p:nvSpPr>
          <p:spPr bwMode="auto">
            <a:xfrm>
              <a:off x="3605213" y="4567503"/>
              <a:ext cx="0" cy="238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Line 98"/>
            <p:cNvSpPr>
              <a:spLocks noChangeShapeType="1"/>
            </p:cNvSpPr>
            <p:nvPr/>
          </p:nvSpPr>
          <p:spPr bwMode="auto">
            <a:xfrm>
              <a:off x="3605213" y="4610366"/>
              <a:ext cx="0" cy="190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Line 99"/>
            <p:cNvSpPr>
              <a:spLocks noChangeShapeType="1"/>
            </p:cNvSpPr>
            <p:nvPr/>
          </p:nvSpPr>
          <p:spPr bwMode="auto">
            <a:xfrm>
              <a:off x="1089026" y="3292741"/>
              <a:ext cx="6350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Line 100"/>
            <p:cNvSpPr>
              <a:spLocks noChangeShapeType="1"/>
            </p:cNvSpPr>
            <p:nvPr/>
          </p:nvSpPr>
          <p:spPr bwMode="auto">
            <a:xfrm>
              <a:off x="1089026" y="2081478"/>
              <a:ext cx="6350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200"/>
            <p:cNvSpPr>
              <a:spLocks/>
            </p:cNvSpPr>
            <p:nvPr/>
          </p:nvSpPr>
          <p:spPr bwMode="auto">
            <a:xfrm>
              <a:off x="1206501" y="3399103"/>
              <a:ext cx="3087688" cy="1098550"/>
            </a:xfrm>
            <a:custGeom>
              <a:avLst/>
              <a:gdLst>
                <a:gd name="T0" fmla="*/ 0 w 1945"/>
                <a:gd name="T1" fmla="*/ 692 h 692"/>
                <a:gd name="T2" fmla="*/ 0 w 1945"/>
                <a:gd name="T3" fmla="*/ 692 h 692"/>
                <a:gd name="T4" fmla="*/ 15 w 1945"/>
                <a:gd name="T5" fmla="*/ 689 h 692"/>
                <a:gd name="T6" fmla="*/ 46 w 1945"/>
                <a:gd name="T7" fmla="*/ 677 h 692"/>
                <a:gd name="T8" fmla="*/ 136 w 1945"/>
                <a:gd name="T9" fmla="*/ 645 h 692"/>
                <a:gd name="T10" fmla="*/ 264 w 1945"/>
                <a:gd name="T11" fmla="*/ 598 h 692"/>
                <a:gd name="T12" fmla="*/ 395 w 1945"/>
                <a:gd name="T13" fmla="*/ 527 h 692"/>
                <a:gd name="T14" fmla="*/ 432 w 1945"/>
                <a:gd name="T15" fmla="*/ 527 h 692"/>
                <a:gd name="T16" fmla="*/ 495 w 1945"/>
                <a:gd name="T17" fmla="*/ 490 h 692"/>
                <a:gd name="T18" fmla="*/ 521 w 1945"/>
                <a:gd name="T19" fmla="*/ 490 h 692"/>
                <a:gd name="T20" fmla="*/ 664 w 1945"/>
                <a:gd name="T21" fmla="*/ 430 h 692"/>
                <a:gd name="T22" fmla="*/ 709 w 1945"/>
                <a:gd name="T23" fmla="*/ 430 h 692"/>
                <a:gd name="T24" fmla="*/ 941 w 1945"/>
                <a:gd name="T25" fmla="*/ 323 h 692"/>
                <a:gd name="T26" fmla="*/ 957 w 1945"/>
                <a:gd name="T27" fmla="*/ 323 h 692"/>
                <a:gd name="T28" fmla="*/ 1091 w 1945"/>
                <a:gd name="T29" fmla="*/ 247 h 692"/>
                <a:gd name="T30" fmla="*/ 1121 w 1945"/>
                <a:gd name="T31" fmla="*/ 247 h 692"/>
                <a:gd name="T32" fmla="*/ 1136 w 1945"/>
                <a:gd name="T33" fmla="*/ 247 h 692"/>
                <a:gd name="T34" fmla="*/ 1252 w 1945"/>
                <a:gd name="T35" fmla="*/ 219 h 692"/>
                <a:gd name="T36" fmla="*/ 1374 w 1945"/>
                <a:gd name="T37" fmla="*/ 148 h 692"/>
                <a:gd name="T38" fmla="*/ 1466 w 1945"/>
                <a:gd name="T39" fmla="*/ 124 h 692"/>
                <a:gd name="T40" fmla="*/ 1558 w 1945"/>
                <a:gd name="T41" fmla="*/ 98 h 692"/>
                <a:gd name="T42" fmla="*/ 1603 w 1945"/>
                <a:gd name="T43" fmla="*/ 83 h 692"/>
                <a:gd name="T44" fmla="*/ 1655 w 1945"/>
                <a:gd name="T45" fmla="*/ 65 h 692"/>
                <a:gd name="T46" fmla="*/ 1687 w 1945"/>
                <a:gd name="T47" fmla="*/ 63 h 692"/>
                <a:gd name="T48" fmla="*/ 1771 w 1945"/>
                <a:gd name="T49" fmla="*/ 45 h 692"/>
                <a:gd name="T50" fmla="*/ 1816 w 1945"/>
                <a:gd name="T51" fmla="*/ 32 h 692"/>
                <a:gd name="T52" fmla="*/ 1945 w 1945"/>
                <a:gd name="T53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45" h="692">
                  <a:moveTo>
                    <a:pt x="0" y="692"/>
                  </a:moveTo>
                  <a:lnTo>
                    <a:pt x="0" y="692"/>
                  </a:lnTo>
                  <a:lnTo>
                    <a:pt x="15" y="689"/>
                  </a:lnTo>
                  <a:lnTo>
                    <a:pt x="46" y="677"/>
                  </a:lnTo>
                  <a:lnTo>
                    <a:pt x="136" y="645"/>
                  </a:lnTo>
                  <a:lnTo>
                    <a:pt x="264" y="598"/>
                  </a:lnTo>
                  <a:lnTo>
                    <a:pt x="395" y="527"/>
                  </a:lnTo>
                  <a:lnTo>
                    <a:pt x="432" y="527"/>
                  </a:lnTo>
                  <a:lnTo>
                    <a:pt x="495" y="490"/>
                  </a:lnTo>
                  <a:lnTo>
                    <a:pt x="521" y="490"/>
                  </a:lnTo>
                  <a:lnTo>
                    <a:pt x="664" y="430"/>
                  </a:lnTo>
                  <a:lnTo>
                    <a:pt x="709" y="430"/>
                  </a:lnTo>
                  <a:lnTo>
                    <a:pt x="941" y="323"/>
                  </a:lnTo>
                  <a:lnTo>
                    <a:pt x="957" y="323"/>
                  </a:lnTo>
                  <a:lnTo>
                    <a:pt x="1091" y="247"/>
                  </a:lnTo>
                  <a:lnTo>
                    <a:pt x="1121" y="247"/>
                  </a:lnTo>
                  <a:lnTo>
                    <a:pt x="1136" y="247"/>
                  </a:lnTo>
                  <a:lnTo>
                    <a:pt x="1252" y="219"/>
                  </a:lnTo>
                  <a:lnTo>
                    <a:pt x="1374" y="148"/>
                  </a:lnTo>
                  <a:lnTo>
                    <a:pt x="1466" y="124"/>
                  </a:lnTo>
                  <a:lnTo>
                    <a:pt x="1558" y="98"/>
                  </a:lnTo>
                  <a:lnTo>
                    <a:pt x="1603" y="83"/>
                  </a:lnTo>
                  <a:lnTo>
                    <a:pt x="1655" y="65"/>
                  </a:lnTo>
                  <a:lnTo>
                    <a:pt x="1687" y="63"/>
                  </a:lnTo>
                  <a:lnTo>
                    <a:pt x="1771" y="45"/>
                  </a:lnTo>
                  <a:lnTo>
                    <a:pt x="1816" y="32"/>
                  </a:lnTo>
                  <a:lnTo>
                    <a:pt x="1945" y="0"/>
                  </a:lnTo>
                </a:path>
              </a:pathLst>
            </a:custGeom>
            <a:noFill/>
            <a:ln w="28575">
              <a:solidFill>
                <a:srgbClr val="30A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201"/>
            <p:cNvSpPr>
              <a:spLocks/>
            </p:cNvSpPr>
            <p:nvPr/>
          </p:nvSpPr>
          <p:spPr bwMode="auto">
            <a:xfrm>
              <a:off x="1214438" y="3797566"/>
              <a:ext cx="3109913" cy="698500"/>
            </a:xfrm>
            <a:custGeom>
              <a:avLst/>
              <a:gdLst>
                <a:gd name="T0" fmla="*/ 0 w 1959"/>
                <a:gd name="T1" fmla="*/ 440 h 440"/>
                <a:gd name="T2" fmla="*/ 129 w 1959"/>
                <a:gd name="T3" fmla="*/ 404 h 440"/>
                <a:gd name="T4" fmla="*/ 176 w 1959"/>
                <a:gd name="T5" fmla="*/ 400 h 440"/>
                <a:gd name="T6" fmla="*/ 245 w 1959"/>
                <a:gd name="T7" fmla="*/ 381 h 440"/>
                <a:gd name="T8" fmla="*/ 283 w 1959"/>
                <a:gd name="T9" fmla="*/ 383 h 440"/>
                <a:gd name="T10" fmla="*/ 367 w 1959"/>
                <a:gd name="T11" fmla="*/ 348 h 440"/>
                <a:gd name="T12" fmla="*/ 435 w 1959"/>
                <a:gd name="T13" fmla="*/ 342 h 440"/>
                <a:gd name="T14" fmla="*/ 511 w 1959"/>
                <a:gd name="T15" fmla="*/ 314 h 440"/>
                <a:gd name="T16" fmla="*/ 573 w 1959"/>
                <a:gd name="T17" fmla="*/ 308 h 440"/>
                <a:gd name="T18" fmla="*/ 609 w 1959"/>
                <a:gd name="T19" fmla="*/ 310 h 440"/>
                <a:gd name="T20" fmla="*/ 609 w 1959"/>
                <a:gd name="T21" fmla="*/ 310 h 440"/>
                <a:gd name="T22" fmla="*/ 675 w 1959"/>
                <a:gd name="T23" fmla="*/ 289 h 440"/>
                <a:gd name="T24" fmla="*/ 675 w 1959"/>
                <a:gd name="T25" fmla="*/ 289 h 440"/>
                <a:gd name="T26" fmla="*/ 733 w 1959"/>
                <a:gd name="T27" fmla="*/ 269 h 440"/>
                <a:gd name="T28" fmla="*/ 843 w 1959"/>
                <a:gd name="T29" fmla="*/ 237 h 440"/>
                <a:gd name="T30" fmla="*/ 949 w 1959"/>
                <a:gd name="T31" fmla="*/ 207 h 440"/>
                <a:gd name="T32" fmla="*/ 1268 w 1959"/>
                <a:gd name="T33" fmla="*/ 128 h 440"/>
                <a:gd name="T34" fmla="*/ 1413 w 1959"/>
                <a:gd name="T35" fmla="*/ 100 h 440"/>
                <a:gd name="T36" fmla="*/ 1513 w 1959"/>
                <a:gd name="T37" fmla="*/ 83 h 440"/>
                <a:gd name="T38" fmla="*/ 1571 w 1959"/>
                <a:gd name="T39" fmla="*/ 68 h 440"/>
                <a:gd name="T40" fmla="*/ 1679 w 1959"/>
                <a:gd name="T41" fmla="*/ 42 h 440"/>
                <a:gd name="T42" fmla="*/ 1762 w 1959"/>
                <a:gd name="T43" fmla="*/ 25 h 440"/>
                <a:gd name="T44" fmla="*/ 1830 w 1959"/>
                <a:gd name="T45" fmla="*/ 25 h 440"/>
                <a:gd name="T46" fmla="*/ 1867 w 1959"/>
                <a:gd name="T47" fmla="*/ 16 h 440"/>
                <a:gd name="T48" fmla="*/ 1932 w 1959"/>
                <a:gd name="T49" fmla="*/ 0 h 440"/>
                <a:gd name="T50" fmla="*/ 1959 w 1959"/>
                <a:gd name="T51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59" h="440">
                  <a:moveTo>
                    <a:pt x="0" y="440"/>
                  </a:moveTo>
                  <a:lnTo>
                    <a:pt x="129" y="404"/>
                  </a:lnTo>
                  <a:lnTo>
                    <a:pt x="176" y="400"/>
                  </a:lnTo>
                  <a:lnTo>
                    <a:pt x="245" y="381"/>
                  </a:lnTo>
                  <a:lnTo>
                    <a:pt x="283" y="383"/>
                  </a:lnTo>
                  <a:lnTo>
                    <a:pt x="367" y="348"/>
                  </a:lnTo>
                  <a:lnTo>
                    <a:pt x="435" y="342"/>
                  </a:lnTo>
                  <a:lnTo>
                    <a:pt x="511" y="314"/>
                  </a:lnTo>
                  <a:lnTo>
                    <a:pt x="573" y="308"/>
                  </a:lnTo>
                  <a:lnTo>
                    <a:pt x="609" y="310"/>
                  </a:lnTo>
                  <a:lnTo>
                    <a:pt x="609" y="310"/>
                  </a:lnTo>
                  <a:lnTo>
                    <a:pt x="675" y="289"/>
                  </a:lnTo>
                  <a:lnTo>
                    <a:pt x="675" y="289"/>
                  </a:lnTo>
                  <a:lnTo>
                    <a:pt x="733" y="269"/>
                  </a:lnTo>
                  <a:lnTo>
                    <a:pt x="843" y="237"/>
                  </a:lnTo>
                  <a:lnTo>
                    <a:pt x="949" y="207"/>
                  </a:lnTo>
                  <a:lnTo>
                    <a:pt x="1268" y="128"/>
                  </a:lnTo>
                  <a:lnTo>
                    <a:pt x="1413" y="100"/>
                  </a:lnTo>
                  <a:lnTo>
                    <a:pt x="1513" y="83"/>
                  </a:lnTo>
                  <a:lnTo>
                    <a:pt x="1571" y="68"/>
                  </a:lnTo>
                  <a:lnTo>
                    <a:pt x="1679" y="42"/>
                  </a:lnTo>
                  <a:lnTo>
                    <a:pt x="1762" y="25"/>
                  </a:lnTo>
                  <a:lnTo>
                    <a:pt x="1830" y="25"/>
                  </a:lnTo>
                  <a:lnTo>
                    <a:pt x="1867" y="16"/>
                  </a:lnTo>
                  <a:lnTo>
                    <a:pt x="1932" y="0"/>
                  </a:lnTo>
                  <a:lnTo>
                    <a:pt x="1959" y="0"/>
                  </a:lnTo>
                </a:path>
              </a:pathLst>
            </a:custGeom>
            <a:noFill/>
            <a:ln w="28575">
              <a:solidFill>
                <a:srgbClr val="972C9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202"/>
            <p:cNvSpPr>
              <a:spLocks/>
            </p:cNvSpPr>
            <p:nvPr/>
          </p:nvSpPr>
          <p:spPr bwMode="auto">
            <a:xfrm>
              <a:off x="1217613" y="3480066"/>
              <a:ext cx="3117850" cy="1016000"/>
            </a:xfrm>
            <a:custGeom>
              <a:avLst/>
              <a:gdLst>
                <a:gd name="T0" fmla="*/ 0 w 1964"/>
                <a:gd name="T1" fmla="*/ 640 h 640"/>
                <a:gd name="T2" fmla="*/ 152 w 1964"/>
                <a:gd name="T3" fmla="*/ 591 h 640"/>
                <a:gd name="T4" fmla="*/ 240 w 1964"/>
                <a:gd name="T5" fmla="*/ 561 h 640"/>
                <a:gd name="T6" fmla="*/ 262 w 1964"/>
                <a:gd name="T7" fmla="*/ 563 h 640"/>
                <a:gd name="T8" fmla="*/ 301 w 1964"/>
                <a:gd name="T9" fmla="*/ 537 h 640"/>
                <a:gd name="T10" fmla="*/ 343 w 1964"/>
                <a:gd name="T11" fmla="*/ 518 h 640"/>
                <a:gd name="T12" fmla="*/ 369 w 1964"/>
                <a:gd name="T13" fmla="*/ 508 h 640"/>
                <a:gd name="T14" fmla="*/ 440 w 1964"/>
                <a:gd name="T15" fmla="*/ 502 h 640"/>
                <a:gd name="T16" fmla="*/ 498 w 1964"/>
                <a:gd name="T17" fmla="*/ 456 h 640"/>
                <a:gd name="T18" fmla="*/ 536 w 1964"/>
                <a:gd name="T19" fmla="*/ 460 h 640"/>
                <a:gd name="T20" fmla="*/ 562 w 1964"/>
                <a:gd name="T21" fmla="*/ 442 h 640"/>
                <a:gd name="T22" fmla="*/ 597 w 1964"/>
                <a:gd name="T23" fmla="*/ 444 h 640"/>
                <a:gd name="T24" fmla="*/ 652 w 1964"/>
                <a:gd name="T25" fmla="*/ 410 h 640"/>
                <a:gd name="T26" fmla="*/ 683 w 1964"/>
                <a:gd name="T27" fmla="*/ 411 h 640"/>
                <a:gd name="T28" fmla="*/ 753 w 1964"/>
                <a:gd name="T29" fmla="*/ 373 h 640"/>
                <a:gd name="T30" fmla="*/ 765 w 1964"/>
                <a:gd name="T31" fmla="*/ 373 h 640"/>
                <a:gd name="T32" fmla="*/ 895 w 1964"/>
                <a:gd name="T33" fmla="*/ 302 h 640"/>
                <a:gd name="T34" fmla="*/ 916 w 1964"/>
                <a:gd name="T35" fmla="*/ 305 h 640"/>
                <a:gd name="T36" fmla="*/ 953 w 1964"/>
                <a:gd name="T37" fmla="*/ 294 h 640"/>
                <a:gd name="T38" fmla="*/ 1000 w 1964"/>
                <a:gd name="T39" fmla="*/ 272 h 640"/>
                <a:gd name="T40" fmla="*/ 1063 w 1964"/>
                <a:gd name="T41" fmla="*/ 248 h 640"/>
                <a:gd name="T42" fmla="*/ 1097 w 1964"/>
                <a:gd name="T43" fmla="*/ 240 h 640"/>
                <a:gd name="T44" fmla="*/ 1135 w 1964"/>
                <a:gd name="T45" fmla="*/ 234 h 640"/>
                <a:gd name="T46" fmla="*/ 1155 w 1964"/>
                <a:gd name="T47" fmla="*/ 225 h 640"/>
                <a:gd name="T48" fmla="*/ 1182 w 1964"/>
                <a:gd name="T49" fmla="*/ 212 h 640"/>
                <a:gd name="T50" fmla="*/ 1221 w 1964"/>
                <a:gd name="T51" fmla="*/ 212 h 640"/>
                <a:gd name="T52" fmla="*/ 1269 w 1964"/>
                <a:gd name="T53" fmla="*/ 195 h 640"/>
                <a:gd name="T54" fmla="*/ 1329 w 1964"/>
                <a:gd name="T55" fmla="*/ 171 h 640"/>
                <a:gd name="T56" fmla="*/ 1346 w 1964"/>
                <a:gd name="T57" fmla="*/ 165 h 640"/>
                <a:gd name="T58" fmla="*/ 1374 w 1964"/>
                <a:gd name="T59" fmla="*/ 142 h 640"/>
                <a:gd name="T60" fmla="*/ 1406 w 1964"/>
                <a:gd name="T61" fmla="*/ 145 h 640"/>
                <a:gd name="T62" fmla="*/ 1436 w 1964"/>
                <a:gd name="T63" fmla="*/ 135 h 640"/>
                <a:gd name="T64" fmla="*/ 1477 w 1964"/>
                <a:gd name="T65" fmla="*/ 120 h 640"/>
                <a:gd name="T66" fmla="*/ 1503 w 1964"/>
                <a:gd name="T67" fmla="*/ 118 h 640"/>
                <a:gd name="T68" fmla="*/ 1530 w 1964"/>
                <a:gd name="T69" fmla="*/ 113 h 640"/>
                <a:gd name="T70" fmla="*/ 1595 w 1964"/>
                <a:gd name="T71" fmla="*/ 92 h 640"/>
                <a:gd name="T72" fmla="*/ 1633 w 1964"/>
                <a:gd name="T73" fmla="*/ 76 h 640"/>
                <a:gd name="T74" fmla="*/ 1672 w 1964"/>
                <a:gd name="T75" fmla="*/ 66 h 640"/>
                <a:gd name="T76" fmla="*/ 1702 w 1964"/>
                <a:gd name="T77" fmla="*/ 60 h 640"/>
                <a:gd name="T78" fmla="*/ 1736 w 1964"/>
                <a:gd name="T79" fmla="*/ 58 h 640"/>
                <a:gd name="T80" fmla="*/ 1777 w 1964"/>
                <a:gd name="T81" fmla="*/ 37 h 640"/>
                <a:gd name="T82" fmla="*/ 1812 w 1964"/>
                <a:gd name="T83" fmla="*/ 39 h 640"/>
                <a:gd name="T84" fmla="*/ 1838 w 1964"/>
                <a:gd name="T85" fmla="*/ 26 h 640"/>
                <a:gd name="T86" fmla="*/ 1876 w 1964"/>
                <a:gd name="T87" fmla="*/ 26 h 640"/>
                <a:gd name="T88" fmla="*/ 1897 w 1964"/>
                <a:gd name="T89" fmla="*/ 8 h 640"/>
                <a:gd name="T90" fmla="*/ 1964 w 1964"/>
                <a:gd name="T91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64" h="640">
                  <a:moveTo>
                    <a:pt x="0" y="640"/>
                  </a:moveTo>
                  <a:lnTo>
                    <a:pt x="152" y="591"/>
                  </a:lnTo>
                  <a:lnTo>
                    <a:pt x="240" y="561"/>
                  </a:lnTo>
                  <a:lnTo>
                    <a:pt x="262" y="563"/>
                  </a:lnTo>
                  <a:lnTo>
                    <a:pt x="301" y="537"/>
                  </a:lnTo>
                  <a:lnTo>
                    <a:pt x="343" y="518"/>
                  </a:lnTo>
                  <a:lnTo>
                    <a:pt x="369" y="508"/>
                  </a:lnTo>
                  <a:lnTo>
                    <a:pt x="440" y="502"/>
                  </a:lnTo>
                  <a:lnTo>
                    <a:pt x="498" y="456"/>
                  </a:lnTo>
                  <a:lnTo>
                    <a:pt x="536" y="460"/>
                  </a:lnTo>
                  <a:lnTo>
                    <a:pt x="562" y="442"/>
                  </a:lnTo>
                  <a:lnTo>
                    <a:pt x="597" y="444"/>
                  </a:lnTo>
                  <a:lnTo>
                    <a:pt x="652" y="410"/>
                  </a:lnTo>
                  <a:lnTo>
                    <a:pt x="683" y="411"/>
                  </a:lnTo>
                  <a:lnTo>
                    <a:pt x="753" y="373"/>
                  </a:lnTo>
                  <a:lnTo>
                    <a:pt x="765" y="373"/>
                  </a:lnTo>
                  <a:lnTo>
                    <a:pt x="895" y="302"/>
                  </a:lnTo>
                  <a:lnTo>
                    <a:pt x="916" y="305"/>
                  </a:lnTo>
                  <a:lnTo>
                    <a:pt x="953" y="294"/>
                  </a:lnTo>
                  <a:lnTo>
                    <a:pt x="1000" y="272"/>
                  </a:lnTo>
                  <a:lnTo>
                    <a:pt x="1063" y="248"/>
                  </a:lnTo>
                  <a:lnTo>
                    <a:pt x="1097" y="240"/>
                  </a:lnTo>
                  <a:lnTo>
                    <a:pt x="1135" y="234"/>
                  </a:lnTo>
                  <a:lnTo>
                    <a:pt x="1155" y="225"/>
                  </a:lnTo>
                  <a:lnTo>
                    <a:pt x="1182" y="212"/>
                  </a:lnTo>
                  <a:lnTo>
                    <a:pt x="1221" y="212"/>
                  </a:lnTo>
                  <a:lnTo>
                    <a:pt x="1269" y="195"/>
                  </a:lnTo>
                  <a:lnTo>
                    <a:pt x="1329" y="171"/>
                  </a:lnTo>
                  <a:lnTo>
                    <a:pt x="1346" y="165"/>
                  </a:lnTo>
                  <a:lnTo>
                    <a:pt x="1374" y="142"/>
                  </a:lnTo>
                  <a:lnTo>
                    <a:pt x="1406" y="145"/>
                  </a:lnTo>
                  <a:lnTo>
                    <a:pt x="1436" y="135"/>
                  </a:lnTo>
                  <a:lnTo>
                    <a:pt x="1477" y="120"/>
                  </a:lnTo>
                  <a:lnTo>
                    <a:pt x="1503" y="118"/>
                  </a:lnTo>
                  <a:lnTo>
                    <a:pt x="1530" y="113"/>
                  </a:lnTo>
                  <a:lnTo>
                    <a:pt x="1595" y="92"/>
                  </a:lnTo>
                  <a:lnTo>
                    <a:pt x="1633" y="76"/>
                  </a:lnTo>
                  <a:lnTo>
                    <a:pt x="1672" y="66"/>
                  </a:lnTo>
                  <a:lnTo>
                    <a:pt x="1702" y="60"/>
                  </a:lnTo>
                  <a:lnTo>
                    <a:pt x="1736" y="58"/>
                  </a:lnTo>
                  <a:lnTo>
                    <a:pt x="1777" y="37"/>
                  </a:lnTo>
                  <a:lnTo>
                    <a:pt x="1812" y="39"/>
                  </a:lnTo>
                  <a:lnTo>
                    <a:pt x="1838" y="26"/>
                  </a:lnTo>
                  <a:lnTo>
                    <a:pt x="1876" y="26"/>
                  </a:lnTo>
                  <a:lnTo>
                    <a:pt x="1897" y="8"/>
                  </a:lnTo>
                  <a:lnTo>
                    <a:pt x="1964" y="0"/>
                  </a:lnTo>
                </a:path>
              </a:pathLst>
            </a:custGeom>
            <a:noFill/>
            <a:ln w="28575">
              <a:solidFill>
                <a:srgbClr val="F480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35" name="Straight Connector 61"/>
            <p:cNvCxnSpPr/>
            <p:nvPr/>
          </p:nvCxnSpPr>
          <p:spPr>
            <a:xfrm flipV="1">
              <a:off x="3605213" y="3198654"/>
              <a:ext cx="0" cy="1330751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62"/>
            <p:cNvCxnSpPr/>
            <p:nvPr/>
          </p:nvCxnSpPr>
          <p:spPr>
            <a:xfrm flipH="1">
              <a:off x="1159264" y="3601363"/>
              <a:ext cx="3207462" cy="1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63"/>
            <p:cNvCxnSpPr/>
            <p:nvPr/>
          </p:nvCxnSpPr>
          <p:spPr>
            <a:xfrm flipH="1">
              <a:off x="1159264" y="3676008"/>
              <a:ext cx="3207462" cy="1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64"/>
            <p:cNvCxnSpPr/>
            <p:nvPr/>
          </p:nvCxnSpPr>
          <p:spPr>
            <a:xfrm flipH="1">
              <a:off x="1159264" y="3909273"/>
              <a:ext cx="3207462" cy="1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8868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re 1"/>
          <p:cNvSpPr>
            <a:spLocks noGrp="1"/>
          </p:cNvSpPr>
          <p:nvPr>
            <p:ph type="title"/>
          </p:nvPr>
        </p:nvSpPr>
        <p:spPr>
          <a:xfrm>
            <a:off x="783756" y="-6563"/>
            <a:ext cx="7271673" cy="1143000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002060"/>
                </a:solidFill>
              </a:rPr>
              <a:t>Гепатит С прогрессирует быстрее у пациентов с </a:t>
            </a:r>
            <a:r>
              <a:rPr lang="ru-RU" sz="2600" b="1" dirty="0" smtClean="0">
                <a:solidFill>
                  <a:srgbClr val="002060"/>
                </a:solidFill>
              </a:rPr>
              <a:t>ко-инфекцией </a:t>
            </a:r>
            <a:r>
              <a:rPr lang="ru-RU" sz="2600" b="1" dirty="0">
                <a:solidFill>
                  <a:srgbClr val="002060"/>
                </a:solidFill>
              </a:rPr>
              <a:t>ВИЧ, даже при наличии </a:t>
            </a:r>
            <a:r>
              <a:rPr lang="ru-RU" sz="2600" b="1" dirty="0" smtClean="0">
                <a:solidFill>
                  <a:srgbClr val="002060"/>
                </a:solidFill>
              </a:rPr>
              <a:t>АРВТ</a:t>
            </a:r>
            <a:endParaRPr lang="fr-FR" sz="2600" b="1" dirty="0">
              <a:solidFill>
                <a:srgbClr val="002060"/>
              </a:solidFill>
            </a:endParaRPr>
          </a:p>
        </p:txBody>
      </p:sp>
      <p:sp>
        <p:nvSpPr>
          <p:cNvPr id="59" name="Footer Placeholder 4"/>
          <p:cNvSpPr txBox="1">
            <a:spLocks/>
          </p:cNvSpPr>
          <p:nvPr/>
        </p:nvSpPr>
        <p:spPr>
          <a:xfrm>
            <a:off x="1819656" y="6484366"/>
            <a:ext cx="7324344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dirty="0"/>
          </a:p>
        </p:txBody>
      </p:sp>
      <p:sp>
        <p:nvSpPr>
          <p:cNvPr id="60" name="Subtitle 3"/>
          <p:cNvSpPr txBox="1">
            <a:spLocks/>
          </p:cNvSpPr>
          <p:nvPr/>
        </p:nvSpPr>
        <p:spPr>
          <a:xfrm>
            <a:off x="0" y="6425076"/>
            <a:ext cx="7130225" cy="42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dirty="0" smtClean="0">
                <a:solidFill>
                  <a:prstClr val="black"/>
                </a:solidFill>
              </a:rPr>
              <a:t>Adapted from: Lo Re 3rd V, </a:t>
            </a:r>
            <a:r>
              <a:rPr lang="da-DK" i="1" dirty="0" smtClean="0">
                <a:solidFill>
                  <a:prstClr val="black"/>
                </a:solidFill>
              </a:rPr>
              <a:t>et al. Ann Intern Med </a:t>
            </a:r>
            <a:r>
              <a:rPr lang="da-DK" dirty="0" smtClean="0">
                <a:solidFill>
                  <a:prstClr val="black"/>
                </a:solidFill>
              </a:rPr>
              <a:t>2014</a:t>
            </a:r>
            <a:r>
              <a:rPr lang="sv-SE" dirty="0" smtClean="0">
                <a:solidFill>
                  <a:prstClr val="black"/>
                </a:solidFill>
              </a:rPr>
              <a:t>;160:369–79. </a:t>
            </a:r>
            <a:endParaRPr lang="da-DK" dirty="0">
              <a:solidFill>
                <a:prstClr val="black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3805790" y="2060848"/>
            <a:ext cx="4831431" cy="1103302"/>
            <a:chOff x="4072568" y="1897682"/>
            <a:chExt cx="4831431" cy="1103302"/>
          </a:xfrm>
        </p:grpSpPr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4350380" y="1897682"/>
              <a:ext cx="277313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ru-RU" altLang="en-US" sz="1400" dirty="0">
                  <a:solidFill>
                    <a:srgbClr val="000000"/>
                  </a:solidFill>
                </a:rPr>
                <a:t>Пациенты с </a:t>
              </a:r>
              <a:r>
                <a:rPr lang="ru-RU" altLang="en-US" sz="1400" dirty="0" err="1">
                  <a:solidFill>
                    <a:srgbClr val="000000"/>
                  </a:solidFill>
                </a:rPr>
                <a:t>моноинфекцией</a:t>
              </a:r>
              <a:r>
                <a:rPr lang="ru-RU" altLang="en-US" sz="1400" dirty="0">
                  <a:solidFill>
                    <a:srgbClr val="000000"/>
                  </a:solidFill>
                </a:rPr>
                <a:t> ВГС</a:t>
              </a:r>
              <a:endParaRPr lang="en-US" alt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63" name="Rectangle 10"/>
            <p:cNvSpPr>
              <a:spLocks noChangeArrowheads="1"/>
            </p:cNvSpPr>
            <p:nvPr/>
          </p:nvSpPr>
          <p:spPr bwMode="auto">
            <a:xfrm>
              <a:off x="4350380" y="2154834"/>
              <a:ext cx="455361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ru-RU" altLang="en-US" sz="1400" dirty="0">
                  <a:solidFill>
                    <a:srgbClr val="000000"/>
                  </a:solidFill>
                </a:rPr>
                <a:t>Пациенты с </a:t>
              </a:r>
              <a:r>
                <a:rPr lang="ru-RU" altLang="en-US" sz="1400" dirty="0" err="1">
                  <a:solidFill>
                    <a:srgbClr val="000000"/>
                  </a:solidFill>
                </a:rPr>
                <a:t>коинфекцией</a:t>
              </a:r>
              <a:r>
                <a:rPr lang="ru-RU" altLang="en-US" sz="1400" dirty="0">
                  <a:solidFill>
                    <a:srgbClr val="000000"/>
                  </a:solidFill>
                </a:rPr>
                <a:t> ВГС/ВИЧ, получающие АРТ </a:t>
              </a:r>
              <a:endParaRPr lang="en-US" altLang="en-US" sz="1400" dirty="0">
                <a:solidFill>
                  <a:srgbClr val="000000"/>
                </a:solidFill>
              </a:endParaRPr>
            </a:p>
            <a:p>
              <a:r>
                <a:rPr lang="ru-RU" altLang="en-US" sz="1400" dirty="0" smtClean="0">
                  <a:solidFill>
                    <a:srgbClr val="000000"/>
                  </a:solidFill>
                </a:rPr>
                <a:t>Уровень </a:t>
              </a:r>
              <a:r>
                <a:rPr lang="en-US" altLang="en-US" sz="1400" dirty="0" smtClean="0">
                  <a:solidFill>
                    <a:srgbClr val="000000"/>
                  </a:solidFill>
                </a:rPr>
                <a:t>CD4 &lt; </a:t>
              </a:r>
              <a:r>
                <a:rPr lang="ru-RU" altLang="en-US" sz="1400" dirty="0" smtClean="0">
                  <a:solidFill>
                    <a:srgbClr val="000000"/>
                  </a:solidFill>
                </a:rPr>
                <a:t>200</a:t>
              </a:r>
              <a:r>
                <a:rPr lang="en-US" altLang="en-US" sz="1400" dirty="0" smtClean="0">
                  <a:solidFill>
                    <a:srgbClr val="000000"/>
                  </a:solidFill>
                </a:rPr>
                <a:t> </a:t>
              </a:r>
              <a:r>
                <a:rPr lang="ru-RU" altLang="en-US" sz="1400" dirty="0" smtClean="0">
                  <a:solidFill>
                    <a:srgbClr val="000000"/>
                  </a:solidFill>
                </a:rPr>
                <a:t>клеток</a:t>
              </a:r>
              <a:r>
                <a:rPr lang="en-US" altLang="en-US" sz="1400" dirty="0" smtClean="0">
                  <a:solidFill>
                    <a:srgbClr val="000000"/>
                  </a:solidFill>
                </a:rPr>
                <a:t>/</a:t>
              </a:r>
              <a:r>
                <a:rPr lang="ru-RU" altLang="en-US" sz="1400" dirty="0" smtClean="0">
                  <a:solidFill>
                    <a:srgbClr val="000000"/>
                  </a:solidFill>
                </a:rPr>
                <a:t>мм</a:t>
              </a:r>
              <a:r>
                <a:rPr lang="ru-RU" altLang="en-US" sz="1400" baseline="30000" dirty="0" smtClean="0">
                  <a:solidFill>
                    <a:srgbClr val="000000"/>
                  </a:solidFill>
                </a:rPr>
                <a:t>3</a:t>
              </a:r>
              <a:endParaRPr lang="en-US" altLang="en-US" sz="3200" baseline="300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64" name="Rectangle 17"/>
            <p:cNvSpPr>
              <a:spLocks noChangeArrowheads="1"/>
            </p:cNvSpPr>
            <p:nvPr/>
          </p:nvSpPr>
          <p:spPr bwMode="auto">
            <a:xfrm>
              <a:off x="4350380" y="2570097"/>
              <a:ext cx="455361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ru-RU" altLang="en-US" sz="1400" dirty="0">
                  <a:solidFill>
                    <a:srgbClr val="000000"/>
                  </a:solidFill>
                </a:rPr>
                <a:t>Пациенты с </a:t>
              </a:r>
              <a:r>
                <a:rPr lang="ru-RU" altLang="en-US" sz="1400" dirty="0" err="1">
                  <a:solidFill>
                    <a:srgbClr val="000000"/>
                  </a:solidFill>
                </a:rPr>
                <a:t>коинфекцией</a:t>
              </a:r>
              <a:r>
                <a:rPr lang="ru-RU" altLang="en-US" sz="1400" dirty="0">
                  <a:solidFill>
                    <a:srgbClr val="000000"/>
                  </a:solidFill>
                </a:rPr>
                <a:t> ВГС/ВИЧ, получающие АРТ </a:t>
              </a:r>
              <a:endParaRPr lang="en-US" altLang="en-US" sz="1400" dirty="0">
                <a:solidFill>
                  <a:srgbClr val="000000"/>
                </a:solidFill>
              </a:endParaRPr>
            </a:p>
            <a:p>
              <a:r>
                <a:rPr lang="ru-RU" altLang="en-US" sz="1400" dirty="0">
                  <a:solidFill>
                    <a:srgbClr val="000000"/>
                  </a:solidFill>
                </a:rPr>
                <a:t>Уровень </a:t>
              </a:r>
              <a:r>
                <a:rPr lang="en-US" altLang="en-US" sz="1400" dirty="0">
                  <a:solidFill>
                    <a:srgbClr val="000000"/>
                  </a:solidFill>
                </a:rPr>
                <a:t>CD4 </a:t>
              </a:r>
              <a:r>
                <a:rPr lang="en-US" altLang="en-US" sz="1400" dirty="0" smtClean="0">
                  <a:solidFill>
                    <a:srgbClr val="000000"/>
                  </a:solidFill>
                </a:rPr>
                <a:t>&gt; </a:t>
              </a:r>
              <a:r>
                <a:rPr lang="ru-RU" altLang="en-US" sz="1400" dirty="0" smtClean="0">
                  <a:solidFill>
                    <a:srgbClr val="000000"/>
                  </a:solidFill>
                </a:rPr>
                <a:t>200</a:t>
              </a:r>
              <a:r>
                <a:rPr lang="en-US" altLang="en-US" sz="1400" dirty="0" smtClean="0">
                  <a:solidFill>
                    <a:srgbClr val="000000"/>
                  </a:solidFill>
                </a:rPr>
                <a:t> </a:t>
              </a:r>
              <a:r>
                <a:rPr lang="ru-RU" altLang="en-US" sz="1400" dirty="0">
                  <a:solidFill>
                    <a:srgbClr val="000000"/>
                  </a:solidFill>
                </a:rPr>
                <a:t>клеток</a:t>
              </a:r>
              <a:r>
                <a:rPr lang="en-US" altLang="en-US" sz="1400" dirty="0">
                  <a:solidFill>
                    <a:srgbClr val="000000"/>
                  </a:solidFill>
                </a:rPr>
                <a:t>/</a:t>
              </a:r>
              <a:r>
                <a:rPr lang="ru-RU" altLang="en-US" sz="1400" dirty="0">
                  <a:solidFill>
                    <a:srgbClr val="000000"/>
                  </a:solidFill>
                </a:rPr>
                <a:t>мм</a:t>
              </a:r>
              <a:r>
                <a:rPr lang="ru-RU" altLang="en-US" sz="1400" baseline="30000" dirty="0">
                  <a:solidFill>
                    <a:srgbClr val="000000"/>
                  </a:solidFill>
                </a:rPr>
                <a:t>3</a:t>
              </a:r>
              <a:endParaRPr lang="en-US" altLang="en-US" sz="3200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65" name="Line 197"/>
            <p:cNvSpPr>
              <a:spLocks noChangeShapeType="1"/>
            </p:cNvSpPr>
            <p:nvPr/>
          </p:nvSpPr>
          <p:spPr bwMode="auto">
            <a:xfrm>
              <a:off x="4072568" y="2013238"/>
              <a:ext cx="209550" cy="0"/>
            </a:xfrm>
            <a:prstGeom prst="line">
              <a:avLst/>
            </a:prstGeom>
            <a:noFill/>
            <a:ln w="28575">
              <a:solidFill>
                <a:srgbClr val="972C9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66" name="Line 198"/>
            <p:cNvSpPr>
              <a:spLocks noChangeShapeType="1"/>
            </p:cNvSpPr>
            <p:nvPr/>
          </p:nvSpPr>
          <p:spPr bwMode="auto">
            <a:xfrm>
              <a:off x="4072568" y="2272926"/>
              <a:ext cx="209550" cy="0"/>
            </a:xfrm>
            <a:prstGeom prst="line">
              <a:avLst/>
            </a:prstGeom>
            <a:noFill/>
            <a:ln w="28575">
              <a:solidFill>
                <a:srgbClr val="F480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67" name="Line 199"/>
            <p:cNvSpPr>
              <a:spLocks noChangeShapeType="1"/>
            </p:cNvSpPr>
            <p:nvPr/>
          </p:nvSpPr>
          <p:spPr bwMode="auto">
            <a:xfrm>
              <a:off x="4072568" y="2675992"/>
              <a:ext cx="209550" cy="0"/>
            </a:xfrm>
            <a:prstGeom prst="line">
              <a:avLst/>
            </a:prstGeom>
            <a:noFill/>
            <a:ln w="28575">
              <a:solidFill>
                <a:srgbClr val="30A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899592" y="2301633"/>
            <a:ext cx="6647493" cy="3601855"/>
            <a:chOff x="977977" y="2304664"/>
            <a:chExt cx="6647493" cy="3151907"/>
          </a:xfrm>
        </p:grpSpPr>
        <p:sp>
          <p:nvSpPr>
            <p:cNvPr id="69" name="Rectangle 59"/>
            <p:cNvSpPr>
              <a:spLocks noChangeArrowheads="1"/>
            </p:cNvSpPr>
            <p:nvPr/>
          </p:nvSpPr>
          <p:spPr bwMode="auto">
            <a:xfrm rot="16200000">
              <a:off x="96660" y="3508363"/>
              <a:ext cx="200885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ru-RU" altLang="en-US" sz="1600" b="1" dirty="0">
                  <a:solidFill>
                    <a:srgbClr val="000000"/>
                  </a:solidFill>
                </a:rPr>
                <a:t>Кумулятивная частота</a:t>
              </a:r>
              <a:endParaRPr lang="en-US" alt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70" name="Rectangle 6"/>
            <p:cNvSpPr>
              <a:spLocks noChangeArrowheads="1"/>
            </p:cNvSpPr>
            <p:nvPr/>
          </p:nvSpPr>
          <p:spPr bwMode="auto">
            <a:xfrm>
              <a:off x="2157283" y="5241108"/>
              <a:ext cx="5046703" cy="21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ru-RU" altLang="en-US" sz="1600" b="1" dirty="0">
                  <a:solidFill>
                    <a:srgbClr val="000000"/>
                  </a:solidFill>
                </a:rPr>
                <a:t>Время до декомпенсации функции печени </a:t>
              </a:r>
              <a:r>
                <a:rPr lang="en-US" altLang="en-US" sz="1600" b="1" dirty="0">
                  <a:solidFill>
                    <a:srgbClr val="000000"/>
                  </a:solidFill>
                </a:rPr>
                <a:t>(</a:t>
              </a:r>
              <a:r>
                <a:rPr lang="ru-RU" altLang="en-US" sz="1600" b="1" dirty="0">
                  <a:solidFill>
                    <a:srgbClr val="000000"/>
                  </a:solidFill>
                </a:rPr>
                <a:t>годы</a:t>
              </a:r>
              <a:r>
                <a:rPr lang="en-US" altLang="en-US" sz="1600" b="1" dirty="0">
                  <a:solidFill>
                    <a:srgbClr val="000000"/>
                  </a:solidFill>
                </a:rPr>
                <a:t>)</a:t>
              </a:r>
              <a:endParaRPr lang="en-US" alt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71" name="Rectangle 239"/>
            <p:cNvSpPr>
              <a:spLocks noChangeArrowheads="1"/>
            </p:cNvSpPr>
            <p:nvPr/>
          </p:nvSpPr>
          <p:spPr bwMode="auto">
            <a:xfrm>
              <a:off x="2252919" y="3666547"/>
              <a:ext cx="5129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 dirty="0" smtClean="0">
                  <a:solidFill>
                    <a:srgbClr val="000000"/>
                  </a:solidFill>
                </a:rPr>
                <a:t>0.081</a:t>
              </a:r>
              <a:endParaRPr lang="en-US" altLang="en-US" sz="24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72" name="Rectangle 240"/>
            <p:cNvSpPr>
              <a:spLocks noChangeArrowheads="1"/>
            </p:cNvSpPr>
            <p:nvPr/>
          </p:nvSpPr>
          <p:spPr bwMode="auto">
            <a:xfrm>
              <a:off x="2252919" y="3957174"/>
              <a:ext cx="5129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 dirty="0" smtClean="0">
                  <a:solidFill>
                    <a:srgbClr val="000000"/>
                  </a:solidFill>
                </a:rPr>
                <a:t>0.069</a:t>
              </a:r>
              <a:endParaRPr lang="en-US" altLang="en-US" sz="24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73" name="Rectangle 241"/>
            <p:cNvSpPr>
              <a:spLocks noChangeArrowheads="1"/>
            </p:cNvSpPr>
            <p:nvPr/>
          </p:nvSpPr>
          <p:spPr bwMode="auto">
            <a:xfrm>
              <a:off x="2252919" y="4237888"/>
              <a:ext cx="5129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 dirty="0" smtClean="0">
                  <a:solidFill>
                    <a:srgbClr val="000000"/>
                  </a:solidFill>
                </a:rPr>
                <a:t>0.048</a:t>
              </a:r>
              <a:endParaRPr lang="en-US" altLang="en-US" sz="24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74" name="Rectangle 242"/>
            <p:cNvSpPr>
              <a:spLocks noChangeArrowheads="1"/>
            </p:cNvSpPr>
            <p:nvPr/>
          </p:nvSpPr>
          <p:spPr bwMode="auto">
            <a:xfrm>
              <a:off x="1934439" y="4956020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 smtClean="0">
                  <a:solidFill>
                    <a:srgbClr val="000000"/>
                  </a:solidFill>
                </a:rPr>
                <a:t>0</a:t>
              </a:r>
              <a:endParaRPr lang="en-US" altLang="en-US" sz="2400" smtClean="0">
                <a:solidFill>
                  <a:prstClr val="black"/>
                </a:solidFill>
              </a:endParaRPr>
            </a:p>
          </p:txBody>
        </p:sp>
        <p:sp>
          <p:nvSpPr>
            <p:cNvPr id="75" name="Rectangle 243"/>
            <p:cNvSpPr>
              <a:spLocks noChangeArrowheads="1"/>
            </p:cNvSpPr>
            <p:nvPr/>
          </p:nvSpPr>
          <p:spPr bwMode="auto">
            <a:xfrm>
              <a:off x="2378100" y="4956020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 smtClean="0">
                  <a:solidFill>
                    <a:srgbClr val="000000"/>
                  </a:solidFill>
                </a:rPr>
                <a:t>1</a:t>
              </a:r>
              <a:endParaRPr lang="en-US" altLang="en-US" sz="2400" smtClean="0">
                <a:solidFill>
                  <a:prstClr val="black"/>
                </a:solidFill>
              </a:endParaRPr>
            </a:p>
          </p:txBody>
        </p:sp>
        <p:sp>
          <p:nvSpPr>
            <p:cNvPr id="76" name="Rectangle 244"/>
            <p:cNvSpPr>
              <a:spLocks noChangeArrowheads="1"/>
            </p:cNvSpPr>
            <p:nvPr/>
          </p:nvSpPr>
          <p:spPr bwMode="auto">
            <a:xfrm>
              <a:off x="2816070" y="4956020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 smtClean="0">
                  <a:solidFill>
                    <a:srgbClr val="000000"/>
                  </a:solidFill>
                </a:rPr>
                <a:t>2</a:t>
              </a:r>
              <a:endParaRPr lang="en-US" altLang="en-US" sz="2400" smtClean="0">
                <a:solidFill>
                  <a:prstClr val="black"/>
                </a:solidFill>
              </a:endParaRPr>
            </a:p>
          </p:txBody>
        </p:sp>
        <p:sp>
          <p:nvSpPr>
            <p:cNvPr id="77" name="Rectangle 245"/>
            <p:cNvSpPr>
              <a:spLocks noChangeArrowheads="1"/>
            </p:cNvSpPr>
            <p:nvPr/>
          </p:nvSpPr>
          <p:spPr bwMode="auto">
            <a:xfrm>
              <a:off x="3259730" y="4956020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 smtClean="0">
                  <a:solidFill>
                    <a:srgbClr val="000000"/>
                  </a:solidFill>
                </a:rPr>
                <a:t>3</a:t>
              </a:r>
              <a:endParaRPr lang="en-US" altLang="en-US" sz="2400" smtClean="0">
                <a:solidFill>
                  <a:prstClr val="black"/>
                </a:solidFill>
              </a:endParaRPr>
            </a:p>
          </p:txBody>
        </p:sp>
        <p:sp>
          <p:nvSpPr>
            <p:cNvPr id="78" name="Rectangle 246"/>
            <p:cNvSpPr>
              <a:spLocks noChangeArrowheads="1"/>
            </p:cNvSpPr>
            <p:nvPr/>
          </p:nvSpPr>
          <p:spPr bwMode="auto">
            <a:xfrm>
              <a:off x="3669261" y="4956020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 smtClean="0">
                  <a:solidFill>
                    <a:srgbClr val="000000"/>
                  </a:solidFill>
                </a:rPr>
                <a:t>4</a:t>
              </a:r>
              <a:endParaRPr lang="en-US" altLang="en-US" sz="2400" smtClean="0">
                <a:solidFill>
                  <a:prstClr val="black"/>
                </a:solidFill>
              </a:endParaRPr>
            </a:p>
          </p:txBody>
        </p:sp>
        <p:sp>
          <p:nvSpPr>
            <p:cNvPr id="79" name="Rectangle 247"/>
            <p:cNvSpPr>
              <a:spLocks noChangeArrowheads="1"/>
            </p:cNvSpPr>
            <p:nvPr/>
          </p:nvSpPr>
          <p:spPr bwMode="auto">
            <a:xfrm>
              <a:off x="4115766" y="4956020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 smtClean="0">
                  <a:solidFill>
                    <a:srgbClr val="000000"/>
                  </a:solidFill>
                </a:rPr>
                <a:t>5</a:t>
              </a:r>
              <a:endParaRPr lang="en-US" altLang="en-US" sz="2400" smtClean="0">
                <a:solidFill>
                  <a:prstClr val="black"/>
                </a:solidFill>
              </a:endParaRPr>
            </a:p>
          </p:txBody>
        </p:sp>
        <p:sp>
          <p:nvSpPr>
            <p:cNvPr id="80" name="Rectangle 248"/>
            <p:cNvSpPr>
              <a:spLocks noChangeArrowheads="1"/>
            </p:cNvSpPr>
            <p:nvPr/>
          </p:nvSpPr>
          <p:spPr bwMode="auto">
            <a:xfrm>
              <a:off x="4550893" y="4956020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 smtClean="0">
                  <a:solidFill>
                    <a:srgbClr val="000000"/>
                  </a:solidFill>
                </a:rPr>
                <a:t>6</a:t>
              </a:r>
              <a:endParaRPr lang="en-US" altLang="en-US" sz="2400" smtClean="0">
                <a:solidFill>
                  <a:prstClr val="black"/>
                </a:solidFill>
              </a:endParaRPr>
            </a:p>
          </p:txBody>
        </p:sp>
        <p:sp>
          <p:nvSpPr>
            <p:cNvPr id="81" name="Rectangle 249"/>
            <p:cNvSpPr>
              <a:spLocks noChangeArrowheads="1"/>
            </p:cNvSpPr>
            <p:nvPr/>
          </p:nvSpPr>
          <p:spPr bwMode="auto">
            <a:xfrm>
              <a:off x="4997397" y="4956020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 smtClean="0">
                  <a:solidFill>
                    <a:srgbClr val="000000"/>
                  </a:solidFill>
                </a:rPr>
                <a:t>7</a:t>
              </a:r>
              <a:endParaRPr lang="en-US" altLang="en-US" sz="2400" smtClean="0">
                <a:solidFill>
                  <a:prstClr val="black"/>
                </a:solidFill>
              </a:endParaRPr>
            </a:p>
          </p:txBody>
        </p:sp>
        <p:sp>
          <p:nvSpPr>
            <p:cNvPr id="82" name="Rectangle 250"/>
            <p:cNvSpPr>
              <a:spLocks noChangeArrowheads="1"/>
            </p:cNvSpPr>
            <p:nvPr/>
          </p:nvSpPr>
          <p:spPr bwMode="auto">
            <a:xfrm>
              <a:off x="5395553" y="4956020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 smtClean="0">
                  <a:solidFill>
                    <a:srgbClr val="000000"/>
                  </a:solidFill>
                </a:rPr>
                <a:t>8</a:t>
              </a:r>
              <a:endParaRPr lang="en-US" altLang="en-US" sz="2400" smtClean="0">
                <a:solidFill>
                  <a:prstClr val="black"/>
                </a:solidFill>
              </a:endParaRPr>
            </a:p>
          </p:txBody>
        </p:sp>
        <p:sp>
          <p:nvSpPr>
            <p:cNvPr id="83" name="Rectangle 251"/>
            <p:cNvSpPr>
              <a:spLocks noChangeArrowheads="1"/>
            </p:cNvSpPr>
            <p:nvPr/>
          </p:nvSpPr>
          <p:spPr bwMode="auto">
            <a:xfrm>
              <a:off x="5830680" y="4956020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 smtClean="0">
                  <a:solidFill>
                    <a:srgbClr val="000000"/>
                  </a:solidFill>
                </a:rPr>
                <a:t>9</a:t>
              </a:r>
              <a:endParaRPr lang="en-US" altLang="en-US" sz="2400" smtClean="0">
                <a:solidFill>
                  <a:prstClr val="black"/>
                </a:solidFill>
              </a:endParaRPr>
            </a:p>
          </p:txBody>
        </p:sp>
        <p:sp>
          <p:nvSpPr>
            <p:cNvPr id="85" name="Rectangle 252"/>
            <p:cNvSpPr>
              <a:spLocks noChangeArrowheads="1"/>
            </p:cNvSpPr>
            <p:nvPr/>
          </p:nvSpPr>
          <p:spPr bwMode="auto">
            <a:xfrm>
              <a:off x="6236021" y="4956020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 smtClean="0">
                  <a:solidFill>
                    <a:srgbClr val="000000"/>
                  </a:solidFill>
                </a:rPr>
                <a:t>10</a:t>
              </a:r>
              <a:endParaRPr lang="en-US" altLang="en-US" sz="2400" smtClean="0">
                <a:solidFill>
                  <a:prstClr val="black"/>
                </a:solidFill>
              </a:endParaRPr>
            </a:p>
          </p:txBody>
        </p:sp>
        <p:sp>
          <p:nvSpPr>
            <p:cNvPr id="140" name="Line 253"/>
            <p:cNvSpPr>
              <a:spLocks noChangeShapeType="1"/>
            </p:cNvSpPr>
            <p:nvPr/>
          </p:nvSpPr>
          <p:spPr bwMode="auto">
            <a:xfrm>
              <a:off x="1888890" y="2371570"/>
              <a:ext cx="0" cy="251936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Line 255"/>
            <p:cNvSpPr>
              <a:spLocks noChangeShapeType="1"/>
            </p:cNvSpPr>
            <p:nvPr/>
          </p:nvSpPr>
          <p:spPr bwMode="auto">
            <a:xfrm>
              <a:off x="1888890" y="4881407"/>
              <a:ext cx="550024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Line 256"/>
            <p:cNvSpPr>
              <a:spLocks noChangeShapeType="1"/>
            </p:cNvSpPr>
            <p:nvPr/>
          </p:nvSpPr>
          <p:spPr bwMode="auto">
            <a:xfrm>
              <a:off x="1772289" y="4808382"/>
              <a:ext cx="11660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Line 257"/>
            <p:cNvSpPr>
              <a:spLocks noChangeShapeType="1"/>
            </p:cNvSpPr>
            <p:nvPr/>
          </p:nvSpPr>
          <p:spPr bwMode="auto">
            <a:xfrm>
              <a:off x="1999806" y="4875057"/>
              <a:ext cx="0" cy="650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Line 258"/>
            <p:cNvSpPr>
              <a:spLocks noChangeShapeType="1"/>
            </p:cNvSpPr>
            <p:nvPr/>
          </p:nvSpPr>
          <p:spPr bwMode="auto">
            <a:xfrm>
              <a:off x="2432090" y="4875057"/>
              <a:ext cx="0" cy="650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Line 259"/>
            <p:cNvSpPr>
              <a:spLocks noChangeShapeType="1"/>
            </p:cNvSpPr>
            <p:nvPr/>
          </p:nvSpPr>
          <p:spPr bwMode="auto">
            <a:xfrm>
              <a:off x="2867217" y="4875057"/>
              <a:ext cx="0" cy="650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Line 260"/>
            <p:cNvSpPr>
              <a:spLocks noChangeShapeType="1"/>
            </p:cNvSpPr>
            <p:nvPr/>
          </p:nvSpPr>
          <p:spPr bwMode="auto">
            <a:xfrm>
              <a:off x="3299500" y="4875057"/>
              <a:ext cx="0" cy="650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Line 261"/>
            <p:cNvSpPr>
              <a:spLocks noChangeShapeType="1"/>
            </p:cNvSpPr>
            <p:nvPr/>
          </p:nvSpPr>
          <p:spPr bwMode="auto">
            <a:xfrm>
              <a:off x="3723253" y="4875057"/>
              <a:ext cx="0" cy="650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Line 262"/>
            <p:cNvSpPr>
              <a:spLocks noChangeShapeType="1"/>
            </p:cNvSpPr>
            <p:nvPr/>
          </p:nvSpPr>
          <p:spPr bwMode="auto">
            <a:xfrm>
              <a:off x="4155537" y="4875057"/>
              <a:ext cx="0" cy="650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Line 263"/>
            <p:cNvSpPr>
              <a:spLocks noChangeShapeType="1"/>
            </p:cNvSpPr>
            <p:nvPr/>
          </p:nvSpPr>
          <p:spPr bwMode="auto">
            <a:xfrm>
              <a:off x="4590663" y="4875057"/>
              <a:ext cx="0" cy="650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Line 264"/>
            <p:cNvSpPr>
              <a:spLocks noChangeShapeType="1"/>
            </p:cNvSpPr>
            <p:nvPr/>
          </p:nvSpPr>
          <p:spPr bwMode="auto">
            <a:xfrm>
              <a:off x="5022947" y="4875057"/>
              <a:ext cx="0" cy="650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Line 265"/>
            <p:cNvSpPr>
              <a:spLocks noChangeShapeType="1"/>
            </p:cNvSpPr>
            <p:nvPr/>
          </p:nvSpPr>
          <p:spPr bwMode="auto">
            <a:xfrm>
              <a:off x="5449543" y="4875057"/>
              <a:ext cx="0" cy="650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Line 266"/>
            <p:cNvSpPr>
              <a:spLocks noChangeShapeType="1"/>
            </p:cNvSpPr>
            <p:nvPr/>
          </p:nvSpPr>
          <p:spPr bwMode="auto">
            <a:xfrm>
              <a:off x="5878983" y="4875057"/>
              <a:ext cx="0" cy="650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Line 267"/>
            <p:cNvSpPr>
              <a:spLocks noChangeShapeType="1"/>
            </p:cNvSpPr>
            <p:nvPr/>
          </p:nvSpPr>
          <p:spPr bwMode="auto">
            <a:xfrm>
              <a:off x="6299891" y="4875057"/>
              <a:ext cx="0" cy="650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Line 292"/>
            <p:cNvSpPr>
              <a:spLocks noChangeShapeType="1"/>
            </p:cNvSpPr>
            <p:nvPr/>
          </p:nvSpPr>
          <p:spPr bwMode="auto">
            <a:xfrm>
              <a:off x="6299891" y="4876645"/>
              <a:ext cx="0" cy="254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Line 293"/>
            <p:cNvSpPr>
              <a:spLocks noChangeShapeType="1"/>
            </p:cNvSpPr>
            <p:nvPr/>
          </p:nvSpPr>
          <p:spPr bwMode="auto">
            <a:xfrm>
              <a:off x="6299891" y="4921095"/>
              <a:ext cx="0" cy="190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Line 294"/>
            <p:cNvSpPr>
              <a:spLocks noChangeShapeType="1"/>
            </p:cNvSpPr>
            <p:nvPr/>
          </p:nvSpPr>
          <p:spPr bwMode="auto">
            <a:xfrm>
              <a:off x="1772289" y="3597120"/>
              <a:ext cx="11660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Line 295"/>
            <p:cNvSpPr>
              <a:spLocks noChangeShapeType="1"/>
            </p:cNvSpPr>
            <p:nvPr/>
          </p:nvSpPr>
          <p:spPr bwMode="auto">
            <a:xfrm>
              <a:off x="1772289" y="2381095"/>
              <a:ext cx="11660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58" name="Freeform 395"/>
            <p:cNvSpPr>
              <a:spLocks/>
            </p:cNvSpPr>
            <p:nvPr/>
          </p:nvSpPr>
          <p:spPr bwMode="auto">
            <a:xfrm>
              <a:off x="2005494" y="4120995"/>
              <a:ext cx="5366575" cy="684213"/>
            </a:xfrm>
            <a:custGeom>
              <a:avLst/>
              <a:gdLst>
                <a:gd name="T0" fmla="*/ 0 w 1887"/>
                <a:gd name="T1" fmla="*/ 431 h 431"/>
                <a:gd name="T2" fmla="*/ 385 w 1887"/>
                <a:gd name="T3" fmla="*/ 333 h 431"/>
                <a:gd name="T4" fmla="*/ 448 w 1887"/>
                <a:gd name="T5" fmla="*/ 331 h 431"/>
                <a:gd name="T6" fmla="*/ 518 w 1887"/>
                <a:gd name="T7" fmla="*/ 299 h 431"/>
                <a:gd name="T8" fmla="*/ 584 w 1887"/>
                <a:gd name="T9" fmla="*/ 299 h 431"/>
                <a:gd name="T10" fmla="*/ 643 w 1887"/>
                <a:gd name="T11" fmla="*/ 270 h 431"/>
                <a:gd name="T12" fmla="*/ 687 w 1887"/>
                <a:gd name="T13" fmla="*/ 265 h 431"/>
                <a:gd name="T14" fmla="*/ 687 w 1887"/>
                <a:gd name="T15" fmla="*/ 265 h 431"/>
                <a:gd name="T16" fmla="*/ 748 w 1887"/>
                <a:gd name="T17" fmla="*/ 246 h 431"/>
                <a:gd name="T18" fmla="*/ 792 w 1887"/>
                <a:gd name="T19" fmla="*/ 233 h 431"/>
                <a:gd name="T20" fmla="*/ 814 w 1887"/>
                <a:gd name="T21" fmla="*/ 228 h 431"/>
                <a:gd name="T22" fmla="*/ 814 w 1887"/>
                <a:gd name="T23" fmla="*/ 228 h 431"/>
                <a:gd name="T24" fmla="*/ 831 w 1887"/>
                <a:gd name="T25" fmla="*/ 223 h 431"/>
                <a:gd name="T26" fmla="*/ 862 w 1887"/>
                <a:gd name="T27" fmla="*/ 213 h 431"/>
                <a:gd name="T28" fmla="*/ 904 w 1887"/>
                <a:gd name="T29" fmla="*/ 200 h 431"/>
                <a:gd name="T30" fmla="*/ 985 w 1887"/>
                <a:gd name="T31" fmla="*/ 175 h 431"/>
                <a:gd name="T32" fmla="*/ 1065 w 1887"/>
                <a:gd name="T33" fmla="*/ 160 h 431"/>
                <a:gd name="T34" fmla="*/ 1198 w 1887"/>
                <a:gd name="T35" fmla="*/ 133 h 431"/>
                <a:gd name="T36" fmla="*/ 1276 w 1887"/>
                <a:gd name="T37" fmla="*/ 116 h 431"/>
                <a:gd name="T38" fmla="*/ 1357 w 1887"/>
                <a:gd name="T39" fmla="*/ 92 h 431"/>
                <a:gd name="T40" fmla="*/ 1397 w 1887"/>
                <a:gd name="T41" fmla="*/ 84 h 431"/>
                <a:gd name="T42" fmla="*/ 1450 w 1887"/>
                <a:gd name="T43" fmla="*/ 78 h 431"/>
                <a:gd name="T44" fmla="*/ 1482 w 1887"/>
                <a:gd name="T45" fmla="*/ 71 h 431"/>
                <a:gd name="T46" fmla="*/ 1540 w 1887"/>
                <a:gd name="T47" fmla="*/ 57 h 431"/>
                <a:gd name="T48" fmla="*/ 1589 w 1887"/>
                <a:gd name="T49" fmla="*/ 49 h 431"/>
                <a:gd name="T50" fmla="*/ 1636 w 1887"/>
                <a:gd name="T51" fmla="*/ 44 h 431"/>
                <a:gd name="T52" fmla="*/ 1686 w 1887"/>
                <a:gd name="T53" fmla="*/ 32 h 431"/>
                <a:gd name="T54" fmla="*/ 1731 w 1887"/>
                <a:gd name="T55" fmla="*/ 22 h 431"/>
                <a:gd name="T56" fmla="*/ 1770 w 1887"/>
                <a:gd name="T57" fmla="*/ 14 h 431"/>
                <a:gd name="T58" fmla="*/ 1821 w 1887"/>
                <a:gd name="T59" fmla="*/ 14 h 431"/>
                <a:gd name="T60" fmla="*/ 1851 w 1887"/>
                <a:gd name="T61" fmla="*/ 0 h 431"/>
                <a:gd name="T62" fmla="*/ 1887 w 1887"/>
                <a:gd name="T6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7" h="431">
                  <a:moveTo>
                    <a:pt x="0" y="431"/>
                  </a:moveTo>
                  <a:lnTo>
                    <a:pt x="385" y="333"/>
                  </a:lnTo>
                  <a:lnTo>
                    <a:pt x="448" y="331"/>
                  </a:lnTo>
                  <a:lnTo>
                    <a:pt x="518" y="299"/>
                  </a:lnTo>
                  <a:lnTo>
                    <a:pt x="584" y="299"/>
                  </a:lnTo>
                  <a:lnTo>
                    <a:pt x="643" y="270"/>
                  </a:lnTo>
                  <a:lnTo>
                    <a:pt x="687" y="265"/>
                  </a:lnTo>
                  <a:lnTo>
                    <a:pt x="687" y="265"/>
                  </a:lnTo>
                  <a:lnTo>
                    <a:pt x="748" y="246"/>
                  </a:lnTo>
                  <a:lnTo>
                    <a:pt x="792" y="233"/>
                  </a:lnTo>
                  <a:lnTo>
                    <a:pt x="814" y="228"/>
                  </a:lnTo>
                  <a:lnTo>
                    <a:pt x="814" y="228"/>
                  </a:lnTo>
                  <a:lnTo>
                    <a:pt x="831" y="223"/>
                  </a:lnTo>
                  <a:lnTo>
                    <a:pt x="862" y="213"/>
                  </a:lnTo>
                  <a:lnTo>
                    <a:pt x="904" y="200"/>
                  </a:lnTo>
                  <a:lnTo>
                    <a:pt x="985" y="175"/>
                  </a:lnTo>
                  <a:lnTo>
                    <a:pt x="1065" y="160"/>
                  </a:lnTo>
                  <a:lnTo>
                    <a:pt x="1198" y="133"/>
                  </a:lnTo>
                  <a:lnTo>
                    <a:pt x="1276" y="116"/>
                  </a:lnTo>
                  <a:lnTo>
                    <a:pt x="1357" y="92"/>
                  </a:lnTo>
                  <a:lnTo>
                    <a:pt x="1397" y="84"/>
                  </a:lnTo>
                  <a:lnTo>
                    <a:pt x="1450" y="78"/>
                  </a:lnTo>
                  <a:lnTo>
                    <a:pt x="1482" y="71"/>
                  </a:lnTo>
                  <a:lnTo>
                    <a:pt x="1540" y="57"/>
                  </a:lnTo>
                  <a:lnTo>
                    <a:pt x="1589" y="49"/>
                  </a:lnTo>
                  <a:lnTo>
                    <a:pt x="1636" y="44"/>
                  </a:lnTo>
                  <a:lnTo>
                    <a:pt x="1686" y="32"/>
                  </a:lnTo>
                  <a:lnTo>
                    <a:pt x="1731" y="22"/>
                  </a:lnTo>
                  <a:lnTo>
                    <a:pt x="1770" y="14"/>
                  </a:lnTo>
                  <a:lnTo>
                    <a:pt x="1821" y="14"/>
                  </a:lnTo>
                  <a:lnTo>
                    <a:pt x="1851" y="0"/>
                  </a:lnTo>
                  <a:lnTo>
                    <a:pt x="1887" y="0"/>
                  </a:lnTo>
                </a:path>
              </a:pathLst>
            </a:custGeom>
            <a:noFill/>
            <a:ln w="28575">
              <a:solidFill>
                <a:srgbClr val="972C9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396"/>
            <p:cNvSpPr>
              <a:spLocks/>
            </p:cNvSpPr>
            <p:nvPr/>
          </p:nvSpPr>
          <p:spPr bwMode="auto">
            <a:xfrm>
              <a:off x="2005494" y="3644745"/>
              <a:ext cx="5372263" cy="1158875"/>
            </a:xfrm>
            <a:custGeom>
              <a:avLst/>
              <a:gdLst>
                <a:gd name="T0" fmla="*/ 0 w 1889"/>
                <a:gd name="T1" fmla="*/ 730 h 730"/>
                <a:gd name="T2" fmla="*/ 0 w 1889"/>
                <a:gd name="T3" fmla="*/ 730 h 730"/>
                <a:gd name="T4" fmla="*/ 19 w 1889"/>
                <a:gd name="T5" fmla="*/ 722 h 730"/>
                <a:gd name="T6" fmla="*/ 65 w 1889"/>
                <a:gd name="T7" fmla="*/ 703 h 730"/>
                <a:gd name="T8" fmla="*/ 201 w 1889"/>
                <a:gd name="T9" fmla="*/ 645 h 730"/>
                <a:gd name="T10" fmla="*/ 396 w 1889"/>
                <a:gd name="T11" fmla="*/ 560 h 730"/>
                <a:gd name="T12" fmla="*/ 415 w 1889"/>
                <a:gd name="T13" fmla="*/ 560 h 730"/>
                <a:gd name="T14" fmla="*/ 522 w 1889"/>
                <a:gd name="T15" fmla="*/ 509 h 730"/>
                <a:gd name="T16" fmla="*/ 575 w 1889"/>
                <a:gd name="T17" fmla="*/ 498 h 730"/>
                <a:gd name="T18" fmla="*/ 655 w 1889"/>
                <a:gd name="T19" fmla="*/ 458 h 730"/>
                <a:gd name="T20" fmla="*/ 825 w 1889"/>
                <a:gd name="T21" fmla="*/ 376 h 730"/>
                <a:gd name="T22" fmla="*/ 936 w 1889"/>
                <a:gd name="T23" fmla="*/ 316 h 730"/>
                <a:gd name="T24" fmla="*/ 969 w 1889"/>
                <a:gd name="T25" fmla="*/ 319 h 730"/>
                <a:gd name="T26" fmla="*/ 1017 w 1889"/>
                <a:gd name="T27" fmla="*/ 281 h 730"/>
                <a:gd name="T28" fmla="*/ 1059 w 1889"/>
                <a:gd name="T29" fmla="*/ 270 h 730"/>
                <a:gd name="T30" fmla="*/ 1112 w 1889"/>
                <a:gd name="T31" fmla="*/ 254 h 730"/>
                <a:gd name="T32" fmla="*/ 1148 w 1889"/>
                <a:gd name="T33" fmla="*/ 232 h 730"/>
                <a:gd name="T34" fmla="*/ 1216 w 1889"/>
                <a:gd name="T35" fmla="*/ 232 h 730"/>
                <a:gd name="T36" fmla="*/ 1293 w 1889"/>
                <a:gd name="T37" fmla="*/ 192 h 730"/>
                <a:gd name="T38" fmla="*/ 1321 w 1889"/>
                <a:gd name="T39" fmla="*/ 173 h 730"/>
                <a:gd name="T40" fmla="*/ 1352 w 1889"/>
                <a:gd name="T41" fmla="*/ 148 h 730"/>
                <a:gd name="T42" fmla="*/ 1397 w 1889"/>
                <a:gd name="T43" fmla="*/ 146 h 730"/>
                <a:gd name="T44" fmla="*/ 1437 w 1889"/>
                <a:gd name="T45" fmla="*/ 137 h 730"/>
                <a:gd name="T46" fmla="*/ 1490 w 1889"/>
                <a:gd name="T47" fmla="*/ 114 h 730"/>
                <a:gd name="T48" fmla="*/ 1570 w 1889"/>
                <a:gd name="T49" fmla="*/ 85 h 730"/>
                <a:gd name="T50" fmla="*/ 1602 w 1889"/>
                <a:gd name="T51" fmla="*/ 75 h 730"/>
                <a:gd name="T52" fmla="*/ 1631 w 1889"/>
                <a:gd name="T53" fmla="*/ 75 h 730"/>
                <a:gd name="T54" fmla="*/ 1678 w 1889"/>
                <a:gd name="T55" fmla="*/ 57 h 730"/>
                <a:gd name="T56" fmla="*/ 1702 w 1889"/>
                <a:gd name="T57" fmla="*/ 49 h 730"/>
                <a:gd name="T58" fmla="*/ 1767 w 1889"/>
                <a:gd name="T59" fmla="*/ 49 h 730"/>
                <a:gd name="T60" fmla="*/ 1849 w 1889"/>
                <a:gd name="T61" fmla="*/ 0 h 730"/>
                <a:gd name="T62" fmla="*/ 1889 w 1889"/>
                <a:gd name="T63" fmla="*/ 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9" h="730">
                  <a:moveTo>
                    <a:pt x="0" y="730"/>
                  </a:moveTo>
                  <a:lnTo>
                    <a:pt x="0" y="730"/>
                  </a:lnTo>
                  <a:lnTo>
                    <a:pt x="19" y="722"/>
                  </a:lnTo>
                  <a:lnTo>
                    <a:pt x="65" y="703"/>
                  </a:lnTo>
                  <a:lnTo>
                    <a:pt x="201" y="645"/>
                  </a:lnTo>
                  <a:lnTo>
                    <a:pt x="396" y="560"/>
                  </a:lnTo>
                  <a:lnTo>
                    <a:pt x="415" y="560"/>
                  </a:lnTo>
                  <a:lnTo>
                    <a:pt x="522" y="509"/>
                  </a:lnTo>
                  <a:lnTo>
                    <a:pt x="575" y="498"/>
                  </a:lnTo>
                  <a:lnTo>
                    <a:pt x="655" y="458"/>
                  </a:lnTo>
                  <a:lnTo>
                    <a:pt x="825" y="376"/>
                  </a:lnTo>
                  <a:lnTo>
                    <a:pt x="936" y="316"/>
                  </a:lnTo>
                  <a:lnTo>
                    <a:pt x="969" y="319"/>
                  </a:lnTo>
                  <a:lnTo>
                    <a:pt x="1017" y="281"/>
                  </a:lnTo>
                  <a:lnTo>
                    <a:pt x="1059" y="270"/>
                  </a:lnTo>
                  <a:lnTo>
                    <a:pt x="1112" y="254"/>
                  </a:lnTo>
                  <a:lnTo>
                    <a:pt x="1148" y="232"/>
                  </a:lnTo>
                  <a:lnTo>
                    <a:pt x="1216" y="232"/>
                  </a:lnTo>
                  <a:lnTo>
                    <a:pt x="1293" y="192"/>
                  </a:lnTo>
                  <a:lnTo>
                    <a:pt x="1321" y="173"/>
                  </a:lnTo>
                  <a:lnTo>
                    <a:pt x="1352" y="148"/>
                  </a:lnTo>
                  <a:lnTo>
                    <a:pt x="1397" y="146"/>
                  </a:lnTo>
                  <a:lnTo>
                    <a:pt x="1437" y="137"/>
                  </a:lnTo>
                  <a:lnTo>
                    <a:pt x="1490" y="114"/>
                  </a:lnTo>
                  <a:lnTo>
                    <a:pt x="1570" y="85"/>
                  </a:lnTo>
                  <a:lnTo>
                    <a:pt x="1602" y="75"/>
                  </a:lnTo>
                  <a:lnTo>
                    <a:pt x="1631" y="75"/>
                  </a:lnTo>
                  <a:lnTo>
                    <a:pt x="1678" y="57"/>
                  </a:lnTo>
                  <a:lnTo>
                    <a:pt x="1702" y="49"/>
                  </a:lnTo>
                  <a:lnTo>
                    <a:pt x="1767" y="49"/>
                  </a:lnTo>
                  <a:lnTo>
                    <a:pt x="1849" y="0"/>
                  </a:lnTo>
                  <a:lnTo>
                    <a:pt x="1889" y="0"/>
                  </a:lnTo>
                </a:path>
              </a:pathLst>
            </a:custGeom>
            <a:noFill/>
            <a:ln w="28575">
              <a:solidFill>
                <a:srgbClr val="F480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397"/>
            <p:cNvSpPr>
              <a:spLocks/>
            </p:cNvSpPr>
            <p:nvPr/>
          </p:nvSpPr>
          <p:spPr bwMode="auto">
            <a:xfrm>
              <a:off x="2005494" y="3819370"/>
              <a:ext cx="5366575" cy="985838"/>
            </a:xfrm>
            <a:custGeom>
              <a:avLst/>
              <a:gdLst>
                <a:gd name="T0" fmla="*/ 0 w 1887"/>
                <a:gd name="T1" fmla="*/ 621 h 621"/>
                <a:gd name="T2" fmla="*/ 258 w 1887"/>
                <a:gd name="T3" fmla="*/ 527 h 621"/>
                <a:gd name="T4" fmla="*/ 356 w 1887"/>
                <a:gd name="T5" fmla="*/ 483 h 621"/>
                <a:gd name="T6" fmla="*/ 417 w 1887"/>
                <a:gd name="T7" fmla="*/ 483 h 621"/>
                <a:gd name="T8" fmla="*/ 491 w 1887"/>
                <a:gd name="T9" fmla="*/ 442 h 621"/>
                <a:gd name="T10" fmla="*/ 533 w 1887"/>
                <a:gd name="T11" fmla="*/ 442 h 621"/>
                <a:gd name="T12" fmla="*/ 651 w 1887"/>
                <a:gd name="T13" fmla="*/ 390 h 621"/>
                <a:gd name="T14" fmla="*/ 676 w 1887"/>
                <a:gd name="T15" fmla="*/ 390 h 621"/>
                <a:gd name="T16" fmla="*/ 884 w 1887"/>
                <a:gd name="T17" fmla="*/ 287 h 621"/>
                <a:gd name="T18" fmla="*/ 912 w 1887"/>
                <a:gd name="T19" fmla="*/ 287 h 621"/>
                <a:gd name="T20" fmla="*/ 972 w 1887"/>
                <a:gd name="T21" fmla="*/ 269 h 621"/>
                <a:gd name="T22" fmla="*/ 1127 w 1887"/>
                <a:gd name="T23" fmla="*/ 212 h 621"/>
                <a:gd name="T24" fmla="*/ 1159 w 1887"/>
                <a:gd name="T25" fmla="*/ 198 h 621"/>
                <a:gd name="T26" fmla="*/ 1197 w 1887"/>
                <a:gd name="T27" fmla="*/ 198 h 621"/>
                <a:gd name="T28" fmla="*/ 1350 w 1887"/>
                <a:gd name="T29" fmla="*/ 125 h 621"/>
                <a:gd name="T30" fmla="*/ 1409 w 1887"/>
                <a:gd name="T31" fmla="*/ 125 h 621"/>
                <a:gd name="T32" fmla="*/ 1490 w 1887"/>
                <a:gd name="T33" fmla="*/ 97 h 621"/>
                <a:gd name="T34" fmla="*/ 1545 w 1887"/>
                <a:gd name="T35" fmla="*/ 80 h 621"/>
                <a:gd name="T36" fmla="*/ 1589 w 1887"/>
                <a:gd name="T37" fmla="*/ 71 h 621"/>
                <a:gd name="T38" fmla="*/ 1640 w 1887"/>
                <a:gd name="T39" fmla="*/ 63 h 621"/>
                <a:gd name="T40" fmla="*/ 1683 w 1887"/>
                <a:gd name="T41" fmla="*/ 49 h 621"/>
                <a:gd name="T42" fmla="*/ 1683 w 1887"/>
                <a:gd name="T43" fmla="*/ 49 h 621"/>
                <a:gd name="T44" fmla="*/ 1700 w 1887"/>
                <a:gd name="T45" fmla="*/ 41 h 621"/>
                <a:gd name="T46" fmla="*/ 1715 w 1887"/>
                <a:gd name="T47" fmla="*/ 35 h 621"/>
                <a:gd name="T48" fmla="*/ 1724 w 1887"/>
                <a:gd name="T49" fmla="*/ 32 h 621"/>
                <a:gd name="T50" fmla="*/ 1724 w 1887"/>
                <a:gd name="T51" fmla="*/ 32 h 621"/>
                <a:gd name="T52" fmla="*/ 1789 w 1887"/>
                <a:gd name="T53" fmla="*/ 32 h 621"/>
                <a:gd name="T54" fmla="*/ 1826 w 1887"/>
                <a:gd name="T55" fmla="*/ 19 h 621"/>
                <a:gd name="T56" fmla="*/ 1864 w 1887"/>
                <a:gd name="T57" fmla="*/ 3 h 621"/>
                <a:gd name="T58" fmla="*/ 1887 w 1887"/>
                <a:gd name="T5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87" h="621">
                  <a:moveTo>
                    <a:pt x="0" y="621"/>
                  </a:moveTo>
                  <a:lnTo>
                    <a:pt x="258" y="527"/>
                  </a:lnTo>
                  <a:lnTo>
                    <a:pt x="356" y="483"/>
                  </a:lnTo>
                  <a:lnTo>
                    <a:pt x="417" y="483"/>
                  </a:lnTo>
                  <a:lnTo>
                    <a:pt x="491" y="442"/>
                  </a:lnTo>
                  <a:lnTo>
                    <a:pt x="533" y="442"/>
                  </a:lnTo>
                  <a:lnTo>
                    <a:pt x="651" y="390"/>
                  </a:lnTo>
                  <a:lnTo>
                    <a:pt x="676" y="390"/>
                  </a:lnTo>
                  <a:lnTo>
                    <a:pt x="884" y="287"/>
                  </a:lnTo>
                  <a:lnTo>
                    <a:pt x="912" y="287"/>
                  </a:lnTo>
                  <a:lnTo>
                    <a:pt x="972" y="269"/>
                  </a:lnTo>
                  <a:lnTo>
                    <a:pt x="1127" y="212"/>
                  </a:lnTo>
                  <a:lnTo>
                    <a:pt x="1159" y="198"/>
                  </a:lnTo>
                  <a:lnTo>
                    <a:pt x="1197" y="198"/>
                  </a:lnTo>
                  <a:lnTo>
                    <a:pt x="1350" y="125"/>
                  </a:lnTo>
                  <a:lnTo>
                    <a:pt x="1409" y="125"/>
                  </a:lnTo>
                  <a:lnTo>
                    <a:pt x="1490" y="97"/>
                  </a:lnTo>
                  <a:lnTo>
                    <a:pt x="1545" y="80"/>
                  </a:lnTo>
                  <a:lnTo>
                    <a:pt x="1589" y="71"/>
                  </a:lnTo>
                  <a:lnTo>
                    <a:pt x="1640" y="63"/>
                  </a:lnTo>
                  <a:lnTo>
                    <a:pt x="1683" y="49"/>
                  </a:lnTo>
                  <a:lnTo>
                    <a:pt x="1683" y="49"/>
                  </a:lnTo>
                  <a:lnTo>
                    <a:pt x="1700" y="41"/>
                  </a:lnTo>
                  <a:lnTo>
                    <a:pt x="1715" y="35"/>
                  </a:lnTo>
                  <a:lnTo>
                    <a:pt x="1724" y="32"/>
                  </a:lnTo>
                  <a:lnTo>
                    <a:pt x="1724" y="32"/>
                  </a:lnTo>
                  <a:lnTo>
                    <a:pt x="1789" y="32"/>
                  </a:lnTo>
                  <a:lnTo>
                    <a:pt x="1826" y="19"/>
                  </a:lnTo>
                  <a:lnTo>
                    <a:pt x="1864" y="3"/>
                  </a:lnTo>
                  <a:lnTo>
                    <a:pt x="1887" y="0"/>
                  </a:lnTo>
                </a:path>
              </a:pathLst>
            </a:custGeom>
            <a:noFill/>
            <a:ln w="28575">
              <a:solidFill>
                <a:srgbClr val="30A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61" name="Straight Connector 108"/>
            <p:cNvCxnSpPr/>
            <p:nvPr/>
          </p:nvCxnSpPr>
          <p:spPr>
            <a:xfrm flipV="1">
              <a:off x="6328098" y="3512558"/>
              <a:ext cx="0" cy="1330751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09"/>
            <p:cNvCxnSpPr/>
            <p:nvPr/>
          </p:nvCxnSpPr>
          <p:spPr>
            <a:xfrm flipH="1">
              <a:off x="1879372" y="3896605"/>
              <a:ext cx="5746098" cy="1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10"/>
            <p:cNvCxnSpPr/>
            <p:nvPr/>
          </p:nvCxnSpPr>
          <p:spPr>
            <a:xfrm flipH="1">
              <a:off x="1879372" y="3980581"/>
              <a:ext cx="5746098" cy="1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11"/>
            <p:cNvCxnSpPr/>
            <p:nvPr/>
          </p:nvCxnSpPr>
          <p:spPr>
            <a:xfrm flipH="1">
              <a:off x="1879372" y="4232507"/>
              <a:ext cx="5746098" cy="1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Rectangle 41"/>
            <p:cNvSpPr>
              <a:spLocks noChangeArrowheads="1"/>
            </p:cNvSpPr>
            <p:nvPr/>
          </p:nvSpPr>
          <p:spPr bwMode="auto">
            <a:xfrm>
              <a:off x="1466650" y="3512558"/>
              <a:ext cx="2484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/>
              <a:r>
                <a:rPr lang="en-US" altLang="en-US" sz="1400" smtClean="0">
                  <a:solidFill>
                    <a:srgbClr val="000000"/>
                  </a:solidFill>
                </a:rPr>
                <a:t>0.1</a:t>
              </a:r>
              <a:endParaRPr lang="en-US" altLang="en-US" sz="2400" smtClean="0">
                <a:solidFill>
                  <a:prstClr val="black"/>
                </a:solidFill>
              </a:endParaRPr>
            </a:p>
          </p:txBody>
        </p:sp>
        <p:sp>
          <p:nvSpPr>
            <p:cNvPr id="166" name="Rectangle 42"/>
            <p:cNvSpPr>
              <a:spLocks noChangeArrowheads="1"/>
            </p:cNvSpPr>
            <p:nvPr/>
          </p:nvSpPr>
          <p:spPr bwMode="auto">
            <a:xfrm>
              <a:off x="1466648" y="2304664"/>
              <a:ext cx="2484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/>
              <a:r>
                <a:rPr lang="en-US" altLang="en-US" sz="1400" dirty="0" smtClean="0">
                  <a:solidFill>
                    <a:srgbClr val="000000"/>
                  </a:solidFill>
                </a:rPr>
                <a:t>0.2</a:t>
              </a:r>
              <a:endParaRPr lang="en-US" altLang="en-US" sz="24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67" name="Rectangle 43"/>
            <p:cNvSpPr>
              <a:spLocks noChangeArrowheads="1"/>
            </p:cNvSpPr>
            <p:nvPr/>
          </p:nvSpPr>
          <p:spPr bwMode="auto">
            <a:xfrm>
              <a:off x="1466650" y="4715302"/>
              <a:ext cx="2484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/>
              <a:r>
                <a:rPr lang="en-US" altLang="en-US" sz="1400" dirty="0" smtClean="0">
                  <a:solidFill>
                    <a:srgbClr val="000000"/>
                  </a:solidFill>
                </a:rPr>
                <a:t>0.0</a:t>
              </a:r>
              <a:endParaRPr lang="en-US" altLang="en-US" sz="2400" dirty="0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7573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el 1"/>
          <p:cNvSpPr>
            <a:spLocks noGrp="1"/>
          </p:cNvSpPr>
          <p:nvPr>
            <p:ph type="title"/>
          </p:nvPr>
        </p:nvSpPr>
        <p:spPr>
          <a:xfrm>
            <a:off x="0" y="-44663"/>
            <a:ext cx="9144000" cy="1143000"/>
          </a:xfrm>
        </p:spPr>
        <p:txBody>
          <a:bodyPr>
            <a:noAutofit/>
          </a:bodyPr>
          <a:lstStyle/>
          <a:p>
            <a:r>
              <a:rPr lang="ru-RU" altLang="de-DE" sz="2400" b="1" dirty="0" smtClean="0">
                <a:solidFill>
                  <a:schemeClr val="tx2"/>
                </a:solidFill>
              </a:rPr>
              <a:t>Назначение АРВТ снижает риск </a:t>
            </a:r>
            <a:r>
              <a:rPr lang="ru-RU" altLang="de-DE" sz="2400" b="1" dirty="0" err="1" smtClean="0">
                <a:solidFill>
                  <a:schemeClr val="tx2"/>
                </a:solidFill>
              </a:rPr>
              <a:t>декомпенсирования</a:t>
            </a:r>
            <a:r>
              <a:rPr lang="ru-RU" altLang="de-DE" sz="2400" b="1" dirty="0" smtClean="0">
                <a:solidFill>
                  <a:schemeClr val="tx2"/>
                </a:solidFill>
              </a:rPr>
              <a:t> функции печени у пациентов с </a:t>
            </a:r>
            <a:r>
              <a:rPr lang="ru-RU" altLang="de-DE" sz="2400" b="1" dirty="0" err="1" smtClean="0">
                <a:solidFill>
                  <a:schemeClr val="tx2"/>
                </a:solidFill>
              </a:rPr>
              <a:t>коинфекцией</a:t>
            </a:r>
            <a:r>
              <a:rPr lang="ru-RU" altLang="de-DE" sz="2400" b="1" dirty="0" smtClean="0">
                <a:solidFill>
                  <a:schemeClr val="tx2"/>
                </a:solidFill>
              </a:rPr>
              <a:t> ВГС/ВИЧ-1</a:t>
            </a:r>
            <a:r>
              <a:rPr lang="en-GB" altLang="de-DE" sz="2400" b="1" baseline="30000" dirty="0" smtClean="0">
                <a:solidFill>
                  <a:schemeClr val="tx2"/>
                </a:solidFill>
              </a:rPr>
              <a:t>1</a:t>
            </a:r>
            <a:endParaRPr lang="en-GB" altLang="de-DE" sz="2400" b="1" dirty="0">
              <a:solidFill>
                <a:schemeClr val="tx2"/>
              </a:solidFill>
            </a:endParaRPr>
          </a:p>
        </p:txBody>
      </p:sp>
      <p:sp>
        <p:nvSpPr>
          <p:cNvPr id="90" name="Content Placeholder 11"/>
          <p:cNvSpPr>
            <a:spLocks noGrp="1"/>
          </p:cNvSpPr>
          <p:nvPr>
            <p:ph idx="1"/>
          </p:nvPr>
        </p:nvSpPr>
        <p:spPr>
          <a:xfrm>
            <a:off x="375781" y="1118355"/>
            <a:ext cx="8449131" cy="1662330"/>
          </a:xfrm>
        </p:spPr>
        <p:txBody>
          <a:bodyPr>
            <a:noAutofit/>
          </a:bodyPr>
          <a:lstStyle/>
          <a:p>
            <a:pPr defTabSz="91421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</a:rPr>
              <a:t>Исследуемая когорта</a:t>
            </a:r>
            <a:r>
              <a:rPr lang="en-GB" sz="1800" b="1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</a:p>
          <a:p>
            <a:pPr defTabSz="91421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10,090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мужчин-ветеранов с </a:t>
            </a: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</a:rPr>
              <a:t>коинфекцией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 ВГС/ВИЧ-1, которые не получали АРТ до начала наблюдения в рамках исследования (с </a:t>
            </a: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1996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по</a:t>
            </a: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 2010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GB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defTabSz="91421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В ходе наблюдения 6935 (69%) пациентов начали получать АРТ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91" name="Subtitle 1"/>
          <p:cNvSpPr txBox="1">
            <a:spLocks/>
          </p:cNvSpPr>
          <p:nvPr/>
        </p:nvSpPr>
        <p:spPr>
          <a:xfrm>
            <a:off x="0" y="6597352"/>
            <a:ext cx="7130225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de-DE" b="1" dirty="0" smtClean="0">
                <a:solidFill>
                  <a:prstClr val="black">
                    <a:tint val="75000"/>
                  </a:prstClr>
                </a:solidFill>
              </a:rPr>
              <a:t>1. </a:t>
            </a:r>
            <a:r>
              <a:rPr lang="en-GB" altLang="de-DE" dirty="0" smtClean="0">
                <a:solidFill>
                  <a:prstClr val="black">
                    <a:tint val="75000"/>
                  </a:prstClr>
                </a:solidFill>
              </a:rPr>
              <a:t>Anderson JP, </a:t>
            </a:r>
            <a:r>
              <a:rPr lang="en-GB" altLang="de-DE" i="1" dirty="0" smtClean="0">
                <a:solidFill>
                  <a:prstClr val="black">
                    <a:tint val="75000"/>
                  </a:prstClr>
                </a:solidFill>
              </a:rPr>
              <a:t>et al. </a:t>
            </a:r>
            <a:r>
              <a:rPr lang="en-GB" altLang="de-DE" i="1" dirty="0" err="1" smtClean="0">
                <a:solidFill>
                  <a:prstClr val="black">
                    <a:tint val="75000"/>
                  </a:prstClr>
                </a:solidFill>
              </a:rPr>
              <a:t>Clin</a:t>
            </a:r>
            <a:r>
              <a:rPr lang="en-GB" altLang="de-DE" i="1" dirty="0" smtClean="0">
                <a:solidFill>
                  <a:prstClr val="black">
                    <a:tint val="75000"/>
                  </a:prstClr>
                </a:solidFill>
              </a:rPr>
              <a:t> Infect Dis</a:t>
            </a:r>
            <a:r>
              <a:rPr lang="en-GB" altLang="de-DE" dirty="0" smtClean="0">
                <a:solidFill>
                  <a:prstClr val="black">
                    <a:tint val="75000"/>
                  </a:prstClr>
                </a:solidFill>
              </a:rPr>
              <a:t> 2014; 58 (5): 719–27.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691313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F940E5-352A-4647-92B3-7E60BFA170C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31927502"/>
              </p:ext>
            </p:extLst>
          </p:nvPr>
        </p:nvGraphicFramePr>
        <p:xfrm>
          <a:off x="375782" y="2905306"/>
          <a:ext cx="8449131" cy="3692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665961" y="2734490"/>
            <a:ext cx="611270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cs typeface="Times New Roman" pitchFamily="18" charset="0"/>
              </a:rPr>
              <a:t>Относительный риск декомпенсации функции печени</a:t>
            </a:r>
            <a:endParaRPr lang="en-US" b="1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0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596390"/>
            <a:ext cx="85343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sz="1100" b="1" dirty="0">
                <a:solidFill>
                  <a:prstClr val="black"/>
                </a:solidFill>
              </a:rPr>
              <a:t>1. </a:t>
            </a:r>
            <a:r>
              <a:rPr lang="en-US" altLang="ru-RU" sz="1100" dirty="0" err="1">
                <a:solidFill>
                  <a:prstClr val="black"/>
                </a:solidFill>
              </a:rPr>
              <a:t>Rockstroh</a:t>
            </a:r>
            <a:r>
              <a:rPr lang="en-US" altLang="ru-RU" sz="1100" dirty="0">
                <a:solidFill>
                  <a:prstClr val="black"/>
                </a:solidFill>
              </a:rPr>
              <a:t> JK et al. </a:t>
            </a:r>
            <a:r>
              <a:rPr lang="en-US" altLang="ru-RU" sz="1100" i="1" dirty="0">
                <a:solidFill>
                  <a:prstClr val="black"/>
                </a:solidFill>
              </a:rPr>
              <a:t>J </a:t>
            </a:r>
            <a:r>
              <a:rPr lang="en-US" altLang="ru-RU" sz="1100" i="1" dirty="0" err="1">
                <a:solidFill>
                  <a:prstClr val="black"/>
                </a:solidFill>
              </a:rPr>
              <a:t>Acquir</a:t>
            </a:r>
            <a:r>
              <a:rPr lang="en-US" altLang="ru-RU" sz="1100" i="1" dirty="0">
                <a:solidFill>
                  <a:prstClr val="black"/>
                </a:solidFill>
              </a:rPr>
              <a:t> Immune </a:t>
            </a:r>
            <a:r>
              <a:rPr lang="en-US" altLang="ru-RU" sz="1100" i="1" dirty="0" err="1">
                <a:solidFill>
                  <a:prstClr val="black"/>
                </a:solidFill>
              </a:rPr>
              <a:t>Defic</a:t>
            </a:r>
            <a:r>
              <a:rPr lang="en-US" altLang="ru-RU" sz="1100" i="1" dirty="0">
                <a:solidFill>
                  <a:prstClr val="black"/>
                </a:solidFill>
              </a:rPr>
              <a:t> </a:t>
            </a:r>
            <a:r>
              <a:rPr lang="en-US" altLang="ru-RU" sz="1100" i="1" dirty="0" err="1">
                <a:solidFill>
                  <a:prstClr val="black"/>
                </a:solidFill>
              </a:rPr>
              <a:t>Syndr</a:t>
            </a:r>
            <a:r>
              <a:rPr lang="en-US" altLang="ru-RU" sz="1100" dirty="0">
                <a:solidFill>
                  <a:prstClr val="black"/>
                </a:solidFill>
              </a:rPr>
              <a:t>. 2013;63(1):77–85.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821" y="1628800"/>
            <a:ext cx="8839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Доля пациентов с</a:t>
            </a:r>
            <a:r>
              <a:rPr lang="fr-FR" sz="2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РНК ВИЧ </a:t>
            </a:r>
            <a:r>
              <a:rPr lang="fr-FR" sz="2000" dirty="0">
                <a:solidFill>
                  <a:prstClr val="black"/>
                </a:solidFill>
                <a:latin typeface="Calibri" panose="020F0502020204030204" pitchFamily="34" charset="0"/>
              </a:rPr>
              <a:t>&lt;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fr-FR" sz="2000" dirty="0">
                <a:solidFill>
                  <a:prstClr val="black"/>
                </a:solidFill>
                <a:latin typeface="Calibri" panose="020F0502020204030204" pitchFamily="34" charset="0"/>
              </a:rPr>
              <a:t>50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копий</a:t>
            </a:r>
            <a:r>
              <a:rPr lang="fr-FR" sz="2000" dirty="0">
                <a:solidFill>
                  <a:prstClr val="black"/>
                </a:solidFill>
                <a:latin typeface="Calibri" panose="020F0502020204030204" pitchFamily="34" charset="0"/>
              </a:rPr>
              <a:t>/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мл у пациентов с ко- и моноинфекцией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2055365"/>
              </p:ext>
            </p:extLst>
          </p:nvPr>
        </p:nvGraphicFramePr>
        <p:xfrm>
          <a:off x="381001" y="2133600"/>
          <a:ext cx="8458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>
          <a:xfrm>
            <a:off x="228600" y="116632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Calibri" panose="020F0502020204030204" pitchFamily="34" charset="0"/>
              </a:rPr>
              <a:t>Эффективность </a:t>
            </a:r>
            <a:r>
              <a:rPr lang="ru-RU" sz="2400" dirty="0" smtClean="0">
                <a:latin typeface="Calibri" panose="020F0502020204030204" pitchFamily="34" charset="0"/>
              </a:rPr>
              <a:t>Ралтегравира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</a:rPr>
              <a:t>не </a:t>
            </a:r>
            <a:r>
              <a:rPr lang="ru-RU" sz="2400" dirty="0" smtClean="0">
                <a:latin typeface="Calibri" panose="020F0502020204030204" pitchFamily="34" charset="0"/>
              </a:rPr>
              <a:t>зависит от наличия или отсутствия ко-инфекции ВГС</a:t>
            </a:r>
            <a:endParaRPr lang="en-US" altLang="en-US" sz="24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94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ubtitle 5"/>
          <p:cNvSpPr>
            <a:spLocks noGrp="1"/>
          </p:cNvSpPr>
          <p:nvPr>
            <p:ph type="subTitle" idx="11"/>
          </p:nvPr>
        </p:nvSpPr>
        <p:spPr>
          <a:xfrm>
            <a:off x="-19569" y="6709665"/>
            <a:ext cx="7129462" cy="164212"/>
          </a:xfrm>
        </p:spPr>
        <p:txBody>
          <a:bodyPr/>
          <a:lstStyle/>
          <a:p>
            <a:pPr eaLnBrk="1" hangingPunct="1"/>
            <a:r>
              <a:rPr altLang="ru-RU" sz="1100" b="1" dirty="0">
                <a:latin typeface="Calibri" panose="020F0502020204030204" pitchFamily="34" charset="0"/>
              </a:rPr>
              <a:t>1. </a:t>
            </a:r>
            <a:r>
              <a:rPr altLang="ru-RU" sz="1100" dirty="0" err="1">
                <a:latin typeface="Calibri" panose="020F0502020204030204" pitchFamily="34" charset="0"/>
              </a:rPr>
              <a:t>Rockstroh</a:t>
            </a:r>
            <a:r>
              <a:rPr altLang="ru-RU" sz="1100" dirty="0">
                <a:latin typeface="Calibri" panose="020F0502020204030204" pitchFamily="34" charset="0"/>
              </a:rPr>
              <a:t> JK et al. </a:t>
            </a:r>
            <a:r>
              <a:rPr lang="it-IT" altLang="ru-RU" sz="1100" i="1" dirty="0">
                <a:latin typeface="Calibri" panose="020F0502020204030204" pitchFamily="34" charset="0"/>
              </a:rPr>
              <a:t>HIV Medicine</a:t>
            </a:r>
            <a:r>
              <a:rPr lang="it-IT" altLang="ru-RU" sz="1100" dirty="0">
                <a:latin typeface="Calibri" panose="020F0502020204030204" pitchFamily="34" charset="0"/>
              </a:rPr>
              <a:t>. 2012;13:127–131.</a:t>
            </a:r>
            <a:endParaRPr altLang="ru-RU" sz="1100" dirty="0">
              <a:latin typeface="Calibri" panose="020F0502020204030204" pitchFamily="34" charset="0"/>
            </a:endParaRPr>
          </a:p>
        </p:txBody>
      </p:sp>
      <p:graphicFrame>
        <p:nvGraphicFramePr>
          <p:cNvPr id="15366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78839674"/>
              </p:ext>
            </p:extLst>
          </p:nvPr>
        </p:nvGraphicFramePr>
        <p:xfrm>
          <a:off x="762000" y="2209802"/>
          <a:ext cx="7778750" cy="3178175"/>
        </p:xfrm>
        <a:graphic>
          <a:graphicData uri="http://schemas.openxmlformats.org/presentationml/2006/ole">
            <p:oleObj spid="_x0000_s9239" r:id="rId4" imgW="7777853" imgH="3181849" progId="Excel.Sheet.8">
              <p:embed/>
            </p:oleObj>
          </a:graphicData>
        </a:graphic>
      </p:graphicFrame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2403476" y="2382839"/>
            <a:ext cx="12264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 b="1" dirty="0" smtClean="0">
                <a:solidFill>
                  <a:prstClr val="black"/>
                </a:solidFill>
              </a:rPr>
              <a:t>STARTMRK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5934075" y="2382839"/>
            <a:ext cx="13051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 b="1" smtClean="0">
                <a:solidFill>
                  <a:prstClr val="black"/>
                </a:solidFill>
              </a:rPr>
              <a:t>BENCHMRK</a:t>
            </a: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1051322" y="1584811"/>
            <a:ext cx="6888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prstClr val="black"/>
                </a:solidFill>
              </a:rPr>
              <a:t>Частота лекарственных НЯ, %</a:t>
            </a:r>
            <a:endParaRPr lang="en-US" altLang="ru-RU" sz="2400" b="1" dirty="0" smtClean="0">
              <a:solidFill>
                <a:prstClr val="black"/>
              </a:solidFill>
            </a:endParaRPr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2166937" y="5157788"/>
            <a:ext cx="990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 smtClean="0">
                <a:solidFill>
                  <a:prstClr val="black"/>
                </a:solidFill>
              </a:rPr>
              <a:t>ВГВ</a:t>
            </a:r>
            <a:r>
              <a:rPr lang="en-US" altLang="ru-RU" sz="1400" b="1" dirty="0" smtClean="0">
                <a:solidFill>
                  <a:prstClr val="black"/>
                </a:solidFill>
              </a:rPr>
              <a:t>/</a:t>
            </a:r>
            <a:r>
              <a:rPr lang="ru-RU" altLang="ru-RU" sz="1400" b="1" dirty="0" smtClean="0">
                <a:solidFill>
                  <a:prstClr val="black"/>
                </a:solidFill>
              </a:rPr>
              <a:t>ВГС</a:t>
            </a:r>
            <a:r>
              <a:rPr lang="en-US" altLang="ru-RU" sz="1400" b="1" dirty="0" smtClean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15371" name="TextBox 11"/>
          <p:cNvSpPr txBox="1">
            <a:spLocks noChangeArrowheads="1"/>
          </p:cNvSpPr>
          <p:nvPr/>
        </p:nvSpPr>
        <p:spPr bwMode="auto">
          <a:xfrm>
            <a:off x="3157537" y="5138087"/>
            <a:ext cx="9502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</a:rPr>
              <a:t>ВГВ</a:t>
            </a:r>
            <a:r>
              <a:rPr lang="en-US" altLang="ru-RU" sz="1400" b="1" dirty="0">
                <a:solidFill>
                  <a:prstClr val="black"/>
                </a:solidFill>
              </a:rPr>
              <a:t>/</a:t>
            </a:r>
            <a:r>
              <a:rPr lang="ru-RU" altLang="ru-RU" sz="1400" b="1" dirty="0">
                <a:solidFill>
                  <a:prstClr val="black"/>
                </a:solidFill>
              </a:rPr>
              <a:t>ВГС</a:t>
            </a:r>
            <a:r>
              <a:rPr lang="en-US" altLang="ru-RU" sz="1400" b="1" dirty="0" smtClean="0">
                <a:solidFill>
                  <a:prstClr val="black"/>
                </a:solidFill>
              </a:rPr>
              <a:t>–</a:t>
            </a:r>
          </a:p>
        </p:txBody>
      </p:sp>
      <p:sp>
        <p:nvSpPr>
          <p:cNvPr id="15372" name="TextBox 12"/>
          <p:cNvSpPr txBox="1">
            <a:spLocks noChangeArrowheads="1"/>
          </p:cNvSpPr>
          <p:nvPr/>
        </p:nvSpPr>
        <p:spPr bwMode="auto">
          <a:xfrm>
            <a:off x="5672137" y="5173663"/>
            <a:ext cx="10667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</a:rPr>
              <a:t>ВГВ</a:t>
            </a:r>
            <a:r>
              <a:rPr lang="en-US" altLang="ru-RU" sz="1400" b="1" dirty="0">
                <a:solidFill>
                  <a:prstClr val="black"/>
                </a:solidFill>
              </a:rPr>
              <a:t>/</a:t>
            </a:r>
            <a:r>
              <a:rPr lang="ru-RU" altLang="ru-RU" sz="1400" b="1" dirty="0">
                <a:solidFill>
                  <a:prstClr val="black"/>
                </a:solidFill>
              </a:rPr>
              <a:t>ВГС </a:t>
            </a:r>
            <a:r>
              <a:rPr lang="en-US" altLang="ru-RU" sz="1400" b="1" dirty="0" smtClean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15373" name="TextBox 13"/>
          <p:cNvSpPr txBox="1">
            <a:spLocks noChangeArrowheads="1"/>
          </p:cNvSpPr>
          <p:nvPr/>
        </p:nvSpPr>
        <p:spPr bwMode="auto">
          <a:xfrm>
            <a:off x="6662737" y="5168902"/>
            <a:ext cx="9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</a:rPr>
              <a:t>ВГВ</a:t>
            </a:r>
            <a:r>
              <a:rPr lang="en-US" altLang="ru-RU" sz="1400" b="1" dirty="0">
                <a:solidFill>
                  <a:prstClr val="black"/>
                </a:solidFill>
              </a:rPr>
              <a:t>/</a:t>
            </a:r>
            <a:r>
              <a:rPr lang="ru-RU" altLang="ru-RU" sz="1400" b="1" dirty="0">
                <a:solidFill>
                  <a:prstClr val="black"/>
                </a:solidFill>
              </a:rPr>
              <a:t>ВГС</a:t>
            </a:r>
            <a:r>
              <a:rPr lang="en-US" altLang="ru-RU" sz="1400" b="1" dirty="0" smtClean="0">
                <a:solidFill>
                  <a:prstClr val="black"/>
                </a:solidFill>
              </a:rPr>
              <a:t>–</a:t>
            </a:r>
          </a:p>
        </p:txBody>
      </p:sp>
      <p:sp>
        <p:nvSpPr>
          <p:cNvPr id="15374" name="TextBox 2"/>
          <p:cNvSpPr txBox="1">
            <a:spLocks noChangeArrowheads="1"/>
          </p:cNvSpPr>
          <p:nvPr/>
        </p:nvSpPr>
        <p:spPr bwMode="auto">
          <a:xfrm>
            <a:off x="2336801" y="5487571"/>
            <a:ext cx="6960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600" smtClean="0">
                <a:solidFill>
                  <a:prstClr val="black"/>
                </a:solidFill>
              </a:rPr>
              <a:t>n = 18</a:t>
            </a:r>
          </a:p>
        </p:txBody>
      </p:sp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3292475" y="5487571"/>
            <a:ext cx="8002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600" smtClean="0">
                <a:solidFill>
                  <a:prstClr val="black"/>
                </a:solidFill>
              </a:rPr>
              <a:t>n = 263</a:t>
            </a:r>
          </a:p>
        </p:txBody>
      </p:sp>
      <p:sp>
        <p:nvSpPr>
          <p:cNvPr id="15376" name="TextBox 15"/>
          <p:cNvSpPr txBox="1">
            <a:spLocks noChangeArrowheads="1"/>
          </p:cNvSpPr>
          <p:nvPr/>
        </p:nvSpPr>
        <p:spPr bwMode="auto">
          <a:xfrm>
            <a:off x="5802313" y="5528846"/>
            <a:ext cx="6960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600" smtClean="0">
                <a:solidFill>
                  <a:prstClr val="black"/>
                </a:solidFill>
              </a:rPr>
              <a:t>n = 77</a:t>
            </a:r>
          </a:p>
        </p:txBody>
      </p:sp>
      <p:sp>
        <p:nvSpPr>
          <p:cNvPr id="15377" name="TextBox 16"/>
          <p:cNvSpPr txBox="1">
            <a:spLocks noChangeArrowheads="1"/>
          </p:cNvSpPr>
          <p:nvPr/>
        </p:nvSpPr>
        <p:spPr bwMode="auto">
          <a:xfrm>
            <a:off x="6799262" y="5528846"/>
            <a:ext cx="8002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600" smtClean="0">
                <a:solidFill>
                  <a:prstClr val="black"/>
                </a:solidFill>
              </a:rPr>
              <a:t>n = 385</a:t>
            </a: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228600" y="116632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400" dirty="0">
                <a:latin typeface="Calibri" panose="020F0502020204030204" pitchFamily="34" charset="0"/>
              </a:rPr>
              <a:t>Ралтегравир был одинаково безопасен у пациентов</a:t>
            </a:r>
            <a:br>
              <a:rPr lang="ru-RU" altLang="ru-RU" sz="2400" dirty="0">
                <a:latin typeface="Calibri" panose="020F0502020204030204" pitchFamily="34" charset="0"/>
              </a:rPr>
            </a:br>
            <a:r>
              <a:rPr lang="ru-RU" altLang="ru-RU" sz="2400" dirty="0">
                <a:latin typeface="Calibri" panose="020F0502020204030204" pitchFamily="34" charset="0"/>
              </a:rPr>
              <a:t>с ко-инфекцией </a:t>
            </a:r>
            <a:r>
              <a:rPr lang="ru-RU" altLang="ru-RU" sz="2400" dirty="0" smtClean="0">
                <a:latin typeface="Calibri" panose="020F0502020204030204" pitchFamily="34" charset="0"/>
              </a:rPr>
              <a:t>вирусным гепатитом В/С или без неё</a:t>
            </a:r>
            <a:endParaRPr lang="en-US" altLang="en-US" sz="24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8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4082" name="Object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213661429"/>
              </p:ext>
            </p:extLst>
          </p:nvPr>
        </p:nvGraphicFramePr>
        <p:xfrm>
          <a:off x="152400" y="1600201"/>
          <a:ext cx="8839200" cy="4859105"/>
        </p:xfrm>
        <a:graphic>
          <a:graphicData uri="http://schemas.openxmlformats.org/presentationml/2006/ole">
            <p:oleObj spid="_x0000_s10263" name="Worksheet" r:id="rId4" imgW="8077200" imgH="4648200" progId="Excel.Sheet.8">
              <p:embed/>
            </p:oleObj>
          </a:graphicData>
        </a:graphic>
      </p:graphicFrame>
      <p:sp>
        <p:nvSpPr>
          <p:cNvPr id="814084" name="Text Box 6"/>
          <p:cNvSpPr txBox="1">
            <a:spLocks noChangeArrowheads="1"/>
          </p:cNvSpPr>
          <p:nvPr/>
        </p:nvSpPr>
        <p:spPr bwMode="auto">
          <a:xfrm>
            <a:off x="5105400" y="2362200"/>
            <a:ext cx="3810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Calibri" panose="020F0502020204030204" pitchFamily="34" charset="0"/>
              </a:rPr>
              <a:t>ИП: атазанавир – 53%, лопинавир – 46%, дарунавир – 1%  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Calibri" panose="020F0502020204030204" pitchFamily="34" charset="0"/>
              </a:rPr>
              <a:t>ННИОТ: эфавиренз – 67%, невирапин – 33%</a:t>
            </a:r>
          </a:p>
        </p:txBody>
      </p:sp>
      <p:sp>
        <p:nvSpPr>
          <p:cNvPr id="814085" name="TextBox 6"/>
          <p:cNvSpPr txBox="1">
            <a:spLocks noChangeArrowheads="1"/>
          </p:cNvSpPr>
          <p:nvPr/>
        </p:nvSpPr>
        <p:spPr bwMode="auto">
          <a:xfrm>
            <a:off x="1" y="6611781"/>
            <a:ext cx="325762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ru-RU" sz="1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altLang="ru-RU" sz="10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Vispo</a:t>
            </a:r>
            <a:r>
              <a:rPr lang="en-US" altLang="ru-RU" sz="1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J </a:t>
            </a:r>
            <a:r>
              <a:rPr lang="en-US" altLang="ru-RU" sz="10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Antimicrob</a:t>
            </a:r>
            <a:r>
              <a:rPr lang="en-US" altLang="ru-RU" sz="1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ru-RU" sz="10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Chemother</a:t>
            </a:r>
            <a:r>
              <a:rPr lang="en-US" altLang="ru-RU" sz="1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2010; 65:543-547</a:t>
            </a:r>
            <a:endParaRPr lang="ru-RU" altLang="ru-RU" sz="105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981200" y="1654314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prstClr val="black"/>
                </a:solidFill>
              </a:rPr>
              <a:t>Доля пациентов с повышенным АЛТ</a:t>
            </a:r>
          </a:p>
          <a:p>
            <a:pPr algn="ctr" defTabSz="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prstClr val="black"/>
                </a:solidFill>
              </a:rPr>
              <a:t>(с хроническим гепатитом и без него)</a:t>
            </a:r>
            <a:endParaRPr lang="en-US" altLang="ru-RU" sz="2000" b="1" dirty="0" smtClean="0">
              <a:solidFill>
                <a:prstClr val="black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28600" y="116632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ru-RU" altLang="ru-RU" sz="2400" dirty="0">
                <a:solidFill>
                  <a:prstClr val="black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Терапия Ралтегравиром характеризовалась меньшей гепатотоксичностью, чем терапия ННИОТ и ИП</a:t>
            </a:r>
          </a:p>
        </p:txBody>
      </p:sp>
    </p:spTree>
    <p:extLst>
      <p:ext uri="{BB962C8B-B14F-4D97-AF65-F5344CB8AC3E}">
        <p14:creationId xmlns:p14="http://schemas.microsoft.com/office/powerpoint/2010/main" xmlns="" val="15004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spcAft>
                <a:spcPct val="1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B3A79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8CC7BA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2EEC6C6-A789-4A57-A367-A3F5D8E3750C}" type="slidenum">
              <a:rPr lang="en-US" altLang="ru-RU" sz="1000" smtClean="0">
                <a:solidFill>
                  <a:srgbClr val="EEECE1"/>
                </a:solidFill>
                <a:latin typeface="Calibri" panose="020F050202020403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16</a:t>
            </a:fld>
            <a:endParaRPr lang="en-US" altLang="ru-RU" sz="1000" smtClean="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" y="1551020"/>
            <a:ext cx="8762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latin typeface="Calibri" panose="020F0502020204030204" pitchFamily="34" charset="0"/>
              </a:rPr>
              <a:t>Доля пациентов с РНК ВГС </a:t>
            </a:r>
            <a:r>
              <a:rPr lang="en-US" altLang="ru-RU" dirty="0" smtClean="0">
                <a:latin typeface="Calibri" panose="020F0502020204030204" pitchFamily="34" charset="0"/>
              </a:rPr>
              <a:t>&lt; </a:t>
            </a:r>
            <a:r>
              <a:rPr lang="ru-RU" altLang="ru-RU" dirty="0" smtClean="0">
                <a:latin typeface="Calibri" panose="020F0502020204030204" pitchFamily="34" charset="0"/>
              </a:rPr>
              <a:t>50 копий/мл через 6 месяцев терапии </a:t>
            </a:r>
            <a:r>
              <a:rPr lang="en-US" altLang="ru-RU" dirty="0" smtClean="0">
                <a:latin typeface="Calibri" panose="020F0502020204030204" pitchFamily="34" charset="0"/>
              </a:rPr>
              <a:t>RAL </a:t>
            </a:r>
            <a:r>
              <a:rPr lang="ru-RU" altLang="ru-RU" dirty="0" smtClean="0">
                <a:latin typeface="Calibri" panose="020F0502020204030204" pitchFamily="34" charset="0"/>
              </a:rPr>
              <a:t>составила 100%</a:t>
            </a:r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" y="6611781"/>
            <a:ext cx="885698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M. </a:t>
            </a:r>
            <a:r>
              <a:rPr lang="en-US" sz="1000" dirty="0" err="1">
                <a:solidFill>
                  <a:prstClr val="black"/>
                </a:solidFill>
                <a:latin typeface="Calibri" panose="020F0502020204030204" pitchFamily="34" charset="0"/>
              </a:rPr>
              <a:t>Cevik</a:t>
            </a:r>
            <a:r>
              <a:rPr 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 et </a:t>
            </a:r>
            <a:r>
              <a:rPr lang="en-US" sz="10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all.</a:t>
            </a:r>
            <a:r>
              <a:rPr lang="en-US" sz="1000" dirty="0" err="1" smtClean="0">
                <a:solidFill>
                  <a:prstClr val="black"/>
                </a:solidFill>
                <a:latin typeface="Calibri" panose="020F0502020204030204" pitchFamily="34" charset="0"/>
                <a:hlinkClick r:id="rId4" tooltip="Go to Journal of Infection on ScienceDirect"/>
              </a:rPr>
              <a:t>Journal</a:t>
            </a:r>
            <a:r>
              <a:rPr lang="en-US" sz="1000" dirty="0" smtClean="0">
                <a:solidFill>
                  <a:prstClr val="black"/>
                </a:solidFill>
                <a:latin typeface="Calibri" panose="020F0502020204030204" pitchFamily="34" charset="0"/>
                <a:hlinkClick r:id="rId4" tooltip="Go to Journal of Infection on ScienceDirect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Calibri" panose="020F0502020204030204" pitchFamily="34" charset="0"/>
                <a:hlinkClick r:id="rId4" tooltip="Go to Journal of Infection on ScienceDirect"/>
              </a:rPr>
              <a:t>of Infection</a:t>
            </a:r>
            <a:r>
              <a:rPr 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Calibri" panose="020F0502020204030204" pitchFamily="34" charset="0"/>
                <a:hlinkClick r:id="rId5" tooltip="Go to table of contents for this volume/issue"/>
              </a:rPr>
              <a:t>Volume 69, Issue 2</a:t>
            </a:r>
            <a:r>
              <a:rPr 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, August 2014, Pages 190–193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228600" y="116632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ru-RU" altLang="ru-RU" sz="2400" kern="600" spc="50" dirty="0">
                <a:latin typeface="Calibri" panose="020F0502020204030204" pitchFamily="34" charset="0"/>
              </a:rPr>
              <a:t>Переключение на </a:t>
            </a:r>
            <a:r>
              <a:rPr lang="ru-RU" altLang="ru-RU" sz="2400" kern="600" spc="50" dirty="0" smtClean="0">
                <a:latin typeface="Calibri" panose="020F0502020204030204" pitchFamily="34" charset="0"/>
              </a:rPr>
              <a:t>Ралтегравир обеспечивает </a:t>
            </a:r>
            <a:r>
              <a:rPr lang="ru-RU" altLang="ru-RU" sz="2400" kern="600" spc="50" dirty="0">
                <a:latin typeface="Calibri" panose="020F0502020204030204" pitchFamily="34" charset="0"/>
              </a:rPr>
              <a:t>снижение </a:t>
            </a:r>
            <a:r>
              <a:rPr lang="ru-RU" altLang="ru-RU" sz="2400" kern="600" spc="50" dirty="0" smtClean="0">
                <a:latin typeface="Calibri" panose="020F0502020204030204" pitchFamily="34" charset="0"/>
              </a:rPr>
              <a:t>выраженности цитолиза печени (по </a:t>
            </a:r>
            <a:r>
              <a:rPr lang="ru-RU" altLang="ru-RU" sz="2400" kern="600" spc="50" dirty="0">
                <a:latin typeface="Calibri" panose="020F0502020204030204" pitchFamily="34" charset="0"/>
              </a:rPr>
              <a:t>уровню АЛТ)</a:t>
            </a:r>
            <a:endParaRPr lang="ru-RU" altLang="ru-RU" sz="2400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16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25074083"/>
              </p:ext>
            </p:extLst>
          </p:nvPr>
        </p:nvGraphicFramePr>
        <p:xfrm>
          <a:off x="251521" y="1995736"/>
          <a:ext cx="4371727" cy="4176464"/>
        </p:xfrm>
        <a:graphic>
          <a:graphicData uri="http://schemas.openxmlformats.org/presentationml/2006/ole">
            <p:oleObj spid="_x0000_s11310" r:id="rId6" imgW="4566300" imgH="4639458" progId="Excel.Sheet.8">
              <p:embed/>
            </p:oleObj>
          </a:graphicData>
        </a:graphic>
      </p:graphicFrame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3762375" y="3075783"/>
            <a:ext cx="738188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lnSpc>
                <a:spcPct val="95000"/>
              </a:lnSpc>
              <a:spcBef>
                <a:spcPct val="40000"/>
              </a:spcBef>
              <a:spcAft>
                <a:spcPct val="1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B3A79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8CC7BA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200">
                <a:solidFill>
                  <a:prstClr val="black"/>
                </a:solidFill>
              </a:rPr>
              <a:t>Р=0,0013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331914" y="3337718"/>
            <a:ext cx="3121025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78501203"/>
              </p:ext>
            </p:extLst>
          </p:nvPr>
        </p:nvGraphicFramePr>
        <p:xfrm>
          <a:off x="4716017" y="1923727"/>
          <a:ext cx="4118744" cy="3992785"/>
        </p:xfrm>
        <a:graphic>
          <a:graphicData uri="http://schemas.openxmlformats.org/presentationml/2006/ole">
            <p:oleObj spid="_x0000_s11311" r:id="rId7" imgW="4566300" imgH="4633362" progId="Excel.Sheet.8">
              <p:embed/>
            </p:oleObj>
          </a:graphicData>
        </a:graphic>
      </p:graphicFrame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7884369" y="3219871"/>
            <a:ext cx="738187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lnSpc>
                <a:spcPct val="95000"/>
              </a:lnSpc>
              <a:spcBef>
                <a:spcPct val="40000"/>
              </a:spcBef>
              <a:spcAft>
                <a:spcPct val="1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B3A79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8CC7BA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200" dirty="0">
                <a:solidFill>
                  <a:prstClr val="black"/>
                </a:solidFill>
              </a:rPr>
              <a:t>Р=0,04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436097" y="3579911"/>
            <a:ext cx="3121025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39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524" y="6577236"/>
            <a:ext cx="58880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lang="en-US" sz="1200" b="0" dirty="0">
                <a:solidFill>
                  <a:prstClr val="black"/>
                </a:solidFill>
                <a:latin typeface="Calibri"/>
              </a:rPr>
              <a:t>EACS </a:t>
            </a:r>
            <a:r>
              <a:rPr lang="en-US" sz="1200" b="0" dirty="0" smtClean="0">
                <a:solidFill>
                  <a:prstClr val="black"/>
                </a:solidFill>
                <a:latin typeface="Calibri"/>
              </a:rPr>
              <a:t>Guidelines</a:t>
            </a:r>
            <a:r>
              <a:rPr lang="ru-RU" sz="1200" b="0" dirty="0" smtClean="0">
                <a:solidFill>
                  <a:prstClr val="black"/>
                </a:solidFill>
                <a:latin typeface="Calibri"/>
              </a:rPr>
              <a:t> 9.0, 2017</a:t>
            </a:r>
            <a:endParaRPr lang="en-US" sz="1200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5673"/>
            <a:ext cx="8834676" cy="497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6191"/>
            <a:ext cx="2996280" cy="101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228600" y="116632"/>
            <a:ext cx="56639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ru-RU" altLang="ru-RU" sz="2400" kern="600" spc="50" dirty="0">
                <a:latin typeface="Calibri" panose="020F0502020204030204" pitchFamily="34" charset="0"/>
              </a:rPr>
              <a:t>Ралтегравир может применяться совместно с любой схемой терапии ХГС</a:t>
            </a:r>
            <a:endParaRPr lang="ru-RU" altLang="ru-RU" sz="2400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6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600200"/>
            <a:ext cx="5568043" cy="474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 rot="16200000">
            <a:off x="-553027" y="3372428"/>
            <a:ext cx="3913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prstClr val="black"/>
                </a:solidFill>
                <a:latin typeface="Calibri" panose="020F0502020204030204" pitchFamily="34" charset="0"/>
              </a:rPr>
              <a:t>Медиана изменения уровня САР*</a:t>
            </a:r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611779"/>
            <a:ext cx="8686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Juan Macias et al. Changes In Liver Steatosis After Switching </a:t>
            </a:r>
            <a:r>
              <a:rPr lang="en-US" sz="10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Efavirenz</a:t>
            </a:r>
            <a:r>
              <a:rPr lang="en-US" sz="1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To </a:t>
            </a:r>
            <a:r>
              <a:rPr lang="en-US" sz="1000" dirty="0" err="1">
                <a:solidFill>
                  <a:prstClr val="black"/>
                </a:solidFill>
                <a:latin typeface="Calibri" panose="020F0502020204030204" pitchFamily="34" charset="0"/>
              </a:rPr>
              <a:t>Raltegravir</a:t>
            </a:r>
            <a:r>
              <a:rPr 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: The STERAL Study. CROI 2017 Feb 14-16 Seattle, WA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3216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*САР</a:t>
            </a:r>
            <a:r>
              <a:rPr lang="en-US" altLang="ru-RU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– </a:t>
            </a:r>
            <a:r>
              <a:rPr lang="ru-RU" altLang="ru-RU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контролируемый параметр затухания (диагностический показатель неалкогольной жировой болезни печени)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4038600" y="5964532"/>
            <a:ext cx="1185863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 smtClean="0">
                <a:solidFill>
                  <a:prstClr val="black"/>
                </a:solidFill>
              </a:rPr>
              <a:t>24 недели</a:t>
            </a:r>
            <a:endParaRPr lang="en-US" altLang="ru-RU" sz="1400" b="1" dirty="0" smtClean="0">
              <a:solidFill>
                <a:prstClr val="black"/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5791200" y="5966436"/>
            <a:ext cx="1185863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 smtClean="0">
                <a:solidFill>
                  <a:prstClr val="black"/>
                </a:solidFill>
              </a:rPr>
              <a:t>48 недель</a:t>
            </a:r>
            <a:endParaRPr lang="en-US" altLang="ru-RU" sz="1400" b="1" dirty="0" smtClean="0">
              <a:solidFill>
                <a:prstClr val="black"/>
              </a:solidFill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2133600" y="5964531"/>
            <a:ext cx="160020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 smtClean="0">
                <a:solidFill>
                  <a:prstClr val="black"/>
                </a:solidFill>
              </a:rPr>
              <a:t>До переключения</a:t>
            </a:r>
            <a:endParaRPr lang="en-US" altLang="ru-RU" sz="1400" b="1" dirty="0" smtClean="0">
              <a:solidFill>
                <a:prstClr val="black"/>
              </a:solidFill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228600" y="116632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ru-RU" sz="2400" dirty="0">
                <a:latin typeface="Calibri" panose="020F0502020204030204" pitchFamily="34" charset="0"/>
              </a:rPr>
              <a:t>STERAL: </a:t>
            </a:r>
            <a:r>
              <a:rPr lang="ru-RU" altLang="ru-RU" sz="2400" dirty="0">
                <a:latin typeface="Calibri" panose="020F0502020204030204" pitchFamily="34" charset="0"/>
              </a:rPr>
              <a:t>переключение на </a:t>
            </a:r>
            <a:r>
              <a:rPr lang="en-US" altLang="ru-RU" sz="2400" dirty="0">
                <a:latin typeface="Calibri" panose="020F0502020204030204" pitchFamily="34" charset="0"/>
              </a:rPr>
              <a:t>RAL </a:t>
            </a:r>
            <a:r>
              <a:rPr lang="ru-RU" altLang="ru-RU" sz="2400" dirty="0">
                <a:latin typeface="Calibri" panose="020F0502020204030204" pitchFamily="34" charset="0"/>
              </a:rPr>
              <a:t>+ </a:t>
            </a:r>
            <a:r>
              <a:rPr lang="en-US" altLang="ru-RU" sz="2400" dirty="0">
                <a:latin typeface="Calibri" panose="020F0502020204030204" pitchFamily="34" charset="0"/>
              </a:rPr>
              <a:t>TDF</a:t>
            </a:r>
            <a:r>
              <a:rPr lang="ru-RU" altLang="ru-RU" sz="2400" dirty="0">
                <a:latin typeface="Calibri" panose="020F0502020204030204" pitchFamily="34" charset="0"/>
              </a:rPr>
              <a:t>/</a:t>
            </a:r>
            <a:r>
              <a:rPr lang="en-US" altLang="ru-RU" sz="2400" dirty="0">
                <a:latin typeface="Calibri" panose="020F0502020204030204" pitchFamily="34" charset="0"/>
              </a:rPr>
              <a:t>FTC</a:t>
            </a:r>
            <a:r>
              <a:rPr lang="ru-RU" altLang="ru-RU" sz="2400" dirty="0">
                <a:latin typeface="Calibri" panose="020F0502020204030204" pitchFamily="34" charset="0"/>
              </a:rPr>
              <a:t> приводит к снижению показателей выраженности стеатоза печени</a:t>
            </a:r>
            <a:endParaRPr lang="ru-R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5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Footer Placeholder 44"/>
          <p:cNvSpPr txBox="1">
            <a:spLocks/>
          </p:cNvSpPr>
          <p:nvPr/>
        </p:nvSpPr>
        <p:spPr>
          <a:xfrm>
            <a:off x="3730028" y="6480972"/>
            <a:ext cx="4958504" cy="408023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fr-FR" dirty="0"/>
          </a:p>
        </p:txBody>
      </p:sp>
      <p:grpSp>
        <p:nvGrpSpPr>
          <p:cNvPr id="633" name="Group 53"/>
          <p:cNvGrpSpPr/>
          <p:nvPr/>
        </p:nvGrpSpPr>
        <p:grpSpPr>
          <a:xfrm>
            <a:off x="1546629" y="4682860"/>
            <a:ext cx="7491102" cy="498740"/>
            <a:chOff x="1968709" y="5495992"/>
            <a:chExt cx="7491102" cy="498740"/>
          </a:xfrm>
        </p:grpSpPr>
        <p:sp>
          <p:nvSpPr>
            <p:cNvPr id="634" name="TextBox 633"/>
            <p:cNvSpPr txBox="1"/>
            <p:nvPr/>
          </p:nvSpPr>
          <p:spPr>
            <a:xfrm>
              <a:off x="2551796" y="5495993"/>
              <a:ext cx="2962199" cy="2043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defRPr/>
              </a:pPr>
              <a:r>
                <a:rPr lang="en-GB" sz="14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DTG 50 </a:t>
              </a:r>
              <a:r>
                <a:rPr lang="ru-RU" sz="14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мг </a:t>
              </a:r>
              <a:r>
                <a:rPr lang="en-GB" sz="14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+ TDF/FTC QD</a:t>
              </a:r>
            </a:p>
          </p:txBody>
        </p:sp>
        <p:sp>
          <p:nvSpPr>
            <p:cNvPr id="635" name="TextBox 634"/>
            <p:cNvSpPr txBox="1"/>
            <p:nvPr/>
          </p:nvSpPr>
          <p:spPr>
            <a:xfrm>
              <a:off x="6246752" y="5495992"/>
              <a:ext cx="3213058" cy="2043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defRPr/>
              </a:pPr>
              <a:r>
                <a:rPr lang="en-GB" sz="14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RAL 400 </a:t>
              </a:r>
              <a:r>
                <a:rPr lang="ru-RU" sz="14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мг </a:t>
              </a:r>
              <a:r>
                <a:rPr lang="en-GB" sz="14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+ TDF/FTC BID</a:t>
              </a:r>
            </a:p>
          </p:txBody>
        </p:sp>
        <p:sp>
          <p:nvSpPr>
            <p:cNvPr id="636" name="TextBox 635"/>
            <p:cNvSpPr txBox="1"/>
            <p:nvPr/>
          </p:nvSpPr>
          <p:spPr>
            <a:xfrm>
              <a:off x="2551795" y="5790388"/>
              <a:ext cx="3111936" cy="2043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defRPr/>
              </a:pPr>
              <a:r>
                <a:rPr lang="en-GB" sz="14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DTG 50 </a:t>
              </a:r>
              <a:r>
                <a:rPr lang="ru-RU" sz="14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мг </a:t>
              </a:r>
              <a:r>
                <a:rPr lang="en-GB" sz="14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+ ABC/3TC QD</a:t>
              </a:r>
            </a:p>
          </p:txBody>
        </p:sp>
        <p:sp>
          <p:nvSpPr>
            <p:cNvPr id="637" name="TextBox 636"/>
            <p:cNvSpPr txBox="1"/>
            <p:nvPr/>
          </p:nvSpPr>
          <p:spPr>
            <a:xfrm>
              <a:off x="6246753" y="5790387"/>
              <a:ext cx="3213058" cy="2043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defRPr/>
              </a:pPr>
              <a:r>
                <a:rPr lang="en-GB" sz="14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RAL 400 </a:t>
              </a:r>
              <a:r>
                <a:rPr lang="ru-RU" sz="14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мг </a:t>
              </a:r>
              <a:r>
                <a:rPr lang="en-GB" sz="14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+ ABC/3TC BID</a:t>
              </a:r>
            </a:p>
          </p:txBody>
        </p:sp>
        <p:grpSp>
          <p:nvGrpSpPr>
            <p:cNvPr id="638" name="Group 33"/>
            <p:cNvGrpSpPr/>
            <p:nvPr/>
          </p:nvGrpSpPr>
          <p:grpSpPr>
            <a:xfrm>
              <a:off x="1968710" y="5508672"/>
              <a:ext cx="474591" cy="137903"/>
              <a:chOff x="6405265" y="4030791"/>
              <a:chExt cx="474591" cy="137903"/>
            </a:xfrm>
          </p:grpSpPr>
          <p:sp>
            <p:nvSpPr>
              <p:cNvPr id="651" name="Isosceles Triangle 650"/>
              <p:cNvSpPr/>
              <p:nvPr/>
            </p:nvSpPr>
            <p:spPr>
              <a:xfrm>
                <a:off x="6719888" y="4030791"/>
                <a:ext cx="159968" cy="137903"/>
              </a:xfrm>
              <a:prstGeom prst="triangle">
                <a:avLst/>
              </a:prstGeom>
              <a:solidFill>
                <a:srgbClr val="002F5F"/>
              </a:solidFill>
              <a:ln w="12700" cap="flat" cmpd="sng" algn="ctr">
                <a:solidFill>
                  <a:srgbClr val="002F5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 smtClean="0">
                  <a:solidFill>
                    <a:prstClr val="white"/>
                  </a:solidFill>
                  <a:latin typeface="Calibri" panose="020F0502020204030204" pitchFamily="34" charset="0"/>
                  <a:ea typeface="ヒラギノ角ゴ Pro W3" pitchFamily="8" charset="-128"/>
                </a:endParaRPr>
              </a:p>
            </p:txBody>
          </p:sp>
          <p:sp>
            <p:nvSpPr>
              <p:cNvPr id="652" name="Isosceles Triangle 651"/>
              <p:cNvSpPr/>
              <p:nvPr/>
            </p:nvSpPr>
            <p:spPr>
              <a:xfrm>
                <a:off x="6405265" y="4030791"/>
                <a:ext cx="159968" cy="137903"/>
              </a:xfrm>
              <a:prstGeom prst="triangle">
                <a:avLst/>
              </a:prstGeom>
              <a:solidFill>
                <a:srgbClr val="002F5F"/>
              </a:solidFill>
              <a:ln w="12700" cap="flat" cmpd="sng" algn="ctr">
                <a:solidFill>
                  <a:srgbClr val="002F5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 smtClean="0">
                  <a:solidFill>
                    <a:prstClr val="white"/>
                  </a:solidFill>
                  <a:latin typeface="Calibri" panose="020F0502020204030204" pitchFamily="34" charset="0"/>
                  <a:ea typeface="ヒラギノ角ゴ Pro W3" pitchFamily="8" charset="-128"/>
                </a:endParaRPr>
              </a:p>
            </p:txBody>
          </p:sp>
          <p:cxnSp>
            <p:nvCxnSpPr>
              <p:cNvPr id="653" name="Straight Connector 652"/>
              <p:cNvCxnSpPr/>
              <p:nvPr/>
            </p:nvCxnSpPr>
            <p:spPr>
              <a:xfrm>
                <a:off x="6475999" y="4099742"/>
                <a:ext cx="31462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2F5F"/>
                </a:solidFill>
                <a:prstDash val="sysDot"/>
                <a:miter lim="800000"/>
              </a:ln>
              <a:effectLst/>
            </p:spPr>
          </p:cxnSp>
        </p:grpSp>
        <p:grpSp>
          <p:nvGrpSpPr>
            <p:cNvPr id="639" name="Group 37"/>
            <p:cNvGrpSpPr/>
            <p:nvPr/>
          </p:nvGrpSpPr>
          <p:grpSpPr>
            <a:xfrm>
              <a:off x="5679795" y="5806515"/>
              <a:ext cx="442335" cy="127712"/>
              <a:chOff x="7413285" y="4299574"/>
              <a:chExt cx="442335" cy="127712"/>
            </a:xfrm>
          </p:grpSpPr>
          <p:cxnSp>
            <p:nvCxnSpPr>
              <p:cNvPr id="648" name="Straight Connector 647"/>
              <p:cNvCxnSpPr/>
              <p:nvPr/>
            </p:nvCxnSpPr>
            <p:spPr>
              <a:xfrm>
                <a:off x="7467891" y="4363430"/>
                <a:ext cx="31462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9BBB59"/>
                </a:solidFill>
                <a:prstDash val="solid"/>
                <a:miter lim="800000"/>
              </a:ln>
              <a:effectLst/>
            </p:spPr>
          </p:cxnSp>
          <p:sp>
            <p:nvSpPr>
              <p:cNvPr id="649" name="Rectangle 648"/>
              <p:cNvSpPr/>
              <p:nvPr/>
            </p:nvSpPr>
            <p:spPr>
              <a:xfrm>
                <a:off x="7413285" y="4299574"/>
                <a:ext cx="127712" cy="127712"/>
              </a:xfrm>
              <a:prstGeom prst="rect">
                <a:avLst/>
              </a:prstGeom>
              <a:solidFill>
                <a:srgbClr val="9BBB59"/>
              </a:solidFill>
              <a:ln w="127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 smtClean="0">
                  <a:solidFill>
                    <a:prstClr val="white"/>
                  </a:solidFill>
                  <a:latin typeface="Calibri" panose="020F0502020204030204" pitchFamily="34" charset="0"/>
                  <a:ea typeface="ヒラギノ角ゴ Pro W3" pitchFamily="8" charset="-128"/>
                </a:endParaRPr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727908" y="4299574"/>
                <a:ext cx="127712" cy="127712"/>
              </a:xfrm>
              <a:prstGeom prst="rect">
                <a:avLst/>
              </a:prstGeom>
              <a:solidFill>
                <a:srgbClr val="9BBB59"/>
              </a:solidFill>
              <a:ln w="127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 smtClean="0">
                  <a:solidFill>
                    <a:prstClr val="white"/>
                  </a:solidFill>
                  <a:latin typeface="Calibri" panose="020F0502020204030204" pitchFamily="34" charset="0"/>
                  <a:ea typeface="ヒラギノ角ゴ Pro W3" pitchFamily="8" charset="-128"/>
                </a:endParaRPr>
              </a:p>
            </p:txBody>
          </p:sp>
        </p:grpSp>
        <p:grpSp>
          <p:nvGrpSpPr>
            <p:cNvPr id="640" name="Group 4"/>
            <p:cNvGrpSpPr/>
            <p:nvPr/>
          </p:nvGrpSpPr>
          <p:grpSpPr>
            <a:xfrm>
              <a:off x="1968709" y="5790387"/>
              <a:ext cx="474593" cy="159970"/>
              <a:chOff x="3026240" y="5907427"/>
              <a:chExt cx="474593" cy="159970"/>
            </a:xfrm>
          </p:grpSpPr>
          <p:cxnSp>
            <p:nvCxnSpPr>
              <p:cNvPr id="645" name="Straight Connector 644"/>
              <p:cNvCxnSpPr/>
              <p:nvPr/>
            </p:nvCxnSpPr>
            <p:spPr>
              <a:xfrm>
                <a:off x="3096975" y="5987412"/>
                <a:ext cx="31462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2F5F"/>
                </a:solidFill>
                <a:prstDash val="solid"/>
                <a:miter lim="800000"/>
              </a:ln>
              <a:effectLst/>
            </p:spPr>
          </p:cxnSp>
          <p:sp>
            <p:nvSpPr>
              <p:cNvPr id="646" name="Diamond 645"/>
              <p:cNvSpPr/>
              <p:nvPr/>
            </p:nvSpPr>
            <p:spPr>
              <a:xfrm>
                <a:off x="3026240" y="5907427"/>
                <a:ext cx="159970" cy="159970"/>
              </a:xfrm>
              <a:prstGeom prst="diamond">
                <a:avLst/>
              </a:prstGeom>
              <a:solidFill>
                <a:srgbClr val="002F5F"/>
              </a:solidFill>
              <a:ln w="12700" cap="flat" cmpd="sng" algn="ctr">
                <a:solidFill>
                  <a:srgbClr val="002F5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 smtClean="0">
                  <a:solidFill>
                    <a:prstClr val="white"/>
                  </a:solidFill>
                  <a:latin typeface="Calibri" panose="020F0502020204030204" pitchFamily="34" charset="0"/>
                  <a:ea typeface="ヒラギノ角ゴ Pro W3" pitchFamily="8" charset="-128"/>
                </a:endParaRPr>
              </a:p>
            </p:txBody>
          </p:sp>
          <p:sp>
            <p:nvSpPr>
              <p:cNvPr id="647" name="Diamond 646"/>
              <p:cNvSpPr/>
              <p:nvPr/>
            </p:nvSpPr>
            <p:spPr>
              <a:xfrm>
                <a:off x="3340863" y="5907427"/>
                <a:ext cx="159970" cy="159970"/>
              </a:xfrm>
              <a:prstGeom prst="diamond">
                <a:avLst/>
              </a:prstGeom>
              <a:solidFill>
                <a:srgbClr val="002F5F"/>
              </a:solidFill>
              <a:ln w="12700" cap="flat" cmpd="sng" algn="ctr">
                <a:solidFill>
                  <a:srgbClr val="002F5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 smtClean="0">
                  <a:solidFill>
                    <a:prstClr val="white"/>
                  </a:solidFill>
                  <a:latin typeface="Calibri" panose="020F0502020204030204" pitchFamily="34" charset="0"/>
                  <a:ea typeface="ヒラギノ角ゴ Pro W3" pitchFamily="8" charset="-128"/>
                </a:endParaRPr>
              </a:p>
            </p:txBody>
          </p:sp>
        </p:grpSp>
        <p:grpSp>
          <p:nvGrpSpPr>
            <p:cNvPr id="641" name="Group 52"/>
            <p:cNvGrpSpPr/>
            <p:nvPr/>
          </p:nvGrpSpPr>
          <p:grpSpPr>
            <a:xfrm>
              <a:off x="5679795" y="5512120"/>
              <a:ext cx="442335" cy="127712"/>
              <a:chOff x="4034261" y="5716951"/>
              <a:chExt cx="442335" cy="127712"/>
            </a:xfrm>
          </p:grpSpPr>
          <p:cxnSp>
            <p:nvCxnSpPr>
              <p:cNvPr id="642" name="Straight Connector 641"/>
              <p:cNvCxnSpPr/>
              <p:nvPr/>
            </p:nvCxnSpPr>
            <p:spPr>
              <a:xfrm>
                <a:off x="4088867" y="5780807"/>
                <a:ext cx="31462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9BBB59"/>
                </a:solidFill>
                <a:prstDash val="sysDot"/>
                <a:miter lim="800000"/>
              </a:ln>
              <a:effectLst/>
            </p:spPr>
          </p:cxnSp>
          <p:sp>
            <p:nvSpPr>
              <p:cNvPr id="643" name="Oval 642"/>
              <p:cNvSpPr/>
              <p:nvPr/>
            </p:nvSpPr>
            <p:spPr>
              <a:xfrm>
                <a:off x="4034261" y="5716951"/>
                <a:ext cx="127712" cy="127712"/>
              </a:xfrm>
              <a:prstGeom prst="ellipse">
                <a:avLst/>
              </a:prstGeom>
              <a:solidFill>
                <a:srgbClr val="9BBB59"/>
              </a:solidFill>
              <a:ln w="127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 smtClean="0">
                  <a:solidFill>
                    <a:prstClr val="white"/>
                  </a:solidFill>
                  <a:latin typeface="Calibri" panose="020F0502020204030204" pitchFamily="34" charset="0"/>
                  <a:ea typeface="ヒラギノ角ゴ Pro W3" pitchFamily="8" charset="-128"/>
                </a:endParaRPr>
              </a:p>
            </p:txBody>
          </p:sp>
          <p:sp>
            <p:nvSpPr>
              <p:cNvPr id="644" name="Oval 643"/>
              <p:cNvSpPr/>
              <p:nvPr/>
            </p:nvSpPr>
            <p:spPr>
              <a:xfrm>
                <a:off x="4348884" y="5716951"/>
                <a:ext cx="127712" cy="127712"/>
              </a:xfrm>
              <a:prstGeom prst="ellipse">
                <a:avLst/>
              </a:prstGeom>
              <a:solidFill>
                <a:srgbClr val="9BBB59"/>
              </a:solidFill>
              <a:ln w="127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 smtClean="0">
                  <a:solidFill>
                    <a:prstClr val="white"/>
                  </a:solidFill>
                  <a:latin typeface="Calibri" panose="020F0502020204030204" pitchFamily="34" charset="0"/>
                  <a:ea typeface="ヒラギノ角ゴ Pro W3" pitchFamily="8" charset="-128"/>
                </a:endParaRPr>
              </a:p>
            </p:txBody>
          </p:sp>
        </p:grpSp>
      </p:grpSp>
      <p:grpSp>
        <p:nvGrpSpPr>
          <p:cNvPr id="654" name="Group 217"/>
          <p:cNvGrpSpPr/>
          <p:nvPr/>
        </p:nvGrpSpPr>
        <p:grpSpPr>
          <a:xfrm>
            <a:off x="526698" y="1398804"/>
            <a:ext cx="8034271" cy="3258643"/>
            <a:chOff x="526698" y="1886380"/>
            <a:chExt cx="8034271" cy="3335169"/>
          </a:xfrm>
        </p:grpSpPr>
        <p:sp>
          <p:nvSpPr>
            <p:cNvPr id="655" name="TextBox 654"/>
            <p:cNvSpPr txBox="1"/>
            <p:nvPr/>
          </p:nvSpPr>
          <p:spPr>
            <a:xfrm rot="16200000">
              <a:off x="-528518" y="3070555"/>
              <a:ext cx="2607870" cy="49743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defRPr/>
              </a:pPr>
              <a:r>
                <a:rPr lang="ru-RU" sz="14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Среднее увеличение уровня креатинина</a:t>
              </a:r>
              <a:r>
                <a:rPr lang="en-GB" sz="14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, µ</a:t>
              </a:r>
              <a:r>
                <a:rPr lang="ru-RU" sz="14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моль</a:t>
              </a:r>
              <a:r>
                <a:rPr lang="en-GB" sz="14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/</a:t>
              </a:r>
              <a:r>
                <a:rPr lang="ru-RU" sz="14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л</a:t>
              </a:r>
              <a:endParaRPr lang="en-GB" sz="1400" b="1" kern="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656" name="TextBox 655"/>
            <p:cNvSpPr txBox="1"/>
            <p:nvPr/>
          </p:nvSpPr>
          <p:spPr>
            <a:xfrm>
              <a:off x="1463040" y="4972830"/>
              <a:ext cx="6971386" cy="24871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defRPr/>
              </a:pPr>
              <a:r>
                <a:rPr lang="ru-RU" sz="14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Недели</a:t>
              </a:r>
              <a:endParaRPr lang="en-GB" sz="1400" b="1" kern="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657" name="TextBox 656"/>
            <p:cNvSpPr txBox="1"/>
            <p:nvPr/>
          </p:nvSpPr>
          <p:spPr>
            <a:xfrm>
              <a:off x="1580083" y="4729905"/>
              <a:ext cx="241402" cy="24871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defRPr/>
              </a:pPr>
              <a:r>
                <a:rPr lang="en-GB" sz="1400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2</a:t>
              </a:r>
            </a:p>
          </p:txBody>
        </p:sp>
        <p:sp>
          <p:nvSpPr>
            <p:cNvPr id="658" name="TextBox 657"/>
            <p:cNvSpPr txBox="1"/>
            <p:nvPr/>
          </p:nvSpPr>
          <p:spPr>
            <a:xfrm>
              <a:off x="1871140" y="4729905"/>
              <a:ext cx="241402" cy="24871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defRPr/>
              </a:pPr>
              <a:r>
                <a:rPr lang="en-GB" sz="1400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4</a:t>
              </a:r>
            </a:p>
          </p:txBody>
        </p:sp>
        <p:sp>
          <p:nvSpPr>
            <p:cNvPr id="659" name="TextBox 658"/>
            <p:cNvSpPr txBox="1"/>
            <p:nvPr/>
          </p:nvSpPr>
          <p:spPr>
            <a:xfrm>
              <a:off x="2455342" y="4729905"/>
              <a:ext cx="241402" cy="24871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defRPr/>
              </a:pPr>
              <a:r>
                <a:rPr lang="en-GB" sz="1400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8</a:t>
              </a:r>
            </a:p>
          </p:txBody>
        </p:sp>
        <p:sp>
          <p:nvSpPr>
            <p:cNvPr id="660" name="TextBox 659"/>
            <p:cNvSpPr txBox="1"/>
            <p:nvPr/>
          </p:nvSpPr>
          <p:spPr>
            <a:xfrm>
              <a:off x="3050655" y="4729905"/>
              <a:ext cx="241402" cy="24871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defRPr/>
              </a:pPr>
              <a:r>
                <a:rPr lang="en-GB" sz="1400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12</a:t>
              </a:r>
            </a:p>
          </p:txBody>
        </p:sp>
        <p:sp>
          <p:nvSpPr>
            <p:cNvPr id="661" name="TextBox 660"/>
            <p:cNvSpPr txBox="1"/>
            <p:nvPr/>
          </p:nvSpPr>
          <p:spPr>
            <a:xfrm>
              <a:off x="3629652" y="4729905"/>
              <a:ext cx="241402" cy="24871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defRPr/>
              </a:pPr>
              <a:r>
                <a:rPr lang="en-GB" sz="1400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16</a:t>
              </a:r>
            </a:p>
          </p:txBody>
        </p:sp>
        <p:sp>
          <p:nvSpPr>
            <p:cNvPr id="662" name="TextBox 661"/>
            <p:cNvSpPr txBox="1"/>
            <p:nvPr/>
          </p:nvSpPr>
          <p:spPr>
            <a:xfrm>
              <a:off x="4812780" y="4729905"/>
              <a:ext cx="241402" cy="24871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defRPr/>
              </a:pPr>
              <a:r>
                <a:rPr lang="en-GB" sz="1400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24</a:t>
              </a:r>
            </a:p>
          </p:txBody>
        </p:sp>
        <p:sp>
          <p:nvSpPr>
            <p:cNvPr id="663" name="TextBox 662"/>
            <p:cNvSpPr txBox="1"/>
            <p:nvPr/>
          </p:nvSpPr>
          <p:spPr>
            <a:xfrm>
              <a:off x="5993880" y="4729905"/>
              <a:ext cx="241402" cy="24871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defRPr/>
              </a:pPr>
              <a:r>
                <a:rPr lang="en-GB" sz="1400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32</a:t>
              </a:r>
            </a:p>
          </p:txBody>
        </p:sp>
        <p:sp>
          <p:nvSpPr>
            <p:cNvPr id="664" name="TextBox 663"/>
            <p:cNvSpPr txBox="1"/>
            <p:nvPr/>
          </p:nvSpPr>
          <p:spPr>
            <a:xfrm>
              <a:off x="7149580" y="4729905"/>
              <a:ext cx="241402" cy="24871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defRPr/>
              </a:pPr>
              <a:r>
                <a:rPr lang="en-GB" sz="1400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40</a:t>
              </a:r>
            </a:p>
          </p:txBody>
        </p:sp>
        <p:sp>
          <p:nvSpPr>
            <p:cNvPr id="665" name="TextBox 664"/>
            <p:cNvSpPr txBox="1"/>
            <p:nvPr/>
          </p:nvSpPr>
          <p:spPr>
            <a:xfrm>
              <a:off x="8319567" y="4729905"/>
              <a:ext cx="241402" cy="24871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defRPr/>
              </a:pPr>
              <a:r>
                <a:rPr lang="en-GB" sz="1400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48</a:t>
              </a:r>
            </a:p>
          </p:txBody>
        </p:sp>
        <p:sp>
          <p:nvSpPr>
            <p:cNvPr id="666" name="TextBox 665"/>
            <p:cNvSpPr txBox="1"/>
            <p:nvPr/>
          </p:nvSpPr>
          <p:spPr>
            <a:xfrm>
              <a:off x="950987" y="4493055"/>
              <a:ext cx="358445" cy="24871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r">
                <a:defRPr/>
              </a:pPr>
              <a:r>
                <a:rPr lang="en-GB" sz="1400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–10</a:t>
              </a:r>
            </a:p>
          </p:txBody>
        </p:sp>
        <p:sp>
          <p:nvSpPr>
            <p:cNvPr id="667" name="TextBox 666"/>
            <p:cNvSpPr txBox="1"/>
            <p:nvPr/>
          </p:nvSpPr>
          <p:spPr>
            <a:xfrm>
              <a:off x="950987" y="4166030"/>
              <a:ext cx="358445" cy="24871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r">
                <a:defRPr/>
              </a:pPr>
              <a:r>
                <a:rPr lang="en-GB" sz="1400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–5</a:t>
              </a:r>
            </a:p>
          </p:txBody>
        </p:sp>
        <p:sp>
          <p:nvSpPr>
            <p:cNvPr id="668" name="TextBox 667"/>
            <p:cNvSpPr txBox="1"/>
            <p:nvPr/>
          </p:nvSpPr>
          <p:spPr>
            <a:xfrm>
              <a:off x="950987" y="3842180"/>
              <a:ext cx="358445" cy="24871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r">
                <a:defRPr/>
              </a:pPr>
              <a:r>
                <a:rPr lang="en-GB" sz="1400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0</a:t>
              </a:r>
            </a:p>
          </p:txBody>
        </p:sp>
        <p:sp>
          <p:nvSpPr>
            <p:cNvPr id="669" name="TextBox 668"/>
            <p:cNvSpPr txBox="1"/>
            <p:nvPr/>
          </p:nvSpPr>
          <p:spPr>
            <a:xfrm>
              <a:off x="950987" y="3515981"/>
              <a:ext cx="358445" cy="24871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r">
                <a:defRPr/>
              </a:pPr>
              <a:r>
                <a:rPr lang="en-GB" sz="1400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5</a:t>
              </a:r>
            </a:p>
          </p:txBody>
        </p:sp>
        <p:sp>
          <p:nvSpPr>
            <p:cNvPr id="670" name="TextBox 669"/>
            <p:cNvSpPr txBox="1"/>
            <p:nvPr/>
          </p:nvSpPr>
          <p:spPr>
            <a:xfrm>
              <a:off x="950987" y="3185490"/>
              <a:ext cx="358445" cy="24871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r">
                <a:defRPr/>
              </a:pPr>
              <a:r>
                <a:rPr lang="en-GB" sz="1400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10</a:t>
              </a:r>
            </a:p>
          </p:txBody>
        </p:sp>
        <p:sp>
          <p:nvSpPr>
            <p:cNvPr id="671" name="TextBox 670"/>
            <p:cNvSpPr txBox="1"/>
            <p:nvPr/>
          </p:nvSpPr>
          <p:spPr>
            <a:xfrm>
              <a:off x="950987" y="2863917"/>
              <a:ext cx="358445" cy="24871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r">
                <a:defRPr/>
              </a:pPr>
              <a:r>
                <a:rPr lang="en-GB" sz="1400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15</a:t>
              </a:r>
            </a:p>
          </p:txBody>
        </p:sp>
        <p:sp>
          <p:nvSpPr>
            <p:cNvPr id="672" name="TextBox 671"/>
            <p:cNvSpPr txBox="1"/>
            <p:nvPr/>
          </p:nvSpPr>
          <p:spPr>
            <a:xfrm>
              <a:off x="950987" y="2540430"/>
              <a:ext cx="358445" cy="24871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r">
                <a:defRPr/>
              </a:pPr>
              <a:r>
                <a:rPr lang="en-GB" sz="1400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20</a:t>
              </a:r>
            </a:p>
          </p:txBody>
        </p:sp>
        <p:sp>
          <p:nvSpPr>
            <p:cNvPr id="673" name="TextBox 672"/>
            <p:cNvSpPr txBox="1"/>
            <p:nvPr/>
          </p:nvSpPr>
          <p:spPr>
            <a:xfrm>
              <a:off x="950987" y="2213405"/>
              <a:ext cx="358445" cy="24871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r">
                <a:defRPr/>
              </a:pPr>
              <a:r>
                <a:rPr lang="en-GB" sz="1400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25</a:t>
              </a:r>
            </a:p>
          </p:txBody>
        </p:sp>
        <p:sp>
          <p:nvSpPr>
            <p:cNvPr id="674" name="TextBox 673"/>
            <p:cNvSpPr txBox="1"/>
            <p:nvPr/>
          </p:nvSpPr>
          <p:spPr>
            <a:xfrm>
              <a:off x="950987" y="1886380"/>
              <a:ext cx="358445" cy="24871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r">
                <a:defRPr/>
              </a:pPr>
              <a:r>
                <a:rPr lang="en-GB" sz="1400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ヒラギノ角ゴ Pro W3" pitchFamily="8" charset="-128"/>
                </a:rPr>
                <a:t>30</a:t>
              </a:r>
            </a:p>
          </p:txBody>
        </p:sp>
        <p:sp>
          <p:nvSpPr>
            <p:cNvPr id="675" name="Freeform 6"/>
            <p:cNvSpPr>
              <a:spLocks/>
            </p:cNvSpPr>
            <p:nvPr/>
          </p:nvSpPr>
          <p:spPr bwMode="auto">
            <a:xfrm>
              <a:off x="1455268" y="1998040"/>
              <a:ext cx="6997700" cy="2619375"/>
            </a:xfrm>
            <a:custGeom>
              <a:avLst/>
              <a:gdLst>
                <a:gd name="T0" fmla="*/ 0 w 4408"/>
                <a:gd name="T1" fmla="*/ 0 h 1650"/>
                <a:gd name="T2" fmla="*/ 0 w 4408"/>
                <a:gd name="T3" fmla="*/ 1650 h 1650"/>
                <a:gd name="T4" fmla="*/ 4408 w 4408"/>
                <a:gd name="T5" fmla="*/ 1650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08" h="1650">
                  <a:moveTo>
                    <a:pt x="0" y="0"/>
                  </a:moveTo>
                  <a:lnTo>
                    <a:pt x="0" y="1650"/>
                  </a:lnTo>
                  <a:lnTo>
                    <a:pt x="4408" y="165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676" name="Line 7"/>
            <p:cNvSpPr>
              <a:spLocks noChangeShapeType="1"/>
            </p:cNvSpPr>
            <p:nvPr/>
          </p:nvSpPr>
          <p:spPr bwMode="auto">
            <a:xfrm>
              <a:off x="1363193" y="2010740"/>
              <a:ext cx="92075" cy="0"/>
            </a:xfrm>
            <a:prstGeom prst="line">
              <a:avLst/>
            </a:prstGeom>
            <a:noFill/>
            <a:ln w="12700" cap="flat">
              <a:solidFill>
                <a:srgbClr val="142F3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677" name="Line 8"/>
            <p:cNvSpPr>
              <a:spLocks noChangeShapeType="1"/>
            </p:cNvSpPr>
            <p:nvPr/>
          </p:nvSpPr>
          <p:spPr bwMode="auto">
            <a:xfrm>
              <a:off x="1363193" y="2337765"/>
              <a:ext cx="92075" cy="0"/>
            </a:xfrm>
            <a:prstGeom prst="line">
              <a:avLst/>
            </a:prstGeom>
            <a:noFill/>
            <a:ln w="12700" cap="flat">
              <a:solidFill>
                <a:srgbClr val="142F3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678" name="Line 9"/>
            <p:cNvSpPr>
              <a:spLocks noChangeShapeType="1"/>
            </p:cNvSpPr>
            <p:nvPr/>
          </p:nvSpPr>
          <p:spPr bwMode="auto">
            <a:xfrm>
              <a:off x="1363193" y="2661615"/>
              <a:ext cx="92075" cy="0"/>
            </a:xfrm>
            <a:prstGeom prst="line">
              <a:avLst/>
            </a:prstGeom>
            <a:noFill/>
            <a:ln w="12700" cap="flat">
              <a:solidFill>
                <a:srgbClr val="142F3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679" name="Line 10"/>
            <p:cNvSpPr>
              <a:spLocks noChangeShapeType="1"/>
            </p:cNvSpPr>
            <p:nvPr/>
          </p:nvSpPr>
          <p:spPr bwMode="auto">
            <a:xfrm>
              <a:off x="1363193" y="2988640"/>
              <a:ext cx="92075" cy="0"/>
            </a:xfrm>
            <a:prstGeom prst="line">
              <a:avLst/>
            </a:prstGeom>
            <a:noFill/>
            <a:ln w="12700" cap="flat">
              <a:solidFill>
                <a:srgbClr val="142F3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680" name="Line 11"/>
            <p:cNvSpPr>
              <a:spLocks noChangeShapeType="1"/>
            </p:cNvSpPr>
            <p:nvPr/>
          </p:nvSpPr>
          <p:spPr bwMode="auto">
            <a:xfrm>
              <a:off x="1363193" y="3312490"/>
              <a:ext cx="92075" cy="0"/>
            </a:xfrm>
            <a:prstGeom prst="line">
              <a:avLst/>
            </a:prstGeom>
            <a:noFill/>
            <a:ln w="12700" cap="flat">
              <a:solidFill>
                <a:srgbClr val="142F3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681" name="Line 12"/>
            <p:cNvSpPr>
              <a:spLocks noChangeShapeType="1"/>
            </p:cNvSpPr>
            <p:nvPr/>
          </p:nvSpPr>
          <p:spPr bwMode="auto">
            <a:xfrm>
              <a:off x="1363193" y="3639515"/>
              <a:ext cx="92075" cy="0"/>
            </a:xfrm>
            <a:prstGeom prst="line">
              <a:avLst/>
            </a:prstGeom>
            <a:noFill/>
            <a:ln w="12700" cap="flat">
              <a:solidFill>
                <a:srgbClr val="142F3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682" name="Line 13"/>
            <p:cNvSpPr>
              <a:spLocks noChangeShapeType="1"/>
            </p:cNvSpPr>
            <p:nvPr/>
          </p:nvSpPr>
          <p:spPr bwMode="auto">
            <a:xfrm>
              <a:off x="1363193" y="3966540"/>
              <a:ext cx="92075" cy="0"/>
            </a:xfrm>
            <a:prstGeom prst="line">
              <a:avLst/>
            </a:prstGeom>
            <a:noFill/>
            <a:ln w="12700" cap="flat">
              <a:solidFill>
                <a:srgbClr val="142F3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683" name="Line 14"/>
            <p:cNvSpPr>
              <a:spLocks noChangeShapeType="1"/>
            </p:cNvSpPr>
            <p:nvPr/>
          </p:nvSpPr>
          <p:spPr bwMode="auto">
            <a:xfrm>
              <a:off x="1363193" y="4290390"/>
              <a:ext cx="92075" cy="0"/>
            </a:xfrm>
            <a:prstGeom prst="line">
              <a:avLst/>
            </a:prstGeom>
            <a:noFill/>
            <a:ln w="12700" cap="flat">
              <a:solidFill>
                <a:srgbClr val="142F3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684" name="Line 15"/>
            <p:cNvSpPr>
              <a:spLocks noChangeShapeType="1"/>
            </p:cNvSpPr>
            <p:nvPr/>
          </p:nvSpPr>
          <p:spPr bwMode="auto">
            <a:xfrm>
              <a:off x="1363193" y="4617415"/>
              <a:ext cx="92075" cy="0"/>
            </a:xfrm>
            <a:prstGeom prst="line">
              <a:avLst/>
            </a:prstGeom>
            <a:noFill/>
            <a:ln w="12700" cap="flat">
              <a:solidFill>
                <a:srgbClr val="142F3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685" name="Line 16"/>
            <p:cNvSpPr>
              <a:spLocks noChangeShapeType="1"/>
            </p:cNvSpPr>
            <p:nvPr/>
          </p:nvSpPr>
          <p:spPr bwMode="auto">
            <a:xfrm>
              <a:off x="1455268" y="4617415"/>
              <a:ext cx="0" cy="92075"/>
            </a:xfrm>
            <a:prstGeom prst="line">
              <a:avLst/>
            </a:prstGeom>
            <a:noFill/>
            <a:ln w="12700" cap="flat">
              <a:solidFill>
                <a:srgbClr val="142F3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686" name="Line 17"/>
            <p:cNvSpPr>
              <a:spLocks noChangeShapeType="1"/>
            </p:cNvSpPr>
            <p:nvPr/>
          </p:nvSpPr>
          <p:spPr bwMode="auto">
            <a:xfrm>
              <a:off x="1699743" y="4617415"/>
              <a:ext cx="0" cy="92075"/>
            </a:xfrm>
            <a:prstGeom prst="line">
              <a:avLst/>
            </a:prstGeom>
            <a:noFill/>
            <a:ln w="12700" cap="flat">
              <a:solidFill>
                <a:srgbClr val="142F3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687" name="Line 18"/>
            <p:cNvSpPr>
              <a:spLocks noChangeShapeType="1"/>
            </p:cNvSpPr>
            <p:nvPr/>
          </p:nvSpPr>
          <p:spPr bwMode="auto">
            <a:xfrm>
              <a:off x="1991843" y="4617415"/>
              <a:ext cx="0" cy="92075"/>
            </a:xfrm>
            <a:prstGeom prst="line">
              <a:avLst/>
            </a:prstGeom>
            <a:noFill/>
            <a:ln w="12700" cap="flat">
              <a:solidFill>
                <a:srgbClr val="142F3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688" name="Line 19"/>
            <p:cNvSpPr>
              <a:spLocks noChangeShapeType="1"/>
            </p:cNvSpPr>
            <p:nvPr/>
          </p:nvSpPr>
          <p:spPr bwMode="auto">
            <a:xfrm>
              <a:off x="2576043" y="4617415"/>
              <a:ext cx="0" cy="92075"/>
            </a:xfrm>
            <a:prstGeom prst="line">
              <a:avLst/>
            </a:prstGeom>
            <a:noFill/>
            <a:ln w="12700" cap="flat">
              <a:solidFill>
                <a:srgbClr val="142F3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689" name="Line 20"/>
            <p:cNvSpPr>
              <a:spLocks noChangeShapeType="1"/>
            </p:cNvSpPr>
            <p:nvPr/>
          </p:nvSpPr>
          <p:spPr bwMode="auto">
            <a:xfrm>
              <a:off x="3171356" y="4617415"/>
              <a:ext cx="0" cy="92075"/>
            </a:xfrm>
            <a:prstGeom prst="line">
              <a:avLst/>
            </a:prstGeom>
            <a:noFill/>
            <a:ln w="12700" cap="flat">
              <a:solidFill>
                <a:srgbClr val="142F3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690" name="Line 21"/>
            <p:cNvSpPr>
              <a:spLocks noChangeShapeType="1"/>
            </p:cNvSpPr>
            <p:nvPr/>
          </p:nvSpPr>
          <p:spPr bwMode="auto">
            <a:xfrm>
              <a:off x="3752381" y="4617415"/>
              <a:ext cx="0" cy="92075"/>
            </a:xfrm>
            <a:prstGeom prst="line">
              <a:avLst/>
            </a:prstGeom>
            <a:noFill/>
            <a:ln w="12700" cap="flat">
              <a:solidFill>
                <a:srgbClr val="142F3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691" name="Line 22"/>
            <p:cNvSpPr>
              <a:spLocks noChangeShapeType="1"/>
            </p:cNvSpPr>
            <p:nvPr/>
          </p:nvSpPr>
          <p:spPr bwMode="auto">
            <a:xfrm>
              <a:off x="4933481" y="4617415"/>
              <a:ext cx="0" cy="92075"/>
            </a:xfrm>
            <a:prstGeom prst="line">
              <a:avLst/>
            </a:prstGeom>
            <a:noFill/>
            <a:ln w="12700" cap="flat">
              <a:solidFill>
                <a:srgbClr val="142F3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692" name="Line 23"/>
            <p:cNvSpPr>
              <a:spLocks noChangeShapeType="1"/>
            </p:cNvSpPr>
            <p:nvPr/>
          </p:nvSpPr>
          <p:spPr bwMode="auto">
            <a:xfrm>
              <a:off x="6114581" y="4617415"/>
              <a:ext cx="0" cy="92075"/>
            </a:xfrm>
            <a:prstGeom prst="line">
              <a:avLst/>
            </a:prstGeom>
            <a:noFill/>
            <a:ln w="12700" cap="flat">
              <a:solidFill>
                <a:srgbClr val="142F3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693" name="Line 24"/>
            <p:cNvSpPr>
              <a:spLocks noChangeShapeType="1"/>
            </p:cNvSpPr>
            <p:nvPr/>
          </p:nvSpPr>
          <p:spPr bwMode="auto">
            <a:xfrm>
              <a:off x="7270281" y="4617415"/>
              <a:ext cx="0" cy="92075"/>
            </a:xfrm>
            <a:prstGeom prst="line">
              <a:avLst/>
            </a:prstGeom>
            <a:noFill/>
            <a:ln w="12700" cap="flat">
              <a:solidFill>
                <a:srgbClr val="142F3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694" name="Line 25"/>
            <p:cNvSpPr>
              <a:spLocks noChangeShapeType="1"/>
            </p:cNvSpPr>
            <p:nvPr/>
          </p:nvSpPr>
          <p:spPr bwMode="auto">
            <a:xfrm>
              <a:off x="8440268" y="4617415"/>
              <a:ext cx="0" cy="92075"/>
            </a:xfrm>
            <a:prstGeom prst="line">
              <a:avLst/>
            </a:prstGeom>
            <a:noFill/>
            <a:ln w="12700" cap="flat">
              <a:solidFill>
                <a:srgbClr val="142F3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695" name="Line 26"/>
            <p:cNvSpPr>
              <a:spLocks noChangeShapeType="1"/>
            </p:cNvSpPr>
            <p:nvPr/>
          </p:nvSpPr>
          <p:spPr bwMode="auto">
            <a:xfrm>
              <a:off x="1455268" y="3966540"/>
              <a:ext cx="6985000" cy="0"/>
            </a:xfrm>
            <a:prstGeom prst="line">
              <a:avLst/>
            </a:prstGeom>
            <a:noFill/>
            <a:ln w="25400" cap="flat">
              <a:solidFill>
                <a:srgbClr val="142F3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696" name="Freeform 27"/>
            <p:cNvSpPr>
              <a:spLocks/>
            </p:cNvSpPr>
            <p:nvPr/>
          </p:nvSpPr>
          <p:spPr bwMode="auto">
            <a:xfrm>
              <a:off x="1455268" y="3776040"/>
              <a:ext cx="6953250" cy="190500"/>
            </a:xfrm>
            <a:custGeom>
              <a:avLst/>
              <a:gdLst>
                <a:gd name="T0" fmla="*/ 0 w 4380"/>
                <a:gd name="T1" fmla="*/ 120 h 120"/>
                <a:gd name="T2" fmla="*/ 134 w 4380"/>
                <a:gd name="T3" fmla="*/ 46 h 120"/>
                <a:gd name="T4" fmla="*/ 318 w 4380"/>
                <a:gd name="T5" fmla="*/ 68 h 120"/>
                <a:gd name="T6" fmla="*/ 690 w 4380"/>
                <a:gd name="T7" fmla="*/ 32 h 120"/>
                <a:gd name="T8" fmla="*/ 1059 w 4380"/>
                <a:gd name="T9" fmla="*/ 58 h 120"/>
                <a:gd name="T10" fmla="*/ 1425 w 4380"/>
                <a:gd name="T11" fmla="*/ 44 h 120"/>
                <a:gd name="T12" fmla="*/ 2169 w 4380"/>
                <a:gd name="T13" fmla="*/ 4 h 120"/>
                <a:gd name="T14" fmla="*/ 2911 w 4380"/>
                <a:gd name="T15" fmla="*/ 34 h 120"/>
                <a:gd name="T16" fmla="*/ 3643 w 4380"/>
                <a:gd name="T17" fmla="*/ 0 h 120"/>
                <a:gd name="T18" fmla="*/ 4380 w 4380"/>
                <a:gd name="T19" fmla="*/ 2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80" h="120">
                  <a:moveTo>
                    <a:pt x="0" y="120"/>
                  </a:moveTo>
                  <a:lnTo>
                    <a:pt x="134" y="46"/>
                  </a:lnTo>
                  <a:lnTo>
                    <a:pt x="318" y="68"/>
                  </a:lnTo>
                  <a:lnTo>
                    <a:pt x="690" y="32"/>
                  </a:lnTo>
                  <a:lnTo>
                    <a:pt x="1059" y="58"/>
                  </a:lnTo>
                  <a:lnTo>
                    <a:pt x="1425" y="44"/>
                  </a:lnTo>
                  <a:lnTo>
                    <a:pt x="2169" y="4"/>
                  </a:lnTo>
                  <a:lnTo>
                    <a:pt x="2911" y="34"/>
                  </a:lnTo>
                  <a:lnTo>
                    <a:pt x="3643" y="0"/>
                  </a:lnTo>
                  <a:lnTo>
                    <a:pt x="4380" y="24"/>
                  </a:lnTo>
                </a:path>
              </a:pathLst>
            </a:cu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697" name="Rectangle 28"/>
            <p:cNvSpPr>
              <a:spLocks noChangeArrowheads="1"/>
            </p:cNvSpPr>
            <p:nvPr/>
          </p:nvSpPr>
          <p:spPr bwMode="auto">
            <a:xfrm>
              <a:off x="1417168" y="3925265"/>
              <a:ext cx="76200" cy="79375"/>
            </a:xfrm>
            <a:prstGeom prst="rect">
              <a:avLst/>
            </a:prstGeom>
            <a:solidFill>
              <a:srgbClr val="9BBB59"/>
            </a:solidFill>
            <a:ln w="25400">
              <a:solidFill>
                <a:srgbClr val="9BBB59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698" name="Rectangle 29"/>
            <p:cNvSpPr>
              <a:spLocks noChangeArrowheads="1"/>
            </p:cNvSpPr>
            <p:nvPr/>
          </p:nvSpPr>
          <p:spPr bwMode="auto">
            <a:xfrm>
              <a:off x="1921993" y="3849065"/>
              <a:ext cx="76200" cy="76200"/>
            </a:xfrm>
            <a:prstGeom prst="rect">
              <a:avLst/>
            </a:prstGeom>
            <a:solidFill>
              <a:srgbClr val="9BBB59"/>
            </a:solidFill>
            <a:ln w="25400">
              <a:solidFill>
                <a:srgbClr val="9BBB59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699" name="Rectangle 31"/>
            <p:cNvSpPr>
              <a:spLocks noChangeArrowheads="1"/>
            </p:cNvSpPr>
            <p:nvPr/>
          </p:nvSpPr>
          <p:spPr bwMode="auto">
            <a:xfrm>
              <a:off x="6035206" y="3791915"/>
              <a:ext cx="79375" cy="79375"/>
            </a:xfrm>
            <a:prstGeom prst="rect">
              <a:avLst/>
            </a:prstGeom>
            <a:solidFill>
              <a:srgbClr val="9BBB59"/>
            </a:solidFill>
            <a:ln w="25400">
              <a:solidFill>
                <a:srgbClr val="9BBB59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00" name="Line 32"/>
            <p:cNvSpPr>
              <a:spLocks noChangeShapeType="1"/>
            </p:cNvSpPr>
            <p:nvPr/>
          </p:nvSpPr>
          <p:spPr bwMode="auto">
            <a:xfrm>
              <a:off x="1639418" y="3268040"/>
              <a:ext cx="66675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01" name="Line 33"/>
            <p:cNvSpPr>
              <a:spLocks noChangeShapeType="1"/>
            </p:cNvSpPr>
            <p:nvPr/>
          </p:nvSpPr>
          <p:spPr bwMode="auto">
            <a:xfrm>
              <a:off x="1925168" y="3414090"/>
              <a:ext cx="69850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02" name="Line 34"/>
            <p:cNvSpPr>
              <a:spLocks noChangeShapeType="1"/>
            </p:cNvSpPr>
            <p:nvPr/>
          </p:nvSpPr>
          <p:spPr bwMode="auto">
            <a:xfrm>
              <a:off x="2512543" y="3452190"/>
              <a:ext cx="69850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03" name="Line 35"/>
            <p:cNvSpPr>
              <a:spLocks noChangeShapeType="1"/>
            </p:cNvSpPr>
            <p:nvPr/>
          </p:nvSpPr>
          <p:spPr bwMode="auto">
            <a:xfrm>
              <a:off x="6041556" y="3483940"/>
              <a:ext cx="66675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04" name="Line 36"/>
            <p:cNvSpPr>
              <a:spLocks noChangeShapeType="1"/>
            </p:cNvSpPr>
            <p:nvPr/>
          </p:nvSpPr>
          <p:spPr bwMode="auto">
            <a:xfrm>
              <a:off x="7206781" y="3185490"/>
              <a:ext cx="69850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05" name="Line 37"/>
            <p:cNvSpPr>
              <a:spLocks noChangeShapeType="1"/>
            </p:cNvSpPr>
            <p:nvPr/>
          </p:nvSpPr>
          <p:spPr bwMode="auto">
            <a:xfrm>
              <a:off x="8373593" y="4328490"/>
              <a:ext cx="66675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06" name="Line 38"/>
            <p:cNvSpPr>
              <a:spLocks noChangeShapeType="1"/>
            </p:cNvSpPr>
            <p:nvPr/>
          </p:nvSpPr>
          <p:spPr bwMode="auto">
            <a:xfrm>
              <a:off x="7206781" y="4353890"/>
              <a:ext cx="69850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07" name="Line 39"/>
            <p:cNvSpPr>
              <a:spLocks noChangeShapeType="1"/>
            </p:cNvSpPr>
            <p:nvPr/>
          </p:nvSpPr>
          <p:spPr bwMode="auto">
            <a:xfrm>
              <a:off x="6041556" y="4423740"/>
              <a:ext cx="66675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08" name="Line 40"/>
            <p:cNvSpPr>
              <a:spLocks noChangeShapeType="1"/>
            </p:cNvSpPr>
            <p:nvPr/>
          </p:nvSpPr>
          <p:spPr bwMode="auto">
            <a:xfrm>
              <a:off x="3688881" y="3271215"/>
              <a:ext cx="66675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09" name="Line 41"/>
            <p:cNvSpPr>
              <a:spLocks noChangeShapeType="1"/>
            </p:cNvSpPr>
            <p:nvPr/>
          </p:nvSpPr>
          <p:spPr bwMode="auto">
            <a:xfrm>
              <a:off x="4866806" y="3223590"/>
              <a:ext cx="66675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10" name="Line 42"/>
            <p:cNvSpPr>
              <a:spLocks noChangeShapeType="1"/>
            </p:cNvSpPr>
            <p:nvPr/>
          </p:nvSpPr>
          <p:spPr bwMode="auto">
            <a:xfrm>
              <a:off x="4866806" y="4315790"/>
              <a:ext cx="66675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11" name="Line 43"/>
            <p:cNvSpPr>
              <a:spLocks noChangeShapeType="1"/>
            </p:cNvSpPr>
            <p:nvPr/>
          </p:nvSpPr>
          <p:spPr bwMode="auto">
            <a:xfrm>
              <a:off x="3688881" y="4420565"/>
              <a:ext cx="66675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12" name="Line 44"/>
            <p:cNvSpPr>
              <a:spLocks noChangeShapeType="1"/>
            </p:cNvSpPr>
            <p:nvPr/>
          </p:nvSpPr>
          <p:spPr bwMode="auto">
            <a:xfrm>
              <a:off x="3098331" y="3261690"/>
              <a:ext cx="69850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13" name="Line 45"/>
            <p:cNvSpPr>
              <a:spLocks noChangeShapeType="1"/>
            </p:cNvSpPr>
            <p:nvPr/>
          </p:nvSpPr>
          <p:spPr bwMode="auto">
            <a:xfrm>
              <a:off x="3098331" y="4458665"/>
              <a:ext cx="69850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14" name="Line 46"/>
            <p:cNvSpPr>
              <a:spLocks noChangeShapeType="1"/>
            </p:cNvSpPr>
            <p:nvPr/>
          </p:nvSpPr>
          <p:spPr bwMode="auto">
            <a:xfrm>
              <a:off x="2512543" y="4360240"/>
              <a:ext cx="69850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15" name="Line 47"/>
            <p:cNvSpPr>
              <a:spLocks noChangeShapeType="1"/>
            </p:cNvSpPr>
            <p:nvPr/>
          </p:nvSpPr>
          <p:spPr bwMode="auto">
            <a:xfrm>
              <a:off x="1925168" y="4341190"/>
              <a:ext cx="69850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16" name="Line 48"/>
            <p:cNvSpPr>
              <a:spLocks noChangeShapeType="1"/>
            </p:cNvSpPr>
            <p:nvPr/>
          </p:nvSpPr>
          <p:spPr bwMode="auto">
            <a:xfrm>
              <a:off x="1639418" y="4420565"/>
              <a:ext cx="66675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17" name="Line 49"/>
            <p:cNvSpPr>
              <a:spLocks noChangeShapeType="1"/>
            </p:cNvSpPr>
            <p:nvPr/>
          </p:nvSpPr>
          <p:spPr bwMode="auto">
            <a:xfrm flipV="1">
              <a:off x="8411693" y="3814140"/>
              <a:ext cx="0" cy="51435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18" name="Line 50"/>
            <p:cNvSpPr>
              <a:spLocks noChangeShapeType="1"/>
            </p:cNvSpPr>
            <p:nvPr/>
          </p:nvSpPr>
          <p:spPr bwMode="auto">
            <a:xfrm flipV="1">
              <a:off x="7241706" y="3185490"/>
              <a:ext cx="0" cy="116840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19" name="Line 51"/>
            <p:cNvSpPr>
              <a:spLocks noChangeShapeType="1"/>
            </p:cNvSpPr>
            <p:nvPr/>
          </p:nvSpPr>
          <p:spPr bwMode="auto">
            <a:xfrm flipV="1">
              <a:off x="6076481" y="3483940"/>
              <a:ext cx="0" cy="93980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20" name="Line 52"/>
            <p:cNvSpPr>
              <a:spLocks noChangeShapeType="1"/>
            </p:cNvSpPr>
            <p:nvPr/>
          </p:nvSpPr>
          <p:spPr bwMode="auto">
            <a:xfrm flipV="1">
              <a:off x="4898556" y="3223590"/>
              <a:ext cx="0" cy="109220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21" name="Line 53"/>
            <p:cNvSpPr>
              <a:spLocks noChangeShapeType="1"/>
            </p:cNvSpPr>
            <p:nvPr/>
          </p:nvSpPr>
          <p:spPr bwMode="auto">
            <a:xfrm flipV="1">
              <a:off x="3720631" y="3271215"/>
              <a:ext cx="0" cy="114935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22" name="Line 54"/>
            <p:cNvSpPr>
              <a:spLocks noChangeShapeType="1"/>
            </p:cNvSpPr>
            <p:nvPr/>
          </p:nvSpPr>
          <p:spPr bwMode="auto">
            <a:xfrm flipV="1">
              <a:off x="3133256" y="3261690"/>
              <a:ext cx="0" cy="1196975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23" name="Line 55"/>
            <p:cNvSpPr>
              <a:spLocks noChangeShapeType="1"/>
            </p:cNvSpPr>
            <p:nvPr/>
          </p:nvSpPr>
          <p:spPr bwMode="auto">
            <a:xfrm flipV="1">
              <a:off x="2547468" y="3452190"/>
              <a:ext cx="0" cy="90805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24" name="Line 56"/>
            <p:cNvSpPr>
              <a:spLocks noChangeShapeType="1"/>
            </p:cNvSpPr>
            <p:nvPr/>
          </p:nvSpPr>
          <p:spPr bwMode="auto">
            <a:xfrm flipV="1">
              <a:off x="1960093" y="3414090"/>
              <a:ext cx="0" cy="92710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25" name="Line 57"/>
            <p:cNvSpPr>
              <a:spLocks noChangeShapeType="1"/>
            </p:cNvSpPr>
            <p:nvPr/>
          </p:nvSpPr>
          <p:spPr bwMode="auto">
            <a:xfrm flipV="1">
              <a:off x="1674343" y="3268040"/>
              <a:ext cx="0" cy="1152525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26" name="Freeform 58"/>
            <p:cNvSpPr>
              <a:spLocks/>
            </p:cNvSpPr>
            <p:nvPr/>
          </p:nvSpPr>
          <p:spPr bwMode="auto">
            <a:xfrm>
              <a:off x="1455268" y="3560140"/>
              <a:ext cx="7016750" cy="406400"/>
            </a:xfrm>
            <a:custGeom>
              <a:avLst/>
              <a:gdLst>
                <a:gd name="T0" fmla="*/ 0 w 4420"/>
                <a:gd name="T1" fmla="*/ 256 h 256"/>
                <a:gd name="T2" fmla="*/ 172 w 4420"/>
                <a:gd name="T3" fmla="*/ 96 h 256"/>
                <a:gd name="T4" fmla="*/ 360 w 4420"/>
                <a:gd name="T5" fmla="*/ 72 h 256"/>
                <a:gd name="T6" fmla="*/ 734 w 4420"/>
                <a:gd name="T7" fmla="*/ 82 h 256"/>
                <a:gd name="T8" fmla="*/ 1101 w 4420"/>
                <a:gd name="T9" fmla="*/ 78 h 256"/>
                <a:gd name="T10" fmla="*/ 1473 w 4420"/>
                <a:gd name="T11" fmla="*/ 62 h 256"/>
                <a:gd name="T12" fmla="*/ 2213 w 4420"/>
                <a:gd name="T13" fmla="*/ 22 h 256"/>
                <a:gd name="T14" fmla="*/ 2945 w 4420"/>
                <a:gd name="T15" fmla="*/ 0 h 256"/>
                <a:gd name="T16" fmla="*/ 3680 w 4420"/>
                <a:gd name="T17" fmla="*/ 30 h 256"/>
                <a:gd name="T18" fmla="*/ 4420 w 4420"/>
                <a:gd name="T19" fmla="*/ 1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20" h="256">
                  <a:moveTo>
                    <a:pt x="0" y="256"/>
                  </a:moveTo>
                  <a:lnTo>
                    <a:pt x="172" y="96"/>
                  </a:lnTo>
                  <a:lnTo>
                    <a:pt x="360" y="72"/>
                  </a:lnTo>
                  <a:lnTo>
                    <a:pt x="734" y="82"/>
                  </a:lnTo>
                  <a:lnTo>
                    <a:pt x="1101" y="78"/>
                  </a:lnTo>
                  <a:lnTo>
                    <a:pt x="1473" y="62"/>
                  </a:lnTo>
                  <a:lnTo>
                    <a:pt x="2213" y="22"/>
                  </a:lnTo>
                  <a:lnTo>
                    <a:pt x="2945" y="0"/>
                  </a:lnTo>
                  <a:lnTo>
                    <a:pt x="3680" y="30"/>
                  </a:lnTo>
                  <a:lnTo>
                    <a:pt x="4420" y="18"/>
                  </a:lnTo>
                </a:path>
              </a:pathLst>
            </a:custGeom>
            <a:noFill/>
            <a:ln w="25400" cap="flat">
              <a:solidFill>
                <a:srgbClr val="9BBB59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27" name="Oval 59"/>
            <p:cNvSpPr>
              <a:spLocks noChangeArrowheads="1"/>
            </p:cNvSpPr>
            <p:nvPr/>
          </p:nvSpPr>
          <p:spPr bwMode="auto">
            <a:xfrm>
              <a:off x="1417168" y="3925265"/>
              <a:ext cx="76200" cy="79375"/>
            </a:xfrm>
            <a:prstGeom prst="ellipse">
              <a:avLst/>
            </a:prstGeom>
            <a:solidFill>
              <a:srgbClr val="9BBB59"/>
            </a:solidFill>
            <a:ln w="12700">
              <a:solidFill>
                <a:srgbClr val="9BBB59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28" name="Line 60"/>
            <p:cNvSpPr>
              <a:spLocks noChangeShapeType="1"/>
            </p:cNvSpPr>
            <p:nvPr/>
          </p:nvSpPr>
          <p:spPr bwMode="auto">
            <a:xfrm>
              <a:off x="1693393" y="3172790"/>
              <a:ext cx="69850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29" name="Line 61"/>
            <p:cNvSpPr>
              <a:spLocks noChangeShapeType="1"/>
            </p:cNvSpPr>
            <p:nvPr/>
          </p:nvSpPr>
          <p:spPr bwMode="auto">
            <a:xfrm>
              <a:off x="2585568" y="3175965"/>
              <a:ext cx="69850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30" name="Line 62"/>
            <p:cNvSpPr>
              <a:spLocks noChangeShapeType="1"/>
            </p:cNvSpPr>
            <p:nvPr/>
          </p:nvSpPr>
          <p:spPr bwMode="auto">
            <a:xfrm>
              <a:off x="6098706" y="2979115"/>
              <a:ext cx="69850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31" name="Line 63"/>
            <p:cNvSpPr>
              <a:spLocks noChangeShapeType="1"/>
            </p:cNvSpPr>
            <p:nvPr/>
          </p:nvSpPr>
          <p:spPr bwMode="auto">
            <a:xfrm>
              <a:off x="7263931" y="3048965"/>
              <a:ext cx="68263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32" name="Line 64"/>
            <p:cNvSpPr>
              <a:spLocks noChangeShapeType="1"/>
            </p:cNvSpPr>
            <p:nvPr/>
          </p:nvSpPr>
          <p:spPr bwMode="auto">
            <a:xfrm>
              <a:off x="8440268" y="3058490"/>
              <a:ext cx="66675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33" name="Line 65"/>
            <p:cNvSpPr>
              <a:spLocks noChangeShapeType="1"/>
            </p:cNvSpPr>
            <p:nvPr/>
          </p:nvSpPr>
          <p:spPr bwMode="auto">
            <a:xfrm>
              <a:off x="8440268" y="4134815"/>
              <a:ext cx="66675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34" name="Line 66"/>
            <p:cNvSpPr>
              <a:spLocks noChangeShapeType="1"/>
            </p:cNvSpPr>
            <p:nvPr/>
          </p:nvSpPr>
          <p:spPr bwMode="auto">
            <a:xfrm>
              <a:off x="7263931" y="4153865"/>
              <a:ext cx="68263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35" name="Line 67"/>
            <p:cNvSpPr>
              <a:spLocks noChangeShapeType="1"/>
            </p:cNvSpPr>
            <p:nvPr/>
          </p:nvSpPr>
          <p:spPr bwMode="auto">
            <a:xfrm>
              <a:off x="6098706" y="4125290"/>
              <a:ext cx="69850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36" name="Line 68"/>
            <p:cNvSpPr>
              <a:spLocks noChangeShapeType="1"/>
            </p:cNvSpPr>
            <p:nvPr/>
          </p:nvSpPr>
          <p:spPr bwMode="auto">
            <a:xfrm>
              <a:off x="3758731" y="3077540"/>
              <a:ext cx="69850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37" name="Line 69"/>
            <p:cNvSpPr>
              <a:spLocks noChangeShapeType="1"/>
            </p:cNvSpPr>
            <p:nvPr/>
          </p:nvSpPr>
          <p:spPr bwMode="auto">
            <a:xfrm>
              <a:off x="4933481" y="3096590"/>
              <a:ext cx="69850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38" name="Line 70"/>
            <p:cNvSpPr>
              <a:spLocks noChangeShapeType="1"/>
            </p:cNvSpPr>
            <p:nvPr/>
          </p:nvSpPr>
          <p:spPr bwMode="auto">
            <a:xfrm>
              <a:off x="4933481" y="4109415"/>
              <a:ext cx="69850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39" name="Line 71"/>
            <p:cNvSpPr>
              <a:spLocks noChangeShapeType="1"/>
            </p:cNvSpPr>
            <p:nvPr/>
          </p:nvSpPr>
          <p:spPr bwMode="auto">
            <a:xfrm>
              <a:off x="3758731" y="4226890"/>
              <a:ext cx="69850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40" name="Line 72"/>
            <p:cNvSpPr>
              <a:spLocks noChangeShapeType="1"/>
            </p:cNvSpPr>
            <p:nvPr/>
          </p:nvSpPr>
          <p:spPr bwMode="auto">
            <a:xfrm>
              <a:off x="3168181" y="4179265"/>
              <a:ext cx="69850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41" name="Line 73"/>
            <p:cNvSpPr>
              <a:spLocks noChangeShapeType="1"/>
            </p:cNvSpPr>
            <p:nvPr/>
          </p:nvSpPr>
          <p:spPr bwMode="auto">
            <a:xfrm>
              <a:off x="2585568" y="4204665"/>
              <a:ext cx="69850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42" name="Line 74"/>
            <p:cNvSpPr>
              <a:spLocks noChangeShapeType="1"/>
            </p:cNvSpPr>
            <p:nvPr/>
          </p:nvSpPr>
          <p:spPr bwMode="auto">
            <a:xfrm>
              <a:off x="1998193" y="4182440"/>
              <a:ext cx="66675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43" name="Line 75"/>
            <p:cNvSpPr>
              <a:spLocks noChangeShapeType="1"/>
            </p:cNvSpPr>
            <p:nvPr/>
          </p:nvSpPr>
          <p:spPr bwMode="auto">
            <a:xfrm>
              <a:off x="1693393" y="4252290"/>
              <a:ext cx="69850" cy="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44" name="Line 76"/>
            <p:cNvSpPr>
              <a:spLocks noChangeShapeType="1"/>
            </p:cNvSpPr>
            <p:nvPr/>
          </p:nvSpPr>
          <p:spPr bwMode="auto">
            <a:xfrm>
              <a:off x="1728318" y="3172790"/>
              <a:ext cx="0" cy="107950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45" name="Line 77"/>
            <p:cNvSpPr>
              <a:spLocks noChangeShapeType="1"/>
            </p:cNvSpPr>
            <p:nvPr/>
          </p:nvSpPr>
          <p:spPr bwMode="auto">
            <a:xfrm flipV="1">
              <a:off x="2033118" y="3674440"/>
              <a:ext cx="0" cy="504825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46" name="Line 78"/>
            <p:cNvSpPr>
              <a:spLocks noChangeShapeType="1"/>
            </p:cNvSpPr>
            <p:nvPr/>
          </p:nvSpPr>
          <p:spPr bwMode="auto">
            <a:xfrm flipV="1">
              <a:off x="2620493" y="3175965"/>
              <a:ext cx="0" cy="102870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47" name="Line 79"/>
            <p:cNvSpPr>
              <a:spLocks noChangeShapeType="1"/>
            </p:cNvSpPr>
            <p:nvPr/>
          </p:nvSpPr>
          <p:spPr bwMode="auto">
            <a:xfrm flipV="1">
              <a:off x="3203106" y="3677615"/>
              <a:ext cx="0" cy="50165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48" name="Line 80"/>
            <p:cNvSpPr>
              <a:spLocks noChangeShapeType="1"/>
            </p:cNvSpPr>
            <p:nvPr/>
          </p:nvSpPr>
          <p:spPr bwMode="auto">
            <a:xfrm flipV="1">
              <a:off x="3793656" y="3077540"/>
              <a:ext cx="0" cy="114935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49" name="Line 81"/>
            <p:cNvSpPr>
              <a:spLocks noChangeShapeType="1"/>
            </p:cNvSpPr>
            <p:nvPr/>
          </p:nvSpPr>
          <p:spPr bwMode="auto">
            <a:xfrm flipV="1">
              <a:off x="4968406" y="3096590"/>
              <a:ext cx="0" cy="1012825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50" name="Line 82"/>
            <p:cNvSpPr>
              <a:spLocks noChangeShapeType="1"/>
            </p:cNvSpPr>
            <p:nvPr/>
          </p:nvSpPr>
          <p:spPr bwMode="auto">
            <a:xfrm flipV="1">
              <a:off x="6133631" y="2979115"/>
              <a:ext cx="0" cy="1146175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51" name="Line 83"/>
            <p:cNvSpPr>
              <a:spLocks noChangeShapeType="1"/>
            </p:cNvSpPr>
            <p:nvPr/>
          </p:nvSpPr>
          <p:spPr bwMode="auto">
            <a:xfrm flipV="1">
              <a:off x="7297268" y="3048965"/>
              <a:ext cx="0" cy="1104900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52" name="Line 84"/>
            <p:cNvSpPr>
              <a:spLocks noChangeShapeType="1"/>
            </p:cNvSpPr>
            <p:nvPr/>
          </p:nvSpPr>
          <p:spPr bwMode="auto">
            <a:xfrm flipV="1">
              <a:off x="8472018" y="3058490"/>
              <a:ext cx="0" cy="1076325"/>
            </a:xfrm>
            <a:prstGeom prst="line">
              <a:avLst/>
            </a:prstGeom>
            <a:noFill/>
            <a:ln w="25400" cap="flat">
              <a:solidFill>
                <a:srgbClr val="9BBB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53" name="Freeform 85"/>
            <p:cNvSpPr>
              <a:spLocks/>
            </p:cNvSpPr>
            <p:nvPr/>
          </p:nvSpPr>
          <p:spPr bwMode="auto">
            <a:xfrm>
              <a:off x="1455268" y="3007690"/>
              <a:ext cx="7016750" cy="958850"/>
            </a:xfrm>
            <a:custGeom>
              <a:avLst/>
              <a:gdLst>
                <a:gd name="T0" fmla="*/ 0 w 4420"/>
                <a:gd name="T1" fmla="*/ 604 h 604"/>
                <a:gd name="T2" fmla="*/ 172 w 4420"/>
                <a:gd name="T3" fmla="*/ 140 h 604"/>
                <a:gd name="T4" fmla="*/ 362 w 4420"/>
                <a:gd name="T5" fmla="*/ 90 h 604"/>
                <a:gd name="T6" fmla="*/ 734 w 4420"/>
                <a:gd name="T7" fmla="*/ 74 h 604"/>
                <a:gd name="T8" fmla="*/ 1101 w 4420"/>
                <a:gd name="T9" fmla="*/ 96 h 604"/>
                <a:gd name="T10" fmla="*/ 1473 w 4420"/>
                <a:gd name="T11" fmla="*/ 74 h 604"/>
                <a:gd name="T12" fmla="*/ 2211 w 4420"/>
                <a:gd name="T13" fmla="*/ 30 h 604"/>
                <a:gd name="T14" fmla="*/ 2945 w 4420"/>
                <a:gd name="T15" fmla="*/ 0 h 604"/>
                <a:gd name="T16" fmla="*/ 3684 w 4420"/>
                <a:gd name="T17" fmla="*/ 44 h 604"/>
                <a:gd name="T18" fmla="*/ 4420 w 4420"/>
                <a:gd name="T19" fmla="*/ 56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20" h="604">
                  <a:moveTo>
                    <a:pt x="0" y="604"/>
                  </a:moveTo>
                  <a:lnTo>
                    <a:pt x="172" y="140"/>
                  </a:lnTo>
                  <a:lnTo>
                    <a:pt x="362" y="90"/>
                  </a:lnTo>
                  <a:lnTo>
                    <a:pt x="734" y="74"/>
                  </a:lnTo>
                  <a:lnTo>
                    <a:pt x="1101" y="96"/>
                  </a:lnTo>
                  <a:lnTo>
                    <a:pt x="1473" y="74"/>
                  </a:lnTo>
                  <a:lnTo>
                    <a:pt x="2211" y="30"/>
                  </a:lnTo>
                  <a:lnTo>
                    <a:pt x="2945" y="0"/>
                  </a:lnTo>
                  <a:lnTo>
                    <a:pt x="3684" y="44"/>
                  </a:lnTo>
                  <a:lnTo>
                    <a:pt x="4420" y="56"/>
                  </a:lnTo>
                </a:path>
              </a:pathLst>
            </a:custGeom>
            <a:noFill/>
            <a:ln w="25400" cap="flat">
              <a:solidFill>
                <a:schemeClr val="accent2">
                  <a:lumMod val="50000"/>
                </a:schemeClr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54" name="Freeform 86"/>
            <p:cNvSpPr>
              <a:spLocks/>
            </p:cNvSpPr>
            <p:nvPr/>
          </p:nvSpPr>
          <p:spPr bwMode="auto">
            <a:xfrm>
              <a:off x="1680693" y="3185490"/>
              <a:ext cx="95250" cy="82550"/>
            </a:xfrm>
            <a:custGeom>
              <a:avLst/>
              <a:gdLst>
                <a:gd name="T0" fmla="*/ 0 w 60"/>
                <a:gd name="T1" fmla="*/ 52 h 52"/>
                <a:gd name="T2" fmla="*/ 30 w 60"/>
                <a:gd name="T3" fmla="*/ 0 h 52"/>
                <a:gd name="T4" fmla="*/ 60 w 60"/>
                <a:gd name="T5" fmla="*/ 52 h 52"/>
                <a:gd name="T6" fmla="*/ 0 w 60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2">
                  <a:moveTo>
                    <a:pt x="0" y="52"/>
                  </a:moveTo>
                  <a:lnTo>
                    <a:pt x="30" y="0"/>
                  </a:lnTo>
                  <a:lnTo>
                    <a:pt x="6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2F5F"/>
            </a:solidFill>
            <a:ln w="25400">
              <a:solidFill>
                <a:srgbClr val="002F5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55" name="Freeform 87"/>
            <p:cNvSpPr>
              <a:spLocks/>
            </p:cNvSpPr>
            <p:nvPr/>
          </p:nvSpPr>
          <p:spPr bwMode="auto">
            <a:xfrm>
              <a:off x="1985493" y="3106115"/>
              <a:ext cx="92075" cy="79375"/>
            </a:xfrm>
            <a:custGeom>
              <a:avLst/>
              <a:gdLst>
                <a:gd name="T0" fmla="*/ 0 w 58"/>
                <a:gd name="T1" fmla="*/ 50 h 50"/>
                <a:gd name="T2" fmla="*/ 30 w 58"/>
                <a:gd name="T3" fmla="*/ 0 h 50"/>
                <a:gd name="T4" fmla="*/ 58 w 58"/>
                <a:gd name="T5" fmla="*/ 50 h 50"/>
                <a:gd name="T6" fmla="*/ 0 w 5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0">
                  <a:moveTo>
                    <a:pt x="0" y="50"/>
                  </a:moveTo>
                  <a:lnTo>
                    <a:pt x="30" y="0"/>
                  </a:lnTo>
                  <a:lnTo>
                    <a:pt x="58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2F5F"/>
            </a:solidFill>
            <a:ln w="25400">
              <a:solidFill>
                <a:srgbClr val="002F5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56" name="Freeform 88"/>
            <p:cNvSpPr>
              <a:spLocks/>
            </p:cNvSpPr>
            <p:nvPr/>
          </p:nvSpPr>
          <p:spPr bwMode="auto">
            <a:xfrm>
              <a:off x="2572868" y="3074365"/>
              <a:ext cx="95250" cy="79375"/>
            </a:xfrm>
            <a:custGeom>
              <a:avLst/>
              <a:gdLst>
                <a:gd name="T0" fmla="*/ 0 w 60"/>
                <a:gd name="T1" fmla="*/ 50 h 50"/>
                <a:gd name="T2" fmla="*/ 30 w 60"/>
                <a:gd name="T3" fmla="*/ 0 h 50"/>
                <a:gd name="T4" fmla="*/ 60 w 60"/>
                <a:gd name="T5" fmla="*/ 50 h 50"/>
                <a:gd name="T6" fmla="*/ 0 w 60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0">
                  <a:moveTo>
                    <a:pt x="0" y="50"/>
                  </a:moveTo>
                  <a:lnTo>
                    <a:pt x="30" y="0"/>
                  </a:lnTo>
                  <a:lnTo>
                    <a:pt x="6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2F5F"/>
            </a:solidFill>
            <a:ln w="25400">
              <a:solidFill>
                <a:srgbClr val="002F5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57" name="Freeform 89"/>
            <p:cNvSpPr>
              <a:spLocks/>
            </p:cNvSpPr>
            <p:nvPr/>
          </p:nvSpPr>
          <p:spPr bwMode="auto">
            <a:xfrm>
              <a:off x="3155481" y="3115640"/>
              <a:ext cx="95250" cy="79375"/>
            </a:xfrm>
            <a:custGeom>
              <a:avLst/>
              <a:gdLst>
                <a:gd name="T0" fmla="*/ 0 w 60"/>
                <a:gd name="T1" fmla="*/ 50 h 50"/>
                <a:gd name="T2" fmla="*/ 30 w 60"/>
                <a:gd name="T3" fmla="*/ 0 h 50"/>
                <a:gd name="T4" fmla="*/ 60 w 60"/>
                <a:gd name="T5" fmla="*/ 50 h 50"/>
                <a:gd name="T6" fmla="*/ 0 w 60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0">
                  <a:moveTo>
                    <a:pt x="0" y="50"/>
                  </a:moveTo>
                  <a:lnTo>
                    <a:pt x="30" y="0"/>
                  </a:lnTo>
                  <a:lnTo>
                    <a:pt x="6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2F5F"/>
            </a:solidFill>
            <a:ln w="25400">
              <a:solidFill>
                <a:srgbClr val="002F5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58" name="Freeform 90"/>
            <p:cNvSpPr>
              <a:spLocks/>
            </p:cNvSpPr>
            <p:nvPr/>
          </p:nvSpPr>
          <p:spPr bwMode="auto">
            <a:xfrm>
              <a:off x="3746031" y="3074365"/>
              <a:ext cx="95250" cy="82550"/>
            </a:xfrm>
            <a:custGeom>
              <a:avLst/>
              <a:gdLst>
                <a:gd name="T0" fmla="*/ 0 w 60"/>
                <a:gd name="T1" fmla="*/ 52 h 52"/>
                <a:gd name="T2" fmla="*/ 30 w 60"/>
                <a:gd name="T3" fmla="*/ 0 h 52"/>
                <a:gd name="T4" fmla="*/ 60 w 60"/>
                <a:gd name="T5" fmla="*/ 52 h 52"/>
                <a:gd name="T6" fmla="*/ 0 w 60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2">
                  <a:moveTo>
                    <a:pt x="0" y="52"/>
                  </a:moveTo>
                  <a:lnTo>
                    <a:pt x="30" y="0"/>
                  </a:lnTo>
                  <a:lnTo>
                    <a:pt x="6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2F5F"/>
            </a:solidFill>
            <a:ln w="25400">
              <a:solidFill>
                <a:srgbClr val="002F5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59" name="Freeform 91"/>
            <p:cNvSpPr>
              <a:spLocks/>
            </p:cNvSpPr>
            <p:nvPr/>
          </p:nvSpPr>
          <p:spPr bwMode="auto">
            <a:xfrm>
              <a:off x="4920781" y="2998165"/>
              <a:ext cx="95250" cy="82550"/>
            </a:xfrm>
            <a:custGeom>
              <a:avLst/>
              <a:gdLst>
                <a:gd name="T0" fmla="*/ 0 w 60"/>
                <a:gd name="T1" fmla="*/ 52 h 52"/>
                <a:gd name="T2" fmla="*/ 30 w 60"/>
                <a:gd name="T3" fmla="*/ 0 h 52"/>
                <a:gd name="T4" fmla="*/ 60 w 60"/>
                <a:gd name="T5" fmla="*/ 52 h 52"/>
                <a:gd name="T6" fmla="*/ 0 w 60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2">
                  <a:moveTo>
                    <a:pt x="0" y="52"/>
                  </a:moveTo>
                  <a:lnTo>
                    <a:pt x="30" y="0"/>
                  </a:lnTo>
                  <a:lnTo>
                    <a:pt x="6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2F5F"/>
            </a:solidFill>
            <a:ln w="25400">
              <a:solidFill>
                <a:srgbClr val="002F5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60" name="Freeform 92"/>
            <p:cNvSpPr>
              <a:spLocks/>
            </p:cNvSpPr>
            <p:nvPr/>
          </p:nvSpPr>
          <p:spPr bwMode="auto">
            <a:xfrm>
              <a:off x="6086006" y="2956890"/>
              <a:ext cx="92075" cy="82550"/>
            </a:xfrm>
            <a:custGeom>
              <a:avLst/>
              <a:gdLst>
                <a:gd name="T0" fmla="*/ 0 w 58"/>
                <a:gd name="T1" fmla="*/ 52 h 52"/>
                <a:gd name="T2" fmla="*/ 30 w 58"/>
                <a:gd name="T3" fmla="*/ 0 h 52"/>
                <a:gd name="T4" fmla="*/ 58 w 58"/>
                <a:gd name="T5" fmla="*/ 52 h 52"/>
                <a:gd name="T6" fmla="*/ 0 w 58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2">
                  <a:moveTo>
                    <a:pt x="0" y="52"/>
                  </a:moveTo>
                  <a:lnTo>
                    <a:pt x="30" y="0"/>
                  </a:lnTo>
                  <a:lnTo>
                    <a:pt x="58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2F5F"/>
            </a:solidFill>
            <a:ln w="25400">
              <a:solidFill>
                <a:srgbClr val="002F5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61" name="Freeform 93"/>
            <p:cNvSpPr>
              <a:spLocks/>
            </p:cNvSpPr>
            <p:nvPr/>
          </p:nvSpPr>
          <p:spPr bwMode="auto">
            <a:xfrm>
              <a:off x="7251231" y="3026740"/>
              <a:ext cx="93663" cy="82550"/>
            </a:xfrm>
            <a:custGeom>
              <a:avLst/>
              <a:gdLst>
                <a:gd name="T0" fmla="*/ 0 w 59"/>
                <a:gd name="T1" fmla="*/ 52 h 52"/>
                <a:gd name="T2" fmla="*/ 29 w 59"/>
                <a:gd name="T3" fmla="*/ 0 h 52"/>
                <a:gd name="T4" fmla="*/ 59 w 59"/>
                <a:gd name="T5" fmla="*/ 52 h 52"/>
                <a:gd name="T6" fmla="*/ 0 w 59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2">
                  <a:moveTo>
                    <a:pt x="0" y="52"/>
                  </a:moveTo>
                  <a:lnTo>
                    <a:pt x="29" y="0"/>
                  </a:lnTo>
                  <a:lnTo>
                    <a:pt x="59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2F5F"/>
            </a:solidFill>
            <a:ln w="25400">
              <a:solidFill>
                <a:srgbClr val="002F5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62" name="Freeform 94"/>
            <p:cNvSpPr>
              <a:spLocks/>
            </p:cNvSpPr>
            <p:nvPr/>
          </p:nvSpPr>
          <p:spPr bwMode="auto">
            <a:xfrm>
              <a:off x="8427568" y="3042615"/>
              <a:ext cx="92075" cy="79375"/>
            </a:xfrm>
            <a:custGeom>
              <a:avLst/>
              <a:gdLst>
                <a:gd name="T0" fmla="*/ 0 w 58"/>
                <a:gd name="T1" fmla="*/ 50 h 50"/>
                <a:gd name="T2" fmla="*/ 28 w 58"/>
                <a:gd name="T3" fmla="*/ 0 h 50"/>
                <a:gd name="T4" fmla="*/ 58 w 58"/>
                <a:gd name="T5" fmla="*/ 50 h 50"/>
                <a:gd name="T6" fmla="*/ 0 w 5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0">
                  <a:moveTo>
                    <a:pt x="0" y="50"/>
                  </a:moveTo>
                  <a:lnTo>
                    <a:pt x="28" y="0"/>
                  </a:lnTo>
                  <a:lnTo>
                    <a:pt x="58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2F5F"/>
            </a:solidFill>
            <a:ln w="25400">
              <a:solidFill>
                <a:srgbClr val="002F5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63" name="Freeform 95"/>
            <p:cNvSpPr>
              <a:spLocks/>
            </p:cNvSpPr>
            <p:nvPr/>
          </p:nvSpPr>
          <p:spPr bwMode="auto">
            <a:xfrm>
              <a:off x="1407643" y="3925265"/>
              <a:ext cx="95250" cy="79375"/>
            </a:xfrm>
            <a:custGeom>
              <a:avLst/>
              <a:gdLst>
                <a:gd name="T0" fmla="*/ 0 w 60"/>
                <a:gd name="T1" fmla="*/ 50 h 50"/>
                <a:gd name="T2" fmla="*/ 30 w 60"/>
                <a:gd name="T3" fmla="*/ 0 h 50"/>
                <a:gd name="T4" fmla="*/ 60 w 60"/>
                <a:gd name="T5" fmla="*/ 50 h 50"/>
                <a:gd name="T6" fmla="*/ 0 w 60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0">
                  <a:moveTo>
                    <a:pt x="0" y="50"/>
                  </a:moveTo>
                  <a:lnTo>
                    <a:pt x="30" y="0"/>
                  </a:lnTo>
                  <a:lnTo>
                    <a:pt x="6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2F5F"/>
            </a:solidFill>
            <a:ln w="25400">
              <a:solidFill>
                <a:srgbClr val="002F5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64" name="Line 96"/>
            <p:cNvSpPr>
              <a:spLocks noChangeShapeType="1"/>
            </p:cNvSpPr>
            <p:nvPr/>
          </p:nvSpPr>
          <p:spPr bwMode="auto">
            <a:xfrm>
              <a:off x="1693393" y="2737815"/>
              <a:ext cx="69850" cy="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65" name="Line 97"/>
            <p:cNvSpPr>
              <a:spLocks noChangeShapeType="1"/>
            </p:cNvSpPr>
            <p:nvPr/>
          </p:nvSpPr>
          <p:spPr bwMode="auto">
            <a:xfrm>
              <a:off x="2585568" y="2575890"/>
              <a:ext cx="69850" cy="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66" name="Line 98"/>
            <p:cNvSpPr>
              <a:spLocks noChangeShapeType="1"/>
            </p:cNvSpPr>
            <p:nvPr/>
          </p:nvSpPr>
          <p:spPr bwMode="auto">
            <a:xfrm>
              <a:off x="3168181" y="2658440"/>
              <a:ext cx="69850" cy="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67" name="Line 99"/>
            <p:cNvSpPr>
              <a:spLocks noChangeShapeType="1"/>
            </p:cNvSpPr>
            <p:nvPr/>
          </p:nvSpPr>
          <p:spPr bwMode="auto">
            <a:xfrm>
              <a:off x="3758731" y="2645740"/>
              <a:ext cx="69850" cy="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68" name="Line 100"/>
            <p:cNvSpPr>
              <a:spLocks noChangeShapeType="1"/>
            </p:cNvSpPr>
            <p:nvPr/>
          </p:nvSpPr>
          <p:spPr bwMode="auto">
            <a:xfrm>
              <a:off x="4933481" y="2512390"/>
              <a:ext cx="69850" cy="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69" name="Line 101"/>
            <p:cNvSpPr>
              <a:spLocks noChangeShapeType="1"/>
            </p:cNvSpPr>
            <p:nvPr/>
          </p:nvSpPr>
          <p:spPr bwMode="auto">
            <a:xfrm>
              <a:off x="6098706" y="2315540"/>
              <a:ext cx="69850" cy="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70" name="Line 102"/>
            <p:cNvSpPr>
              <a:spLocks noChangeShapeType="1"/>
            </p:cNvSpPr>
            <p:nvPr/>
          </p:nvSpPr>
          <p:spPr bwMode="auto">
            <a:xfrm>
              <a:off x="7263931" y="2436190"/>
              <a:ext cx="68263" cy="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71" name="Line 103"/>
            <p:cNvSpPr>
              <a:spLocks noChangeShapeType="1"/>
            </p:cNvSpPr>
            <p:nvPr/>
          </p:nvSpPr>
          <p:spPr bwMode="auto">
            <a:xfrm>
              <a:off x="8440268" y="2518740"/>
              <a:ext cx="66675" cy="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72" name="Line 104"/>
            <p:cNvSpPr>
              <a:spLocks noChangeShapeType="1"/>
            </p:cNvSpPr>
            <p:nvPr/>
          </p:nvSpPr>
          <p:spPr bwMode="auto">
            <a:xfrm>
              <a:off x="7263931" y="3709365"/>
              <a:ext cx="68263" cy="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73" name="Line 105"/>
            <p:cNvSpPr>
              <a:spLocks noChangeShapeType="1"/>
            </p:cNvSpPr>
            <p:nvPr/>
          </p:nvSpPr>
          <p:spPr bwMode="auto">
            <a:xfrm>
              <a:off x="6098706" y="3709365"/>
              <a:ext cx="69850" cy="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74" name="Line 106"/>
            <p:cNvSpPr>
              <a:spLocks noChangeShapeType="1"/>
            </p:cNvSpPr>
            <p:nvPr/>
          </p:nvSpPr>
          <p:spPr bwMode="auto">
            <a:xfrm>
              <a:off x="1998193" y="2636215"/>
              <a:ext cx="66675" cy="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75" name="Line 107"/>
            <p:cNvSpPr>
              <a:spLocks noChangeShapeType="1"/>
            </p:cNvSpPr>
            <p:nvPr/>
          </p:nvSpPr>
          <p:spPr bwMode="auto">
            <a:xfrm>
              <a:off x="1693393" y="3750640"/>
              <a:ext cx="69850" cy="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76" name="Line 108"/>
            <p:cNvSpPr>
              <a:spLocks noChangeShapeType="1"/>
            </p:cNvSpPr>
            <p:nvPr/>
          </p:nvSpPr>
          <p:spPr bwMode="auto">
            <a:xfrm>
              <a:off x="1728318" y="2737815"/>
              <a:ext cx="0" cy="1012825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77" name="Line 109"/>
            <p:cNvSpPr>
              <a:spLocks noChangeShapeType="1"/>
            </p:cNvSpPr>
            <p:nvPr/>
          </p:nvSpPr>
          <p:spPr bwMode="auto">
            <a:xfrm>
              <a:off x="2033118" y="2636215"/>
              <a:ext cx="0" cy="1031875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78" name="Line 110"/>
            <p:cNvSpPr>
              <a:spLocks noChangeShapeType="1"/>
            </p:cNvSpPr>
            <p:nvPr/>
          </p:nvSpPr>
          <p:spPr bwMode="auto">
            <a:xfrm>
              <a:off x="2620493" y="2575890"/>
              <a:ext cx="0" cy="111760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79" name="Line 111"/>
            <p:cNvSpPr>
              <a:spLocks noChangeShapeType="1"/>
            </p:cNvSpPr>
            <p:nvPr/>
          </p:nvSpPr>
          <p:spPr bwMode="auto">
            <a:xfrm>
              <a:off x="3203106" y="2658440"/>
              <a:ext cx="0" cy="1019175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80" name="Line 112"/>
            <p:cNvSpPr>
              <a:spLocks noChangeShapeType="1"/>
            </p:cNvSpPr>
            <p:nvPr/>
          </p:nvSpPr>
          <p:spPr bwMode="auto">
            <a:xfrm>
              <a:off x="3793656" y="2645740"/>
              <a:ext cx="0" cy="100965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81" name="Line 113"/>
            <p:cNvSpPr>
              <a:spLocks noChangeShapeType="1"/>
            </p:cNvSpPr>
            <p:nvPr/>
          </p:nvSpPr>
          <p:spPr bwMode="auto">
            <a:xfrm>
              <a:off x="4968406" y="2512390"/>
              <a:ext cx="0" cy="1082675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82" name="Line 114"/>
            <p:cNvSpPr>
              <a:spLocks noChangeShapeType="1"/>
            </p:cNvSpPr>
            <p:nvPr/>
          </p:nvSpPr>
          <p:spPr bwMode="auto">
            <a:xfrm>
              <a:off x="6133631" y="2315540"/>
              <a:ext cx="0" cy="1393825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83" name="Line 115"/>
            <p:cNvSpPr>
              <a:spLocks noChangeShapeType="1"/>
            </p:cNvSpPr>
            <p:nvPr/>
          </p:nvSpPr>
          <p:spPr bwMode="auto">
            <a:xfrm>
              <a:off x="7297268" y="2436190"/>
              <a:ext cx="0" cy="1273175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84" name="Line 116"/>
            <p:cNvSpPr>
              <a:spLocks noChangeShapeType="1"/>
            </p:cNvSpPr>
            <p:nvPr/>
          </p:nvSpPr>
          <p:spPr bwMode="auto">
            <a:xfrm>
              <a:off x="8472018" y="2518740"/>
              <a:ext cx="0" cy="1069975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85" name="Freeform 117"/>
            <p:cNvSpPr>
              <a:spLocks/>
            </p:cNvSpPr>
            <p:nvPr/>
          </p:nvSpPr>
          <p:spPr bwMode="auto">
            <a:xfrm>
              <a:off x="1455268" y="3252165"/>
              <a:ext cx="6953250" cy="714375"/>
            </a:xfrm>
            <a:custGeom>
              <a:avLst/>
              <a:gdLst>
                <a:gd name="T0" fmla="*/ 0 w 4380"/>
                <a:gd name="T1" fmla="*/ 450 h 450"/>
                <a:gd name="T2" fmla="*/ 136 w 4380"/>
                <a:gd name="T3" fmla="*/ 46 h 450"/>
                <a:gd name="T4" fmla="*/ 316 w 4380"/>
                <a:gd name="T5" fmla="*/ 34 h 450"/>
                <a:gd name="T6" fmla="*/ 690 w 4380"/>
                <a:gd name="T7" fmla="*/ 14 h 450"/>
                <a:gd name="T8" fmla="*/ 1057 w 4380"/>
                <a:gd name="T9" fmla="*/ 60 h 450"/>
                <a:gd name="T10" fmla="*/ 1429 w 4380"/>
                <a:gd name="T11" fmla="*/ 64 h 450"/>
                <a:gd name="T12" fmla="*/ 2169 w 4380"/>
                <a:gd name="T13" fmla="*/ 24 h 450"/>
                <a:gd name="T14" fmla="*/ 2909 w 4380"/>
                <a:gd name="T15" fmla="*/ 0 h 450"/>
                <a:gd name="T16" fmla="*/ 3643 w 4380"/>
                <a:gd name="T17" fmla="*/ 18 h 450"/>
                <a:gd name="T18" fmla="*/ 4380 w 4380"/>
                <a:gd name="T19" fmla="*/ 3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80" h="450">
                  <a:moveTo>
                    <a:pt x="0" y="450"/>
                  </a:moveTo>
                  <a:lnTo>
                    <a:pt x="136" y="46"/>
                  </a:lnTo>
                  <a:lnTo>
                    <a:pt x="316" y="34"/>
                  </a:lnTo>
                  <a:lnTo>
                    <a:pt x="690" y="14"/>
                  </a:lnTo>
                  <a:lnTo>
                    <a:pt x="1057" y="60"/>
                  </a:lnTo>
                  <a:lnTo>
                    <a:pt x="1429" y="64"/>
                  </a:lnTo>
                  <a:lnTo>
                    <a:pt x="2169" y="24"/>
                  </a:lnTo>
                  <a:lnTo>
                    <a:pt x="2909" y="0"/>
                  </a:lnTo>
                  <a:lnTo>
                    <a:pt x="3643" y="18"/>
                  </a:lnTo>
                  <a:lnTo>
                    <a:pt x="4380" y="34"/>
                  </a:lnTo>
                </a:path>
              </a:pathLst>
            </a:cu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86" name="Freeform 118"/>
            <p:cNvSpPr>
              <a:spLocks/>
            </p:cNvSpPr>
            <p:nvPr/>
          </p:nvSpPr>
          <p:spPr bwMode="auto">
            <a:xfrm>
              <a:off x="1633068" y="3283915"/>
              <a:ext cx="79375" cy="79375"/>
            </a:xfrm>
            <a:custGeom>
              <a:avLst/>
              <a:gdLst>
                <a:gd name="T0" fmla="*/ 26 w 50"/>
                <a:gd name="T1" fmla="*/ 50 h 50"/>
                <a:gd name="T2" fmla="*/ 0 w 50"/>
                <a:gd name="T3" fmla="*/ 26 h 50"/>
                <a:gd name="T4" fmla="*/ 26 w 50"/>
                <a:gd name="T5" fmla="*/ 0 h 50"/>
                <a:gd name="T6" fmla="*/ 50 w 50"/>
                <a:gd name="T7" fmla="*/ 26 h 50"/>
                <a:gd name="T8" fmla="*/ 26 w 50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6" y="50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50" y="26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002F5F"/>
            </a:solidFill>
            <a:ln w="25400">
              <a:solidFill>
                <a:srgbClr val="002F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87" name="Freeform 119"/>
            <p:cNvSpPr>
              <a:spLocks/>
            </p:cNvSpPr>
            <p:nvPr/>
          </p:nvSpPr>
          <p:spPr bwMode="auto">
            <a:xfrm>
              <a:off x="1417168" y="3925265"/>
              <a:ext cx="76200" cy="79375"/>
            </a:xfrm>
            <a:custGeom>
              <a:avLst/>
              <a:gdLst>
                <a:gd name="T0" fmla="*/ 24 w 48"/>
                <a:gd name="T1" fmla="*/ 50 h 50"/>
                <a:gd name="T2" fmla="*/ 0 w 48"/>
                <a:gd name="T3" fmla="*/ 26 h 50"/>
                <a:gd name="T4" fmla="*/ 24 w 48"/>
                <a:gd name="T5" fmla="*/ 0 h 50"/>
                <a:gd name="T6" fmla="*/ 48 w 48"/>
                <a:gd name="T7" fmla="*/ 26 h 50"/>
                <a:gd name="T8" fmla="*/ 24 w 48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0">
                  <a:moveTo>
                    <a:pt x="24" y="50"/>
                  </a:moveTo>
                  <a:lnTo>
                    <a:pt x="0" y="26"/>
                  </a:lnTo>
                  <a:lnTo>
                    <a:pt x="24" y="0"/>
                  </a:lnTo>
                  <a:lnTo>
                    <a:pt x="48" y="26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rgbClr val="002F5F"/>
            </a:solidFill>
            <a:ln w="25400">
              <a:solidFill>
                <a:srgbClr val="002F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88" name="Freeform 120"/>
            <p:cNvSpPr>
              <a:spLocks/>
            </p:cNvSpPr>
            <p:nvPr/>
          </p:nvSpPr>
          <p:spPr bwMode="auto">
            <a:xfrm>
              <a:off x="1917230" y="3268040"/>
              <a:ext cx="76200" cy="79375"/>
            </a:xfrm>
            <a:custGeom>
              <a:avLst/>
              <a:gdLst>
                <a:gd name="T0" fmla="*/ 24 w 48"/>
                <a:gd name="T1" fmla="*/ 50 h 50"/>
                <a:gd name="T2" fmla="*/ 0 w 48"/>
                <a:gd name="T3" fmla="*/ 24 h 50"/>
                <a:gd name="T4" fmla="*/ 24 w 48"/>
                <a:gd name="T5" fmla="*/ 0 h 50"/>
                <a:gd name="T6" fmla="*/ 48 w 48"/>
                <a:gd name="T7" fmla="*/ 24 h 50"/>
                <a:gd name="T8" fmla="*/ 24 w 48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0">
                  <a:moveTo>
                    <a:pt x="24" y="50"/>
                  </a:moveTo>
                  <a:lnTo>
                    <a:pt x="0" y="24"/>
                  </a:lnTo>
                  <a:lnTo>
                    <a:pt x="24" y="0"/>
                  </a:lnTo>
                  <a:lnTo>
                    <a:pt x="48" y="24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rgbClr val="002F5F"/>
            </a:solidFill>
            <a:ln w="25400">
              <a:solidFill>
                <a:srgbClr val="002F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89" name="Freeform 121"/>
            <p:cNvSpPr>
              <a:spLocks/>
            </p:cNvSpPr>
            <p:nvPr/>
          </p:nvSpPr>
          <p:spPr bwMode="auto">
            <a:xfrm>
              <a:off x="2504605" y="3236290"/>
              <a:ext cx="79375" cy="79375"/>
            </a:xfrm>
            <a:custGeom>
              <a:avLst/>
              <a:gdLst>
                <a:gd name="T0" fmla="*/ 26 w 50"/>
                <a:gd name="T1" fmla="*/ 50 h 50"/>
                <a:gd name="T2" fmla="*/ 0 w 50"/>
                <a:gd name="T3" fmla="*/ 26 h 50"/>
                <a:gd name="T4" fmla="*/ 26 w 50"/>
                <a:gd name="T5" fmla="*/ 0 h 50"/>
                <a:gd name="T6" fmla="*/ 50 w 50"/>
                <a:gd name="T7" fmla="*/ 26 h 50"/>
                <a:gd name="T8" fmla="*/ 26 w 50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6" y="50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50" y="26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002F5F"/>
            </a:solidFill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90" name="Freeform 122"/>
            <p:cNvSpPr>
              <a:spLocks/>
            </p:cNvSpPr>
            <p:nvPr/>
          </p:nvSpPr>
          <p:spPr bwMode="auto">
            <a:xfrm>
              <a:off x="2504605" y="3236290"/>
              <a:ext cx="79375" cy="79375"/>
            </a:xfrm>
            <a:custGeom>
              <a:avLst/>
              <a:gdLst>
                <a:gd name="T0" fmla="*/ 26 w 50"/>
                <a:gd name="T1" fmla="*/ 50 h 50"/>
                <a:gd name="T2" fmla="*/ 0 w 50"/>
                <a:gd name="T3" fmla="*/ 26 h 50"/>
                <a:gd name="T4" fmla="*/ 26 w 50"/>
                <a:gd name="T5" fmla="*/ 0 h 50"/>
                <a:gd name="T6" fmla="*/ 50 w 50"/>
                <a:gd name="T7" fmla="*/ 26 h 50"/>
                <a:gd name="T8" fmla="*/ 26 w 50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6" y="50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50" y="26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002F5F"/>
            </a:solidFill>
            <a:ln w="25400">
              <a:solidFill>
                <a:srgbClr val="002F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91" name="Freeform 123"/>
            <p:cNvSpPr>
              <a:spLocks/>
            </p:cNvSpPr>
            <p:nvPr/>
          </p:nvSpPr>
          <p:spPr bwMode="auto">
            <a:xfrm>
              <a:off x="3090393" y="3306140"/>
              <a:ext cx="76200" cy="79375"/>
            </a:xfrm>
            <a:custGeom>
              <a:avLst/>
              <a:gdLst>
                <a:gd name="T0" fmla="*/ 24 w 48"/>
                <a:gd name="T1" fmla="*/ 50 h 50"/>
                <a:gd name="T2" fmla="*/ 0 w 48"/>
                <a:gd name="T3" fmla="*/ 26 h 50"/>
                <a:gd name="T4" fmla="*/ 24 w 48"/>
                <a:gd name="T5" fmla="*/ 0 h 50"/>
                <a:gd name="T6" fmla="*/ 48 w 48"/>
                <a:gd name="T7" fmla="*/ 26 h 50"/>
                <a:gd name="T8" fmla="*/ 24 w 48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0">
                  <a:moveTo>
                    <a:pt x="24" y="50"/>
                  </a:moveTo>
                  <a:lnTo>
                    <a:pt x="0" y="26"/>
                  </a:lnTo>
                  <a:lnTo>
                    <a:pt x="24" y="0"/>
                  </a:lnTo>
                  <a:lnTo>
                    <a:pt x="48" y="26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rgbClr val="002F5F"/>
            </a:solidFill>
            <a:ln w="25400">
              <a:solidFill>
                <a:srgbClr val="002F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92" name="Freeform 124"/>
            <p:cNvSpPr>
              <a:spLocks/>
            </p:cNvSpPr>
            <p:nvPr/>
          </p:nvSpPr>
          <p:spPr bwMode="auto">
            <a:xfrm>
              <a:off x="3677768" y="3315665"/>
              <a:ext cx="79375" cy="79375"/>
            </a:xfrm>
            <a:custGeom>
              <a:avLst/>
              <a:gdLst>
                <a:gd name="T0" fmla="*/ 24 w 50"/>
                <a:gd name="T1" fmla="*/ 50 h 50"/>
                <a:gd name="T2" fmla="*/ 0 w 50"/>
                <a:gd name="T3" fmla="*/ 24 h 50"/>
                <a:gd name="T4" fmla="*/ 24 w 50"/>
                <a:gd name="T5" fmla="*/ 0 h 50"/>
                <a:gd name="T6" fmla="*/ 50 w 50"/>
                <a:gd name="T7" fmla="*/ 24 h 50"/>
                <a:gd name="T8" fmla="*/ 24 w 50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4" y="50"/>
                  </a:moveTo>
                  <a:lnTo>
                    <a:pt x="0" y="24"/>
                  </a:lnTo>
                  <a:lnTo>
                    <a:pt x="24" y="0"/>
                  </a:lnTo>
                  <a:lnTo>
                    <a:pt x="50" y="24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rgbClr val="002F5F"/>
            </a:solidFill>
            <a:ln w="25400">
              <a:solidFill>
                <a:srgbClr val="002F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93" name="Freeform 125"/>
            <p:cNvSpPr>
              <a:spLocks/>
            </p:cNvSpPr>
            <p:nvPr/>
          </p:nvSpPr>
          <p:spPr bwMode="auto">
            <a:xfrm>
              <a:off x="4855693" y="3252165"/>
              <a:ext cx="79375" cy="79375"/>
            </a:xfrm>
            <a:custGeom>
              <a:avLst/>
              <a:gdLst>
                <a:gd name="T0" fmla="*/ 24 w 50"/>
                <a:gd name="T1" fmla="*/ 50 h 50"/>
                <a:gd name="T2" fmla="*/ 0 w 50"/>
                <a:gd name="T3" fmla="*/ 24 h 50"/>
                <a:gd name="T4" fmla="*/ 24 w 50"/>
                <a:gd name="T5" fmla="*/ 0 h 50"/>
                <a:gd name="T6" fmla="*/ 50 w 50"/>
                <a:gd name="T7" fmla="*/ 24 h 50"/>
                <a:gd name="T8" fmla="*/ 24 w 50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4" y="50"/>
                  </a:moveTo>
                  <a:lnTo>
                    <a:pt x="0" y="24"/>
                  </a:lnTo>
                  <a:lnTo>
                    <a:pt x="24" y="0"/>
                  </a:lnTo>
                  <a:lnTo>
                    <a:pt x="50" y="24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rgbClr val="002F5F"/>
            </a:solidFill>
            <a:ln w="25400">
              <a:solidFill>
                <a:srgbClr val="002F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94" name="Freeform 126"/>
            <p:cNvSpPr>
              <a:spLocks/>
            </p:cNvSpPr>
            <p:nvPr/>
          </p:nvSpPr>
          <p:spPr bwMode="auto">
            <a:xfrm>
              <a:off x="6030443" y="3214065"/>
              <a:ext cx="79375" cy="76200"/>
            </a:xfrm>
            <a:custGeom>
              <a:avLst/>
              <a:gdLst>
                <a:gd name="T0" fmla="*/ 26 w 50"/>
                <a:gd name="T1" fmla="*/ 48 h 48"/>
                <a:gd name="T2" fmla="*/ 0 w 50"/>
                <a:gd name="T3" fmla="*/ 24 h 48"/>
                <a:gd name="T4" fmla="*/ 26 w 50"/>
                <a:gd name="T5" fmla="*/ 0 h 48"/>
                <a:gd name="T6" fmla="*/ 50 w 50"/>
                <a:gd name="T7" fmla="*/ 24 h 48"/>
                <a:gd name="T8" fmla="*/ 26 w 50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26" y="48"/>
                  </a:moveTo>
                  <a:lnTo>
                    <a:pt x="0" y="24"/>
                  </a:lnTo>
                  <a:lnTo>
                    <a:pt x="26" y="0"/>
                  </a:lnTo>
                  <a:lnTo>
                    <a:pt x="50" y="24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2F5F"/>
            </a:solidFill>
            <a:ln w="25400">
              <a:solidFill>
                <a:srgbClr val="002F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95" name="Freeform 127"/>
            <p:cNvSpPr>
              <a:spLocks/>
            </p:cNvSpPr>
            <p:nvPr/>
          </p:nvSpPr>
          <p:spPr bwMode="auto">
            <a:xfrm>
              <a:off x="7198843" y="3242640"/>
              <a:ext cx="76200" cy="79375"/>
            </a:xfrm>
            <a:custGeom>
              <a:avLst/>
              <a:gdLst>
                <a:gd name="T0" fmla="*/ 24 w 48"/>
                <a:gd name="T1" fmla="*/ 50 h 50"/>
                <a:gd name="T2" fmla="*/ 0 w 48"/>
                <a:gd name="T3" fmla="*/ 24 h 50"/>
                <a:gd name="T4" fmla="*/ 24 w 48"/>
                <a:gd name="T5" fmla="*/ 0 h 50"/>
                <a:gd name="T6" fmla="*/ 48 w 48"/>
                <a:gd name="T7" fmla="*/ 24 h 50"/>
                <a:gd name="T8" fmla="*/ 24 w 48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0">
                  <a:moveTo>
                    <a:pt x="24" y="50"/>
                  </a:moveTo>
                  <a:lnTo>
                    <a:pt x="0" y="24"/>
                  </a:lnTo>
                  <a:lnTo>
                    <a:pt x="24" y="0"/>
                  </a:lnTo>
                  <a:lnTo>
                    <a:pt x="48" y="24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rgbClr val="002F5F"/>
            </a:solidFill>
            <a:ln w="25400">
              <a:solidFill>
                <a:srgbClr val="002F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96" name="Freeform 128"/>
            <p:cNvSpPr>
              <a:spLocks/>
            </p:cNvSpPr>
            <p:nvPr/>
          </p:nvSpPr>
          <p:spPr bwMode="auto">
            <a:xfrm>
              <a:off x="8365655" y="3268040"/>
              <a:ext cx="76200" cy="79375"/>
            </a:xfrm>
            <a:custGeom>
              <a:avLst/>
              <a:gdLst>
                <a:gd name="T0" fmla="*/ 24 w 48"/>
                <a:gd name="T1" fmla="*/ 50 h 50"/>
                <a:gd name="T2" fmla="*/ 0 w 48"/>
                <a:gd name="T3" fmla="*/ 24 h 50"/>
                <a:gd name="T4" fmla="*/ 24 w 48"/>
                <a:gd name="T5" fmla="*/ 0 h 50"/>
                <a:gd name="T6" fmla="*/ 48 w 48"/>
                <a:gd name="T7" fmla="*/ 24 h 50"/>
                <a:gd name="T8" fmla="*/ 24 w 48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0">
                  <a:moveTo>
                    <a:pt x="24" y="50"/>
                  </a:moveTo>
                  <a:lnTo>
                    <a:pt x="0" y="24"/>
                  </a:lnTo>
                  <a:lnTo>
                    <a:pt x="24" y="0"/>
                  </a:lnTo>
                  <a:lnTo>
                    <a:pt x="48" y="24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rgbClr val="002F5F"/>
            </a:solidFill>
            <a:ln w="25400">
              <a:solidFill>
                <a:srgbClr val="002F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97" name="Line 129"/>
            <p:cNvSpPr>
              <a:spLocks noChangeShapeType="1"/>
            </p:cNvSpPr>
            <p:nvPr/>
          </p:nvSpPr>
          <p:spPr bwMode="auto">
            <a:xfrm>
              <a:off x="1639418" y="2766390"/>
              <a:ext cx="66675" cy="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98" name="Line 130"/>
            <p:cNvSpPr>
              <a:spLocks noChangeShapeType="1"/>
            </p:cNvSpPr>
            <p:nvPr/>
          </p:nvSpPr>
          <p:spPr bwMode="auto">
            <a:xfrm>
              <a:off x="2515718" y="2718765"/>
              <a:ext cx="66675" cy="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799" name="Line 131"/>
            <p:cNvSpPr>
              <a:spLocks noChangeShapeType="1"/>
            </p:cNvSpPr>
            <p:nvPr/>
          </p:nvSpPr>
          <p:spPr bwMode="auto">
            <a:xfrm>
              <a:off x="3098331" y="2804490"/>
              <a:ext cx="69850" cy="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00" name="Line 132"/>
            <p:cNvSpPr>
              <a:spLocks noChangeShapeType="1"/>
            </p:cNvSpPr>
            <p:nvPr/>
          </p:nvSpPr>
          <p:spPr bwMode="auto">
            <a:xfrm>
              <a:off x="3098331" y="3918915"/>
              <a:ext cx="69850" cy="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01" name="Line 133"/>
            <p:cNvSpPr>
              <a:spLocks noChangeShapeType="1"/>
            </p:cNvSpPr>
            <p:nvPr/>
          </p:nvSpPr>
          <p:spPr bwMode="auto">
            <a:xfrm>
              <a:off x="3688881" y="2814015"/>
              <a:ext cx="66675" cy="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02" name="Line 134"/>
            <p:cNvSpPr>
              <a:spLocks noChangeShapeType="1"/>
            </p:cNvSpPr>
            <p:nvPr/>
          </p:nvSpPr>
          <p:spPr bwMode="auto">
            <a:xfrm>
              <a:off x="3688881" y="3906215"/>
              <a:ext cx="66675" cy="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03" name="Line 135"/>
            <p:cNvSpPr>
              <a:spLocks noChangeShapeType="1"/>
            </p:cNvSpPr>
            <p:nvPr/>
          </p:nvSpPr>
          <p:spPr bwMode="auto">
            <a:xfrm>
              <a:off x="4866806" y="2721940"/>
              <a:ext cx="66675" cy="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04" name="Line 136"/>
            <p:cNvSpPr>
              <a:spLocks noChangeShapeType="1"/>
            </p:cNvSpPr>
            <p:nvPr/>
          </p:nvSpPr>
          <p:spPr bwMode="auto">
            <a:xfrm>
              <a:off x="4866806" y="3852240"/>
              <a:ext cx="66675" cy="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05" name="Line 137"/>
            <p:cNvSpPr>
              <a:spLocks noChangeShapeType="1"/>
            </p:cNvSpPr>
            <p:nvPr/>
          </p:nvSpPr>
          <p:spPr bwMode="auto">
            <a:xfrm>
              <a:off x="6041556" y="2728290"/>
              <a:ext cx="66675" cy="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06" name="Line 138"/>
            <p:cNvSpPr>
              <a:spLocks noChangeShapeType="1"/>
            </p:cNvSpPr>
            <p:nvPr/>
          </p:nvSpPr>
          <p:spPr bwMode="auto">
            <a:xfrm>
              <a:off x="6041556" y="3769690"/>
              <a:ext cx="66675" cy="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07" name="Line 139"/>
            <p:cNvSpPr>
              <a:spLocks noChangeShapeType="1"/>
            </p:cNvSpPr>
            <p:nvPr/>
          </p:nvSpPr>
          <p:spPr bwMode="auto">
            <a:xfrm>
              <a:off x="7206781" y="2664790"/>
              <a:ext cx="69850" cy="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08" name="Line 140"/>
            <p:cNvSpPr>
              <a:spLocks noChangeShapeType="1"/>
            </p:cNvSpPr>
            <p:nvPr/>
          </p:nvSpPr>
          <p:spPr bwMode="auto">
            <a:xfrm>
              <a:off x="7206781" y="3906215"/>
              <a:ext cx="69850" cy="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09" name="Line 141"/>
            <p:cNvSpPr>
              <a:spLocks noChangeShapeType="1"/>
            </p:cNvSpPr>
            <p:nvPr/>
          </p:nvSpPr>
          <p:spPr bwMode="auto">
            <a:xfrm>
              <a:off x="8373593" y="3915740"/>
              <a:ext cx="69850" cy="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10" name="Line 142"/>
            <p:cNvSpPr>
              <a:spLocks noChangeShapeType="1"/>
            </p:cNvSpPr>
            <p:nvPr/>
          </p:nvSpPr>
          <p:spPr bwMode="auto">
            <a:xfrm>
              <a:off x="8373593" y="2687015"/>
              <a:ext cx="69850" cy="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11" name="Line 143"/>
            <p:cNvSpPr>
              <a:spLocks noChangeShapeType="1"/>
            </p:cNvSpPr>
            <p:nvPr/>
          </p:nvSpPr>
          <p:spPr bwMode="auto">
            <a:xfrm>
              <a:off x="1925168" y="2766390"/>
              <a:ext cx="69850" cy="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12" name="Line 144"/>
            <p:cNvSpPr>
              <a:spLocks noChangeShapeType="1"/>
            </p:cNvSpPr>
            <p:nvPr/>
          </p:nvSpPr>
          <p:spPr bwMode="auto">
            <a:xfrm>
              <a:off x="1925168" y="3750640"/>
              <a:ext cx="69850" cy="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13" name="Line 145"/>
            <p:cNvSpPr>
              <a:spLocks noChangeShapeType="1"/>
            </p:cNvSpPr>
            <p:nvPr/>
          </p:nvSpPr>
          <p:spPr bwMode="auto">
            <a:xfrm>
              <a:off x="1674343" y="2766390"/>
              <a:ext cx="0" cy="108585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14" name="Line 146"/>
            <p:cNvSpPr>
              <a:spLocks noChangeShapeType="1"/>
            </p:cNvSpPr>
            <p:nvPr/>
          </p:nvSpPr>
          <p:spPr bwMode="auto">
            <a:xfrm>
              <a:off x="1960093" y="2766390"/>
              <a:ext cx="0" cy="98425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15" name="Line 147"/>
            <p:cNvSpPr>
              <a:spLocks noChangeShapeType="1"/>
            </p:cNvSpPr>
            <p:nvPr/>
          </p:nvSpPr>
          <p:spPr bwMode="auto">
            <a:xfrm>
              <a:off x="2550643" y="2718765"/>
              <a:ext cx="0" cy="111125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16" name="Line 148"/>
            <p:cNvSpPr>
              <a:spLocks noChangeShapeType="1"/>
            </p:cNvSpPr>
            <p:nvPr/>
          </p:nvSpPr>
          <p:spPr bwMode="auto">
            <a:xfrm>
              <a:off x="3133256" y="2804490"/>
              <a:ext cx="0" cy="1114425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17" name="Line 149"/>
            <p:cNvSpPr>
              <a:spLocks noChangeShapeType="1"/>
            </p:cNvSpPr>
            <p:nvPr/>
          </p:nvSpPr>
          <p:spPr bwMode="auto">
            <a:xfrm>
              <a:off x="3720631" y="2814015"/>
              <a:ext cx="0" cy="109220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18" name="Line 150"/>
            <p:cNvSpPr>
              <a:spLocks noChangeShapeType="1"/>
            </p:cNvSpPr>
            <p:nvPr/>
          </p:nvSpPr>
          <p:spPr bwMode="auto">
            <a:xfrm>
              <a:off x="4898556" y="2721940"/>
              <a:ext cx="0" cy="113030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19" name="Line 151"/>
            <p:cNvSpPr>
              <a:spLocks noChangeShapeType="1"/>
            </p:cNvSpPr>
            <p:nvPr/>
          </p:nvSpPr>
          <p:spPr bwMode="auto">
            <a:xfrm>
              <a:off x="6076481" y="2728290"/>
              <a:ext cx="0" cy="1041400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20" name="Line 152"/>
            <p:cNvSpPr>
              <a:spLocks noChangeShapeType="1"/>
            </p:cNvSpPr>
            <p:nvPr/>
          </p:nvSpPr>
          <p:spPr bwMode="auto">
            <a:xfrm>
              <a:off x="7241706" y="2664790"/>
              <a:ext cx="0" cy="1241425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21" name="Line 153"/>
            <p:cNvSpPr>
              <a:spLocks noChangeShapeType="1"/>
            </p:cNvSpPr>
            <p:nvPr/>
          </p:nvSpPr>
          <p:spPr bwMode="auto">
            <a:xfrm>
              <a:off x="8408518" y="2687015"/>
              <a:ext cx="0" cy="1228725"/>
            </a:xfrm>
            <a:prstGeom prst="line">
              <a:avLst/>
            </a:prstGeom>
            <a:noFill/>
            <a:ln w="25400" cap="flat">
              <a:solidFill>
                <a:srgbClr val="002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22" name="Rectangle 154"/>
            <p:cNvSpPr>
              <a:spLocks noChangeArrowheads="1"/>
            </p:cNvSpPr>
            <p:nvPr/>
          </p:nvSpPr>
          <p:spPr bwMode="auto">
            <a:xfrm>
              <a:off x="1633068" y="3817315"/>
              <a:ext cx="79375" cy="79375"/>
            </a:xfrm>
            <a:prstGeom prst="rect">
              <a:avLst/>
            </a:prstGeom>
            <a:solidFill>
              <a:srgbClr val="9BBB59"/>
            </a:solidFill>
            <a:ln w="25400">
              <a:solidFill>
                <a:srgbClr val="9BBB59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23" name="Rectangle 155"/>
            <p:cNvSpPr>
              <a:spLocks noChangeArrowheads="1"/>
            </p:cNvSpPr>
            <p:nvPr/>
          </p:nvSpPr>
          <p:spPr bwMode="auto">
            <a:xfrm>
              <a:off x="3095156" y="3826840"/>
              <a:ext cx="76200" cy="79375"/>
            </a:xfrm>
            <a:prstGeom prst="rect">
              <a:avLst/>
            </a:prstGeom>
            <a:solidFill>
              <a:srgbClr val="9BBB59"/>
            </a:solidFill>
            <a:ln w="25400">
              <a:solidFill>
                <a:srgbClr val="9BBB59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24" name="Rectangle 156"/>
            <p:cNvSpPr>
              <a:spLocks noChangeArrowheads="1"/>
            </p:cNvSpPr>
            <p:nvPr/>
          </p:nvSpPr>
          <p:spPr bwMode="auto">
            <a:xfrm>
              <a:off x="3682531" y="3804615"/>
              <a:ext cx="79375" cy="79375"/>
            </a:xfrm>
            <a:prstGeom prst="rect">
              <a:avLst/>
            </a:prstGeom>
            <a:solidFill>
              <a:srgbClr val="9BBB59"/>
            </a:solidFill>
            <a:ln w="25400">
              <a:solidFill>
                <a:srgbClr val="9BBB59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25" name="Rectangle 157"/>
            <p:cNvSpPr>
              <a:spLocks noChangeArrowheads="1"/>
            </p:cNvSpPr>
            <p:nvPr/>
          </p:nvSpPr>
          <p:spPr bwMode="auto">
            <a:xfrm>
              <a:off x="4860456" y="3747465"/>
              <a:ext cx="79375" cy="79375"/>
            </a:xfrm>
            <a:prstGeom prst="rect">
              <a:avLst/>
            </a:prstGeom>
            <a:solidFill>
              <a:srgbClr val="9BBB59"/>
            </a:solidFill>
            <a:ln w="25400">
              <a:solidFill>
                <a:srgbClr val="9BBB59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26" name="Rectangle 158"/>
            <p:cNvSpPr>
              <a:spLocks noChangeArrowheads="1"/>
            </p:cNvSpPr>
            <p:nvPr/>
          </p:nvSpPr>
          <p:spPr bwMode="auto">
            <a:xfrm>
              <a:off x="7203606" y="3734765"/>
              <a:ext cx="76200" cy="79375"/>
            </a:xfrm>
            <a:prstGeom prst="rect">
              <a:avLst/>
            </a:prstGeom>
            <a:solidFill>
              <a:srgbClr val="9BBB59"/>
            </a:solidFill>
            <a:ln w="25400">
              <a:solidFill>
                <a:srgbClr val="9BBB59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27" name="Rectangle 159"/>
            <p:cNvSpPr>
              <a:spLocks noChangeArrowheads="1"/>
            </p:cNvSpPr>
            <p:nvPr/>
          </p:nvSpPr>
          <p:spPr bwMode="auto">
            <a:xfrm>
              <a:off x="8370418" y="3776040"/>
              <a:ext cx="79375" cy="76200"/>
            </a:xfrm>
            <a:prstGeom prst="rect">
              <a:avLst/>
            </a:prstGeom>
            <a:solidFill>
              <a:srgbClr val="9BBB59"/>
            </a:solidFill>
            <a:ln w="25400">
              <a:solidFill>
                <a:srgbClr val="9BBB59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28" name="Oval 160"/>
            <p:cNvSpPr>
              <a:spLocks noChangeAspect="1" noChangeArrowheads="1"/>
            </p:cNvSpPr>
            <p:nvPr/>
          </p:nvSpPr>
          <p:spPr bwMode="auto">
            <a:xfrm>
              <a:off x="1690216" y="3674438"/>
              <a:ext cx="88106" cy="88106"/>
            </a:xfrm>
            <a:prstGeom prst="ellipse">
              <a:avLst/>
            </a:prstGeom>
            <a:solidFill>
              <a:srgbClr val="9BBB59"/>
            </a:solidFill>
            <a:ln w="12700">
              <a:solidFill>
                <a:srgbClr val="9BBB59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29" name="Oval 161"/>
            <p:cNvSpPr>
              <a:spLocks noChangeAspect="1" noChangeArrowheads="1"/>
            </p:cNvSpPr>
            <p:nvPr/>
          </p:nvSpPr>
          <p:spPr bwMode="auto">
            <a:xfrm>
              <a:off x="1991841" y="3636340"/>
              <a:ext cx="88106" cy="84582"/>
            </a:xfrm>
            <a:prstGeom prst="ellipse">
              <a:avLst/>
            </a:prstGeom>
            <a:solidFill>
              <a:srgbClr val="9BBB59"/>
            </a:solidFill>
            <a:ln w="12700">
              <a:solidFill>
                <a:srgbClr val="9BBB59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30" name="Oval 162"/>
            <p:cNvSpPr>
              <a:spLocks noChangeAspect="1" noChangeArrowheads="1"/>
            </p:cNvSpPr>
            <p:nvPr/>
          </p:nvSpPr>
          <p:spPr bwMode="auto">
            <a:xfrm>
              <a:off x="2582393" y="3655388"/>
              <a:ext cx="84582" cy="88106"/>
            </a:xfrm>
            <a:prstGeom prst="ellipse">
              <a:avLst/>
            </a:prstGeom>
            <a:solidFill>
              <a:srgbClr val="9BBB59"/>
            </a:solidFill>
            <a:ln w="12700">
              <a:solidFill>
                <a:srgbClr val="9BBB59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31" name="Oval 163"/>
            <p:cNvSpPr>
              <a:spLocks noChangeAspect="1" noChangeArrowheads="1"/>
            </p:cNvSpPr>
            <p:nvPr/>
          </p:nvSpPr>
          <p:spPr bwMode="auto">
            <a:xfrm>
              <a:off x="3165004" y="3639513"/>
              <a:ext cx="88106" cy="88106"/>
            </a:xfrm>
            <a:prstGeom prst="ellipse">
              <a:avLst/>
            </a:prstGeom>
            <a:solidFill>
              <a:srgbClr val="9BBB59"/>
            </a:solidFill>
            <a:ln w="12700">
              <a:solidFill>
                <a:srgbClr val="9BBB59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32" name="Oval 164"/>
            <p:cNvSpPr>
              <a:spLocks noChangeAspect="1" noChangeArrowheads="1"/>
            </p:cNvSpPr>
            <p:nvPr/>
          </p:nvSpPr>
          <p:spPr bwMode="auto">
            <a:xfrm>
              <a:off x="3755556" y="3617290"/>
              <a:ext cx="84582" cy="84582"/>
            </a:xfrm>
            <a:prstGeom prst="ellipse">
              <a:avLst/>
            </a:prstGeom>
            <a:solidFill>
              <a:srgbClr val="9BBB59"/>
            </a:solidFill>
            <a:ln w="12700">
              <a:solidFill>
                <a:srgbClr val="9BBB59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33" name="Oval 165"/>
            <p:cNvSpPr>
              <a:spLocks noChangeAspect="1" noChangeArrowheads="1"/>
            </p:cNvSpPr>
            <p:nvPr/>
          </p:nvSpPr>
          <p:spPr bwMode="auto">
            <a:xfrm>
              <a:off x="4930306" y="3550613"/>
              <a:ext cx="84582" cy="88106"/>
            </a:xfrm>
            <a:prstGeom prst="ellipse">
              <a:avLst/>
            </a:prstGeom>
            <a:solidFill>
              <a:srgbClr val="9BBB59"/>
            </a:solidFill>
            <a:ln w="12700">
              <a:solidFill>
                <a:srgbClr val="9BBB59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34" name="Oval 166"/>
            <p:cNvSpPr>
              <a:spLocks noChangeAspect="1" noChangeArrowheads="1"/>
            </p:cNvSpPr>
            <p:nvPr/>
          </p:nvSpPr>
          <p:spPr bwMode="auto">
            <a:xfrm>
              <a:off x="6092354" y="3522038"/>
              <a:ext cx="88106" cy="88106"/>
            </a:xfrm>
            <a:prstGeom prst="ellipse">
              <a:avLst/>
            </a:prstGeom>
            <a:solidFill>
              <a:srgbClr val="9BBB59"/>
            </a:solidFill>
            <a:ln w="12700">
              <a:solidFill>
                <a:srgbClr val="9BBB59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35" name="Oval 167"/>
            <p:cNvSpPr>
              <a:spLocks noChangeAspect="1" noChangeArrowheads="1"/>
            </p:cNvSpPr>
            <p:nvPr/>
          </p:nvSpPr>
          <p:spPr bwMode="auto">
            <a:xfrm>
              <a:off x="7260756" y="3566488"/>
              <a:ext cx="82819" cy="88106"/>
            </a:xfrm>
            <a:prstGeom prst="ellipse">
              <a:avLst/>
            </a:prstGeom>
            <a:solidFill>
              <a:srgbClr val="9BBB59"/>
            </a:solidFill>
            <a:ln w="12700">
              <a:solidFill>
                <a:srgbClr val="9BBB59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36" name="Oval 168"/>
            <p:cNvSpPr>
              <a:spLocks noChangeAspect="1" noChangeArrowheads="1"/>
            </p:cNvSpPr>
            <p:nvPr/>
          </p:nvSpPr>
          <p:spPr bwMode="auto">
            <a:xfrm>
              <a:off x="8433916" y="3550615"/>
              <a:ext cx="88106" cy="84582"/>
            </a:xfrm>
            <a:prstGeom prst="ellipse">
              <a:avLst/>
            </a:prstGeom>
            <a:solidFill>
              <a:srgbClr val="9BBB59"/>
            </a:solidFill>
            <a:ln w="12700">
              <a:solidFill>
                <a:srgbClr val="9BBB59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  <p:sp>
          <p:nvSpPr>
            <p:cNvPr id="837" name="Rectangle 30"/>
            <p:cNvSpPr>
              <a:spLocks noChangeArrowheads="1"/>
            </p:cNvSpPr>
            <p:nvPr/>
          </p:nvSpPr>
          <p:spPr bwMode="auto">
            <a:xfrm>
              <a:off x="2509368" y="3791915"/>
              <a:ext cx="79375" cy="79375"/>
            </a:xfrm>
            <a:prstGeom prst="rect">
              <a:avLst/>
            </a:prstGeom>
            <a:solidFill>
              <a:srgbClr val="9BBB59"/>
            </a:solidFill>
            <a:ln w="25400">
              <a:solidFill>
                <a:srgbClr val="9BBB59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 smtClean="0">
                <a:solidFill>
                  <a:srgbClr val="56585A"/>
                </a:solidFill>
                <a:latin typeface="Calibri" panose="020F0502020204030204" pitchFamily="34" charset="0"/>
                <a:ea typeface="ヒラギノ角ゴ Pro W3" pitchFamily="8" charset="-128"/>
              </a:endParaRPr>
            </a:p>
          </p:txBody>
        </p:sp>
      </p:grpSp>
      <p:graphicFrame>
        <p:nvGraphicFramePr>
          <p:cNvPr id="838" name="Table 8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5656006"/>
              </p:ext>
            </p:extLst>
          </p:nvPr>
        </p:nvGraphicFramePr>
        <p:xfrm>
          <a:off x="469594" y="5382930"/>
          <a:ext cx="8218938" cy="1017870"/>
        </p:xfrm>
        <a:graphic>
          <a:graphicData uri="http://schemas.openxmlformats.org/drawingml/2006/table">
            <a:tbl>
              <a:tblPr firstRow="1" bandRow="1"/>
              <a:tblGrid>
                <a:gridCol w="4635806"/>
                <a:gridCol w="1905000"/>
                <a:gridCol w="1678132"/>
              </a:tblGrid>
              <a:tr h="480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Пациенты получавшие различные НИОТ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, n (%)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9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DTG</a:t>
                      </a:r>
                      <a:endParaRPr lang="en-GB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" marR="9145" marT="45695" marB="18278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9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RAL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9145" marR="9145" marT="45695" marB="18278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9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</a:tr>
              <a:tr h="268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174625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TDF/FTC</a:t>
                      </a: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144000" marT="45695" marB="18278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9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2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 (59)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5" marR="9145" marT="45695" marB="18278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9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2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(60)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5" marR="9145" marT="45695" marB="18278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9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2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</a:tr>
              <a:tr h="268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174625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ABC/3TC</a:t>
                      </a: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144000" marT="45695" marB="182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42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169 (41)</a:t>
                      </a:r>
                    </a:p>
                  </a:txBody>
                  <a:tcPr marL="9145" marR="9145" marT="45695" marB="182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42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164 (40)</a:t>
                      </a:r>
                    </a:p>
                  </a:txBody>
                  <a:tcPr marL="9145" marR="9145" marT="45695" marB="182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42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0" name="Rectangle 209"/>
          <p:cNvSpPr/>
          <p:nvPr/>
        </p:nvSpPr>
        <p:spPr>
          <a:xfrm>
            <a:off x="478081" y="0"/>
            <a:ext cx="1196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  <a:latin typeface="Calibri" panose="020F0502020204030204" pitchFamily="34" charset="0"/>
                <a:ea typeface="ヒラギノ角ゴ Pro W3" pitchFamily="8" charset="-128"/>
              </a:rPr>
              <a:t>SPRING-2</a:t>
            </a:r>
            <a:endParaRPr lang="en-US" sz="2400" b="1" dirty="0">
              <a:solidFill>
                <a:prstClr val="white"/>
              </a:solidFill>
              <a:latin typeface="Calibri" panose="020F0502020204030204" pitchFamily="34" charset="0"/>
              <a:ea typeface="ヒラギノ角ゴ Pro W3" pitchFamily="8" charset="-128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1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Raffi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F, Jaeger H, </a:t>
            </a:r>
            <a:r>
              <a:rPr lang="en-US" sz="1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Quiros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-Roldan E, et al, on behalf of the extended SPRING-2 Study Group</a:t>
            </a:r>
            <a:r>
              <a:rPr lang="ru-RU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Once-daily </a:t>
            </a:r>
            <a:r>
              <a:rPr lang="en-US" sz="1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dolutegravir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versus twice-daily </a:t>
            </a:r>
            <a:r>
              <a:rPr lang="en-US" sz="1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raltegravir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in antiretroviral-naive adults with HIV-1 infection (SPRING-2 study): 96 week results from a </a:t>
            </a:r>
            <a:r>
              <a:rPr lang="en-US" sz="1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randomised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double-blind, non-inferiority trial</a:t>
            </a:r>
            <a:r>
              <a:rPr lang="ru-RU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</a:rPr>
              <a:t>Lancet Infect Dis 2013; 13: 927–935</a:t>
            </a:r>
            <a:r>
              <a:rPr lang="fr-FR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fr-FR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5" name="Title 3"/>
          <p:cNvSpPr txBox="1">
            <a:spLocks/>
          </p:cNvSpPr>
          <p:nvPr/>
        </p:nvSpPr>
        <p:spPr>
          <a:xfrm>
            <a:off x="228600" y="116632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400" dirty="0">
                <a:latin typeface="Calibri" panose="020F0502020204030204" pitchFamily="34" charset="0"/>
              </a:rPr>
              <a:t>Ралтегравир в отличие от Долутегравира не повышает уровень креатинина</a:t>
            </a:r>
            <a:endParaRPr lang="ru-R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006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MSD_logo_K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394" y="331788"/>
            <a:ext cx="1143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381000" y="6578600"/>
            <a:ext cx="8382000" cy="127000"/>
          </a:xfrm>
          <a:prstGeom prst="rect">
            <a:avLst/>
          </a:prstGeom>
          <a:solidFill>
            <a:srgbClr val="009D9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spcAft>
                <a:spcPct val="1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B3A79F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8CC7BA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81000" y="4114800"/>
            <a:ext cx="8382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spcAft>
                <a:spcPct val="1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B3A79F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8CC7BA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1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457200" y="1143000"/>
            <a:ext cx="8305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spcAft>
                <a:spcPct val="1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B3A79F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8CC7BA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Calibri" pitchFamily="34" charset="0"/>
              </a:rPr>
              <a:t>Информация о раскрытии финансовой заинтересованности</a:t>
            </a:r>
            <a:r>
              <a:rPr lang="ru-RU" altLang="ru-RU" sz="1600" dirty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altLang="ru-RU" sz="1600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Calibri" pitchFamily="34" charset="0"/>
              </a:rPr>
              <a:t>Настоящим лектор подтверждает, что он(а) получает гонорары за консультационные услуги в области научной и педагогической деятельности (образовательные услуги, научные статьи, участие в экспертных советах, участие в исследованиях и др.) от следующих компаний: </a:t>
            </a:r>
            <a:r>
              <a:rPr lang="en-US" altLang="ru-RU" sz="1600" dirty="0">
                <a:solidFill>
                  <a:srgbClr val="000000"/>
                </a:solidFill>
                <a:latin typeface="Calibri" pitchFamily="34" charset="0"/>
              </a:rPr>
              <a:t>MSD</a:t>
            </a:r>
            <a:r>
              <a:rPr lang="ru-RU" altLang="ru-RU" sz="1600" dirty="0">
                <a:solidFill>
                  <a:srgbClr val="000000"/>
                </a:solidFill>
                <a:latin typeface="Calibri" pitchFamily="34" charset="0"/>
              </a:rPr>
              <a:t>. Данная презентация поддерживается компанией </a:t>
            </a:r>
            <a:r>
              <a:rPr lang="en-US" altLang="ru-RU" sz="1600" dirty="0">
                <a:solidFill>
                  <a:srgbClr val="000000"/>
                </a:solidFill>
                <a:latin typeface="Calibri" pitchFamily="34" charset="0"/>
              </a:rPr>
              <a:t>MSD</a:t>
            </a:r>
            <a:r>
              <a:rPr lang="ru-RU" altLang="ru-RU" sz="160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ru-RU" sz="1600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 i="1" dirty="0">
                <a:solidFill>
                  <a:srgbClr val="000000"/>
                </a:solidFill>
                <a:latin typeface="Calibri" pitchFamily="34" charset="0"/>
              </a:rPr>
              <a:t>Информация предоставлена в качестве информационной и образовательной поддержки врачей. Мнения, высказанные на слайдах и в выступлении, отражают точку зрения докладчиков, которая не обязательно отражает точку зрения компании </a:t>
            </a:r>
            <a:r>
              <a:rPr lang="en-US" altLang="ru-RU" sz="1600" i="1" dirty="0">
                <a:solidFill>
                  <a:srgbClr val="000000"/>
                </a:solidFill>
                <a:latin typeface="Calibri" pitchFamily="34" charset="0"/>
              </a:rPr>
              <a:t>MSD</a:t>
            </a:r>
            <a:r>
              <a:rPr lang="ru-RU" altLang="ru-RU" sz="1600" i="1" dirty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n-US" altLang="ru-RU" sz="1600" i="1" dirty="0">
                <a:solidFill>
                  <a:srgbClr val="000000"/>
                </a:solidFill>
                <a:latin typeface="Calibri" pitchFamily="34" charset="0"/>
              </a:rPr>
              <a:t>Merck</a:t>
            </a:r>
            <a:r>
              <a:rPr lang="ru-RU" altLang="ru-RU" sz="1600" i="1" dirty="0">
                <a:solidFill>
                  <a:srgbClr val="000000"/>
                </a:solidFill>
                <a:latin typeface="Calibri" pitchFamily="34" charset="0"/>
              </a:rPr>
              <a:t> &amp; </a:t>
            </a:r>
            <a:r>
              <a:rPr lang="en-US" altLang="ru-RU" sz="1600" i="1" dirty="0">
                <a:solidFill>
                  <a:srgbClr val="000000"/>
                </a:solidFill>
                <a:latin typeface="Calibri" pitchFamily="34" charset="0"/>
              </a:rPr>
              <a:t>Co</a:t>
            </a:r>
            <a:r>
              <a:rPr lang="ru-RU" altLang="ru-RU" sz="1600" i="1" dirty="0">
                <a:solidFill>
                  <a:srgbClr val="000000"/>
                </a:solidFill>
                <a:latin typeface="Calibri" pitchFamily="34" charset="0"/>
              </a:rPr>
              <a:t>., </a:t>
            </a:r>
            <a:r>
              <a:rPr lang="en-US" altLang="ru-RU" sz="1600" i="1" dirty="0">
                <a:solidFill>
                  <a:srgbClr val="000000"/>
                </a:solidFill>
                <a:latin typeface="Calibri" pitchFamily="34" charset="0"/>
              </a:rPr>
              <a:t>Inc</a:t>
            </a:r>
            <a:r>
              <a:rPr lang="ru-RU" altLang="ru-RU" sz="1600" i="1" dirty="0">
                <a:solidFill>
                  <a:srgbClr val="000000"/>
                </a:solidFill>
                <a:latin typeface="Calibri" pitchFamily="34" charset="0"/>
              </a:rPr>
              <a:t>., </a:t>
            </a:r>
            <a:r>
              <a:rPr lang="ru-RU" altLang="ru-RU" sz="1600" i="1" dirty="0" err="1">
                <a:solidFill>
                  <a:srgbClr val="000000"/>
                </a:solidFill>
                <a:latin typeface="Calibri" pitchFamily="34" charset="0"/>
              </a:rPr>
              <a:t>Уайтхауз</a:t>
            </a:r>
            <a:r>
              <a:rPr lang="ru-RU" altLang="ru-RU" sz="16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altLang="ru-RU" sz="1600" i="1" dirty="0" err="1">
                <a:solidFill>
                  <a:srgbClr val="000000"/>
                </a:solidFill>
                <a:latin typeface="Calibri" pitchFamily="34" charset="0"/>
              </a:rPr>
              <a:t>Стейшн</a:t>
            </a:r>
            <a:r>
              <a:rPr lang="ru-RU" altLang="ru-RU" sz="1600" i="1" dirty="0">
                <a:solidFill>
                  <a:srgbClr val="000000"/>
                </a:solidFill>
                <a:latin typeface="Calibri" pitchFamily="34" charset="0"/>
              </a:rPr>
              <a:t>, Нью-Джерси, США). </a:t>
            </a:r>
            <a:endParaRPr lang="en-US" altLang="ru-RU" sz="1600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ru-RU" sz="1600" i="1" dirty="0">
                <a:solidFill>
                  <a:srgbClr val="000000"/>
                </a:solidFill>
                <a:latin typeface="Calibri" pitchFamily="34" charset="0"/>
              </a:rPr>
              <a:t>MSD </a:t>
            </a:r>
            <a:r>
              <a:rPr lang="ru-RU" altLang="ru-RU" sz="1600" i="1" dirty="0">
                <a:solidFill>
                  <a:srgbClr val="000000"/>
                </a:solidFill>
                <a:latin typeface="Calibri" pitchFamily="34" charset="0"/>
              </a:rPr>
              <a:t>не рекомендует применять свои препараты способами, отличными от описываемых в инструкции по применению.</a:t>
            </a:r>
            <a:endParaRPr lang="en-US" altLang="ru-RU" sz="1600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 i="1" dirty="0">
                <a:solidFill>
                  <a:srgbClr val="000000"/>
                </a:solidFill>
                <a:latin typeface="Calibri" pitchFamily="34" charset="0"/>
              </a:rPr>
              <a:t>В связи с различиями в требованиях регулирующих инстанций в разных странах, зарегистрированные показания и способы применения препаратов, </a:t>
            </a:r>
            <a:r>
              <a:rPr lang="ru-RU" altLang="ru-RU" sz="1600" i="1" dirty="0" smtClean="0">
                <a:solidFill>
                  <a:srgbClr val="000000"/>
                </a:solidFill>
                <a:latin typeface="Calibri" pitchFamily="34" charset="0"/>
              </a:rPr>
              <a:t>упоминающихся </a:t>
            </a:r>
            <a:r>
              <a:rPr lang="ru-RU" altLang="ru-RU" sz="1600" i="1" dirty="0">
                <a:solidFill>
                  <a:srgbClr val="000000"/>
                </a:solidFill>
                <a:latin typeface="Calibri" pitchFamily="34" charset="0"/>
              </a:rPr>
              <a:t>в данной презентации, могут различаться.</a:t>
            </a:r>
            <a:br>
              <a:rPr lang="ru-RU" altLang="ru-RU" sz="1600" i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altLang="ru-RU" sz="1600" i="1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altLang="ru-RU" sz="1600" i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altLang="ru-RU" sz="1600" i="1" dirty="0">
                <a:solidFill>
                  <a:srgbClr val="000000"/>
                </a:solidFill>
                <a:latin typeface="Calibri" pitchFamily="34" charset="0"/>
              </a:rPr>
              <a:t>Перед назначением любых препаратов, пожалуйста, ознакомьтесь с локальными инструкциями по медицинскому применению, предоставляемыми компаниями-производителями.</a:t>
            </a:r>
            <a:endParaRPr lang="en-US" altLang="ru-RU" sz="16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5601609" y="6265863"/>
            <a:ext cx="195438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spcAft>
                <a:spcPct val="1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B3A79F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8CC7BA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ru-RU" sz="1000" i="1">
                <a:solidFill>
                  <a:srgbClr val="000000"/>
                </a:solidFill>
              </a:rPr>
              <a:t>CORP-1030974-0000; 03-2012</a:t>
            </a:r>
          </a:p>
        </p:txBody>
      </p:sp>
    </p:spTree>
    <p:extLst>
      <p:ext uri="{BB962C8B-B14F-4D97-AF65-F5344CB8AC3E}">
        <p14:creationId xmlns:p14="http://schemas.microsoft.com/office/powerpoint/2010/main" xmlns="" val="27704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4800" y="3048000"/>
            <a:ext cx="4879383" cy="3354765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</a:rPr>
              <a:t>Применение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 TDF/FTC </a:t>
            </a: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</a:rPr>
              <a:t>в комбинации с 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RAL </a:t>
            </a: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</a:rPr>
              <a:t>в целом имеет наименьшее </a:t>
            </a:r>
            <a:r>
              <a:rPr lang="ru-RU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влияние </a:t>
            </a: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</a:rPr>
              <a:t>на функцию почек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ru-RU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/>
            <a:endParaRPr lang="ru-RU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Вывод: 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</a:rPr>
              <a:t>выбор ингибиторов интегразы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</a:rPr>
              <a:t>может повлиять на эффект, который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TDF/FTC 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</a:rPr>
              <a:t>оказывает на канальцевую микропротеинурию, экскрецию фосфатов, рСКФ и уровень липидов.</a:t>
            </a:r>
          </a:p>
          <a:p>
            <a:pPr algn="just"/>
            <a:endParaRPr lang="ru-RU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/>
            <a:endParaRPr lang="ru-RU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рСКФ – рассчетная скорость клубочковой  фильтрации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7383" y="1600200"/>
            <a:ext cx="8455617" cy="1219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latin typeface="Calibri" panose="020F0502020204030204" pitchFamily="34" charset="0"/>
              </a:rPr>
              <a:t>Дизайн: </a:t>
            </a:r>
            <a:r>
              <a:rPr lang="ru-RU" sz="1800" dirty="0" smtClean="0">
                <a:latin typeface="Calibri" panose="020F0502020204030204" pitchFamily="34" charset="0"/>
              </a:rPr>
              <a:t>открытое одноцентровое исследование длительностью 48 недель</a:t>
            </a:r>
            <a:endParaRPr lang="en-US" sz="18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latin typeface="Calibri" panose="020F0502020204030204" pitchFamily="34" charset="0"/>
              </a:rPr>
              <a:t>Пациенты: </a:t>
            </a:r>
            <a:r>
              <a:rPr lang="ru-RU" sz="1800" dirty="0" smtClean="0">
                <a:latin typeface="Calibri" panose="020F0502020204030204" pitchFamily="34" charset="0"/>
              </a:rPr>
              <a:t>60 взрослых ранее не леченных ВИЧ-инфицированных пациентов были рандомизированы в соотношении 1:1:1 в группы: </a:t>
            </a:r>
            <a:r>
              <a:rPr lang="en-US" sz="1800" dirty="0" smtClean="0">
                <a:latin typeface="Calibri" panose="020F0502020204030204" pitchFamily="34" charset="0"/>
              </a:rPr>
              <a:t>RAL, DTG </a:t>
            </a:r>
            <a:r>
              <a:rPr lang="ru-RU" sz="1800" dirty="0" smtClean="0">
                <a:latin typeface="Calibri" panose="020F0502020204030204" pitchFamily="34" charset="0"/>
              </a:rPr>
              <a:t>или </a:t>
            </a:r>
            <a:r>
              <a:rPr lang="en-US" sz="1800" dirty="0" smtClean="0">
                <a:latin typeface="Calibri" panose="020F0502020204030204" pitchFamily="34" charset="0"/>
              </a:rPr>
              <a:t>EVG/</a:t>
            </a:r>
            <a:r>
              <a:rPr lang="en-US" sz="1800" dirty="0" err="1" smtClean="0">
                <a:latin typeface="Calibri" panose="020F0502020204030204" pitchFamily="34" charset="0"/>
              </a:rPr>
              <a:t>cobi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ru-RU" sz="1800" dirty="0" smtClean="0">
                <a:latin typeface="Calibri" panose="020F0502020204030204" pitchFamily="34" charset="0"/>
              </a:rPr>
              <a:t>в сочетании с </a:t>
            </a:r>
            <a:r>
              <a:rPr lang="en-US" sz="1800" dirty="0" smtClean="0">
                <a:latin typeface="Calibri" panose="020F0502020204030204" pitchFamily="34" charset="0"/>
              </a:rPr>
              <a:t>TDF/FTC</a:t>
            </a:r>
            <a:r>
              <a:rPr lang="ru-RU" sz="1800" dirty="0" smtClean="0"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81003"/>
            <a:ext cx="30905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</a:rPr>
              <a:t>M. </a:t>
            </a:r>
            <a:r>
              <a:rPr lang="en-US" sz="1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Bracchi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 EACS 2017. Milan. Abstract PE12/5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027" name="Picture 3" descr="C:\Users\muminov\Desktop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698" y="2895602"/>
            <a:ext cx="3900703" cy="317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228600" y="116632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Применение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TDF/FTC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в комбинации с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RAL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наиболее безопасно для функции почек, по сравнению с другими ИИ</a:t>
            </a:r>
            <a:endParaRPr lang="ru-R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2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2382" t="24626" r="28887" b="11373"/>
          <a:stretch/>
        </p:blipFill>
        <p:spPr bwMode="auto">
          <a:xfrm>
            <a:off x="366712" y="1851819"/>
            <a:ext cx="5729287" cy="390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366712" y="5772944"/>
            <a:ext cx="5729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spcAft>
                <a:spcPct val="1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B3A79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8CC7BA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 dirty="0">
                <a:latin typeface="Calibri" panose="020F0502020204030204" pitchFamily="34" charset="0"/>
              </a:rPr>
              <a:t>Средняя концентрация </a:t>
            </a:r>
            <a:r>
              <a:rPr lang="en-US" altLang="ru-RU" sz="1600" dirty="0">
                <a:latin typeface="Calibri" panose="020F0502020204030204" pitchFamily="34" charset="0"/>
              </a:rPr>
              <a:t>RAL</a:t>
            </a:r>
            <a:r>
              <a:rPr lang="ru-RU" altLang="ru-RU" sz="1600" dirty="0">
                <a:latin typeface="Calibri" panose="020F0502020204030204" pitchFamily="34" charset="0"/>
              </a:rPr>
              <a:t> в плазме у пациентов с циррозом и без. ДИ 90% </a:t>
            </a:r>
          </a:p>
        </p:txBody>
      </p:sp>
      <p:sp>
        <p:nvSpPr>
          <p:cNvPr id="35846" name="Rectangle 9"/>
          <p:cNvSpPr>
            <a:spLocks noChangeArrowheads="1"/>
          </p:cNvSpPr>
          <p:nvPr/>
        </p:nvSpPr>
        <p:spPr bwMode="auto">
          <a:xfrm>
            <a:off x="4859337" y="4341019"/>
            <a:ext cx="11525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spcAft>
                <a:spcPct val="1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B3A79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8CC7BA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200">
                <a:latin typeface="Calibri" panose="020F0502020204030204" pitchFamily="34" charset="0"/>
              </a:rPr>
              <a:t>Чайлд-Пью С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200">
                <a:latin typeface="Calibri" panose="020F0502020204030204" pitchFamily="34" charset="0"/>
              </a:rPr>
              <a:t>Без цирроза</a:t>
            </a:r>
          </a:p>
        </p:txBody>
      </p:sp>
      <p:sp>
        <p:nvSpPr>
          <p:cNvPr id="35847" name="Rectangle 10"/>
          <p:cNvSpPr>
            <a:spLocks noChangeArrowheads="1"/>
          </p:cNvSpPr>
          <p:nvPr/>
        </p:nvSpPr>
        <p:spPr bwMode="auto">
          <a:xfrm rot="-5400000">
            <a:off x="-582613" y="3863181"/>
            <a:ext cx="217487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spcAft>
                <a:spcPct val="1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B3A79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8CC7BA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200">
                <a:latin typeface="Calibri" panose="020F0502020204030204" pitchFamily="34" charset="0"/>
              </a:rPr>
              <a:t>Концентрация </a:t>
            </a:r>
            <a:r>
              <a:rPr lang="en-US" altLang="ru-RU" sz="1200">
                <a:latin typeface="Calibri" panose="020F0502020204030204" pitchFamily="34" charset="0"/>
              </a:rPr>
              <a:t>RAL</a:t>
            </a:r>
            <a:r>
              <a:rPr lang="ru-RU" altLang="ru-RU" sz="1200">
                <a:latin typeface="Calibri" panose="020F0502020204030204" pitchFamily="34" charset="0"/>
              </a:rPr>
              <a:t>, мг/л</a:t>
            </a:r>
          </a:p>
        </p:txBody>
      </p:sp>
      <p:sp>
        <p:nvSpPr>
          <p:cNvPr id="35848" name="Rectangle 11"/>
          <p:cNvSpPr>
            <a:spLocks noChangeArrowheads="1"/>
          </p:cNvSpPr>
          <p:nvPr/>
        </p:nvSpPr>
        <p:spPr bwMode="auto">
          <a:xfrm>
            <a:off x="2484437" y="5525294"/>
            <a:ext cx="1943100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spcAft>
                <a:spcPct val="1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B3A79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8CC7BA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900">
                <a:latin typeface="Calibri" panose="020F0502020204030204" pitchFamily="34" charset="0"/>
              </a:rPr>
              <a:t>Время после принятой дозы</a:t>
            </a:r>
          </a:p>
        </p:txBody>
      </p:sp>
      <p:sp>
        <p:nvSpPr>
          <p:cNvPr id="35849" name="Rectangle 12"/>
          <p:cNvSpPr>
            <a:spLocks noChangeArrowheads="1"/>
          </p:cNvSpPr>
          <p:nvPr/>
        </p:nvSpPr>
        <p:spPr bwMode="auto">
          <a:xfrm>
            <a:off x="6172199" y="1820128"/>
            <a:ext cx="2760663" cy="40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spcAft>
                <a:spcPct val="1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B3A79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8CC7BA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 b="1" dirty="0">
                <a:latin typeface="Calibri" panose="020F0502020204030204" pitchFamily="34" charset="0"/>
              </a:rPr>
              <a:t>Результаты: </a:t>
            </a:r>
          </a:p>
          <a:p>
            <a:pPr algn="just">
              <a:defRPr/>
            </a:pPr>
            <a:r>
              <a:rPr lang="ru-RU" sz="1600" dirty="0">
                <a:latin typeface="Calibri" panose="020F0502020204030204" pitchFamily="34" charset="0"/>
              </a:rPr>
              <a:t>Отсутствие клинически значимых нежелательных явлений</a:t>
            </a:r>
          </a:p>
          <a:p>
            <a:pPr algn="just">
              <a:defRPr/>
            </a:pPr>
            <a:r>
              <a:rPr lang="ru-RU" sz="1600" dirty="0">
                <a:latin typeface="Calibri" panose="020F0502020204030204" pitchFamily="34" charset="0"/>
              </a:rPr>
              <a:t>Отсутствие значимых отклонений в лабораторных показателях (креатинин, альбумин, общий белок, общий билирубин, АСТ. АЛТ, ГГТП, щелочная фосфатаза)</a:t>
            </a:r>
          </a:p>
          <a:p>
            <a:pPr algn="just">
              <a:defRPr/>
            </a:pPr>
            <a:r>
              <a:rPr lang="ru-RU" sz="1600" dirty="0">
                <a:latin typeface="Calibri" panose="020F0502020204030204" pitchFamily="34" charset="0"/>
              </a:rPr>
              <a:t>Повышение концентрации ралтегравира в плазме крови пациентов с циррозом не потребовало коррекции дозы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228600" y="116632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400" dirty="0" smtClean="0">
                <a:latin typeface="Calibri" panose="020F0502020204030204" pitchFamily="34" charset="0"/>
              </a:rPr>
              <a:t>Ралтегравир безопасен и хорошо переносит</a:t>
            </a:r>
            <a:r>
              <a:rPr lang="ru-RU" altLang="ru-RU" sz="2400" dirty="0">
                <a:latin typeface="Calibri" panose="020F0502020204030204" pitchFamily="34" charset="0"/>
              </a:rPr>
              <a:t>ся </a:t>
            </a:r>
            <a:r>
              <a:rPr lang="ru-RU" sz="2400" dirty="0">
                <a:latin typeface="Calibri" panose="020F0502020204030204" pitchFamily="34" charset="0"/>
              </a:rPr>
              <a:t>у пациентов </a:t>
            </a:r>
            <a:r>
              <a:rPr lang="ru-RU" sz="2400" dirty="0" smtClean="0">
                <a:latin typeface="Calibri" panose="020F0502020204030204" pitchFamily="34" charset="0"/>
              </a:rPr>
              <a:t>с циррозом </a:t>
            </a:r>
            <a:r>
              <a:rPr lang="ru-RU" sz="2400" dirty="0">
                <a:latin typeface="Calibri" panose="020F0502020204030204" pitchFamily="34" charset="0"/>
              </a:rPr>
              <a:t>печени класса С </a:t>
            </a:r>
            <a:r>
              <a:rPr lang="ru-RU" sz="2400" dirty="0" smtClean="0">
                <a:latin typeface="Calibri" panose="020F0502020204030204" pitchFamily="34" charset="0"/>
              </a:rPr>
              <a:t>(</a:t>
            </a:r>
            <a:r>
              <a:rPr lang="en-US" sz="2400" dirty="0" smtClean="0">
                <a:latin typeface="Calibri" panose="020F0502020204030204" pitchFamily="34" charset="0"/>
              </a:rPr>
              <a:t>Child-Pugh</a:t>
            </a:r>
            <a:r>
              <a:rPr lang="ru-RU" sz="2400" dirty="0" smtClean="0">
                <a:latin typeface="Calibri" panose="020F0502020204030204" pitchFamily="34" charset="0"/>
              </a:rPr>
              <a:t>) и </a:t>
            </a:r>
            <a:r>
              <a:rPr lang="ru-RU" sz="2400" dirty="0">
                <a:latin typeface="Calibri" panose="020F0502020204030204" pitchFamily="34" charset="0"/>
              </a:rPr>
              <a:t>ко-инфекцией </a:t>
            </a:r>
            <a:r>
              <a:rPr lang="ru-RU" sz="2400" dirty="0" smtClean="0">
                <a:latin typeface="Calibri" panose="020F0502020204030204" pitchFamily="34" charset="0"/>
              </a:rPr>
              <a:t>ВГС/ВИЧ</a:t>
            </a: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6710" y="1312801"/>
            <a:ext cx="85661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latin typeface="Calibri" panose="020F0502020204030204" pitchFamily="34" charset="0"/>
              </a:rPr>
              <a:t>Фармакокинетика </a:t>
            </a:r>
            <a:r>
              <a:rPr lang="ru-RU" altLang="ru-RU" sz="1600" b="1" dirty="0" smtClean="0">
                <a:latin typeface="Calibri" panose="020F0502020204030204" pitchFamily="34" charset="0"/>
              </a:rPr>
              <a:t>RAL </a:t>
            </a:r>
            <a:r>
              <a:rPr lang="ru-RU" altLang="ru-RU" sz="1600" b="1" dirty="0">
                <a:latin typeface="Calibri" panose="020F0502020204030204" pitchFamily="34" charset="0"/>
              </a:rPr>
              <a:t>у пациентов с ко-инфекцией </a:t>
            </a:r>
            <a:r>
              <a:rPr lang="ru-RU" altLang="ru-RU" sz="1600" b="1" dirty="0" smtClean="0">
                <a:latin typeface="Calibri" panose="020F0502020204030204" pitchFamily="34" charset="0"/>
              </a:rPr>
              <a:t>ВИЧ/ВГС с </a:t>
            </a:r>
            <a:r>
              <a:rPr lang="ru-RU" altLang="ru-RU" sz="1600" b="1" dirty="0">
                <a:latin typeface="Calibri" panose="020F0502020204030204" pitchFamily="34" charset="0"/>
              </a:rPr>
              <a:t>циррозом печени </a:t>
            </a:r>
            <a:r>
              <a:rPr lang="ru-RU" altLang="ru-RU" sz="1600" b="1" dirty="0" smtClean="0">
                <a:latin typeface="Calibri" panose="020F0502020204030204" pitchFamily="34" charset="0"/>
              </a:rPr>
              <a:t>класса С</a:t>
            </a:r>
            <a:endParaRPr lang="ru-RU" sz="1600" b="1" dirty="0">
              <a:latin typeface="Calibri" panose="020F0502020204030204" pitchFamily="34" charset="0"/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0" y="6488113"/>
            <a:ext cx="701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900" dirty="0">
                <a:latin typeface="Arial" pitchFamily="34" charset="0"/>
              </a:rPr>
              <a:t>Beatriz </a:t>
            </a:r>
            <a:r>
              <a:rPr lang="en-US" altLang="ru-RU" sz="900" dirty="0" err="1">
                <a:latin typeface="Arial" pitchFamily="34" charset="0"/>
              </a:rPr>
              <a:t>Herna´ndez-Novoa</a:t>
            </a:r>
            <a:r>
              <a:rPr lang="en-US" altLang="ru-RU" sz="900" dirty="0">
                <a:latin typeface="Arial" pitchFamily="34" charset="0"/>
              </a:rPr>
              <a:t>. </a:t>
            </a:r>
            <a:r>
              <a:rPr lang="en-US" altLang="ru-RU" sz="900" dirty="0" err="1">
                <a:latin typeface="Arial" pitchFamily="34" charset="0"/>
              </a:rPr>
              <a:t>Raltegravir</a:t>
            </a:r>
            <a:r>
              <a:rPr lang="en-US" altLang="ru-RU" sz="900" dirty="0">
                <a:latin typeface="Arial" pitchFamily="34" charset="0"/>
              </a:rPr>
              <a:t> pharmacokinetics in HIV/HCV-</a:t>
            </a:r>
            <a:r>
              <a:rPr lang="en-US" altLang="ru-RU" sz="900" dirty="0" err="1">
                <a:latin typeface="Arial" pitchFamily="34" charset="0"/>
              </a:rPr>
              <a:t>coinfected</a:t>
            </a:r>
            <a:r>
              <a:rPr lang="en-US" altLang="ru-RU" sz="900" dirty="0">
                <a:latin typeface="Arial" pitchFamily="34" charset="0"/>
              </a:rPr>
              <a:t> patients with</a:t>
            </a:r>
            <a:r>
              <a:rPr lang="ru-RU" altLang="ru-RU" sz="900" dirty="0">
                <a:latin typeface="Arial" pitchFamily="34" charset="0"/>
              </a:rPr>
              <a:t> </a:t>
            </a:r>
            <a:r>
              <a:rPr lang="en-US" altLang="ru-RU" sz="900" dirty="0">
                <a:latin typeface="Arial" pitchFamily="34" charset="0"/>
              </a:rPr>
              <a:t>advanced liver cirrhosis (Child-Pugh C)  J </a:t>
            </a:r>
            <a:r>
              <a:rPr lang="en-US" altLang="ru-RU" sz="900" dirty="0" err="1">
                <a:latin typeface="Arial" pitchFamily="34" charset="0"/>
              </a:rPr>
              <a:t>Antimicrob</a:t>
            </a:r>
            <a:r>
              <a:rPr lang="en-US" altLang="ru-RU" sz="900" dirty="0">
                <a:latin typeface="Arial" pitchFamily="34" charset="0"/>
              </a:rPr>
              <a:t> </a:t>
            </a:r>
            <a:r>
              <a:rPr lang="en-US" altLang="ru-RU" sz="900" dirty="0" err="1">
                <a:latin typeface="Arial" pitchFamily="34" charset="0"/>
              </a:rPr>
              <a:t>Chemother</a:t>
            </a:r>
            <a:r>
              <a:rPr lang="en-US" altLang="ru-RU" sz="900" dirty="0">
                <a:latin typeface="Arial" pitchFamily="34" charset="0"/>
              </a:rPr>
              <a:t> 2014; 69: 471–475</a:t>
            </a:r>
            <a:endParaRPr lang="ru-RU" altLang="ru-RU" sz="9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6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77200942"/>
              </p:ext>
            </p:extLst>
          </p:nvPr>
        </p:nvGraphicFramePr>
        <p:xfrm>
          <a:off x="457200" y="2564615"/>
          <a:ext cx="8229600" cy="398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533401" y="1524001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Доля пациентов, которые принимают препараты с </a:t>
            </a:r>
            <a:r>
              <a:rPr lang="ru-RU" sz="2000" u="sng" dirty="0">
                <a:solidFill>
                  <a:prstClr val="black"/>
                </a:solidFill>
                <a:latin typeface="Calibri" panose="020F0502020204030204" pitchFamily="34" charset="0"/>
              </a:rPr>
              <a:t>потенциальным риском МЛВ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 с ИИ по данным реальной клинической практики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96390"/>
            <a:ext cx="28312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P. </a:t>
            </a:r>
            <a:r>
              <a:rPr lang="en-US" sz="1100" dirty="0" smtClean="0">
                <a:solidFill>
                  <a:prstClr val="black"/>
                </a:solidFill>
              </a:rPr>
              <a:t>Lazaro. EACS 2017, Milan. Abstract </a:t>
            </a:r>
            <a:r>
              <a:rPr lang="en-US" sz="1100" dirty="0">
                <a:solidFill>
                  <a:prstClr val="black"/>
                </a:solidFill>
              </a:rPr>
              <a:t>PE10/13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28600" y="116632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Ралтегравир обладает наименьшим риском 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межлекарственных взаимодействий (МЛВ)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в условиях рутинной практики</a:t>
            </a:r>
            <a:endParaRPr lang="en-US" altLang="en-US" sz="24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4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49768863"/>
              </p:ext>
            </p:extLst>
          </p:nvPr>
        </p:nvGraphicFramePr>
        <p:xfrm>
          <a:off x="609600" y="2460486"/>
          <a:ext cx="8077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609600" y="16002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Доля пациентов, принимающих препараты, совместное применение которых с ИИ </a:t>
            </a:r>
            <a:r>
              <a:rPr lang="ru-RU" sz="2000" u="sng" dirty="0" smtClean="0">
                <a:solidFill>
                  <a:prstClr val="black"/>
                </a:solidFill>
              </a:rPr>
              <a:t>противопоказано</a:t>
            </a:r>
            <a:endParaRPr lang="ru-RU" sz="2000" u="sng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96390"/>
            <a:ext cx="28312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P. </a:t>
            </a:r>
            <a:r>
              <a:rPr lang="en-US" sz="1100" dirty="0" smtClean="0">
                <a:solidFill>
                  <a:prstClr val="black"/>
                </a:solidFill>
              </a:rPr>
              <a:t>Lazaro. EACS 2017, Milan. Abstract </a:t>
            </a:r>
            <a:r>
              <a:rPr lang="en-US" sz="1100" dirty="0">
                <a:solidFill>
                  <a:prstClr val="black"/>
                </a:solidFill>
              </a:rPr>
              <a:t>PE10/13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228600" y="116632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prstClr val="black"/>
                </a:solidFill>
              </a:rPr>
              <a:t>Ралтегравир обладает наименьшим риском </a:t>
            </a:r>
            <a:r>
              <a:rPr lang="ru-RU" sz="2400" dirty="0" smtClean="0">
                <a:solidFill>
                  <a:prstClr val="black"/>
                </a:solidFill>
              </a:rPr>
              <a:t>межлекарственных взаимодействий (МЛВ) </a:t>
            </a:r>
            <a:r>
              <a:rPr lang="ru-RU" sz="2400" dirty="0">
                <a:solidFill>
                  <a:prstClr val="black"/>
                </a:solidFill>
              </a:rPr>
              <a:t>в условиях рутинной практики</a:t>
            </a:r>
            <a:endParaRPr lang="en-US" altLang="en-US" sz="2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5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452" y="2057400"/>
            <a:ext cx="73628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60199" y="6245423"/>
            <a:ext cx="3459601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Месяцы терапии ингибиторами интегразы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1678" y="5358825"/>
            <a:ext cx="7001421" cy="58477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Наиболее частые НЯ: </a:t>
            </a:r>
            <a:r>
              <a:rPr lang="ru-RU" sz="16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бессонница, головная боль, болезненная парестезия, головокружение, заторможенность, потеря концентрации, депрессия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6596390"/>
            <a:ext cx="57149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</a:rPr>
              <a:t>C </a:t>
            </a: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</a:rPr>
              <a:t>Hoffmann</a:t>
            </a:r>
            <a:r>
              <a:rPr lang="da-DK" sz="105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da-DK" sz="1050" dirty="0">
                <a:solidFill>
                  <a:prstClr val="black"/>
                </a:solidFill>
                <a:latin typeface="Calibri" panose="020F0502020204030204" pitchFamily="34" charset="0"/>
              </a:rPr>
              <a:t>et al. </a:t>
            </a:r>
            <a:r>
              <a:rPr lang="en-GB" sz="1050" dirty="0">
                <a:solidFill>
                  <a:srgbClr val="000000"/>
                </a:solidFill>
                <a:latin typeface="Calibri" panose="020F0502020204030204" pitchFamily="34" charset="0"/>
              </a:rPr>
              <a:t>HIV </a:t>
            </a:r>
            <a:r>
              <a:rPr lang="en-GB" sz="10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Medicine. </a:t>
            </a: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</a:rPr>
              <a:t>Volume </a:t>
            </a: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</a:rPr>
              <a:t>18, Issue </a:t>
            </a: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</a:rPr>
              <a:t>1; January 2017;</a:t>
            </a: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</a:rPr>
              <a:t> </a:t>
            </a: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</a:rPr>
              <a:t>Pages </a:t>
            </a: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</a:rPr>
              <a:t>56–63</a:t>
            </a:r>
            <a:endParaRPr lang="da-DK" sz="105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2" y="3505200"/>
            <a:ext cx="670559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kern="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Частота отмены терапии из-за непереносимости</a:t>
            </a:r>
            <a:r>
              <a:rPr lang="ru-RU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 (24 месяца)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87300" y="2203966"/>
            <a:ext cx="1081771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600" kern="600" spc="30" dirty="0" smtClean="0">
                <a:solidFill>
                  <a:prstClr val="black"/>
                </a:solidFill>
                <a:latin typeface="Calibri" panose="020F0502020204030204" pitchFamily="34" charset="0"/>
              </a:rPr>
              <a:t>EVG (n=287)</a:t>
            </a:r>
            <a:endParaRPr lang="ru-RU" sz="1600" kern="600" spc="30" dirty="0" err="1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7300" y="2480917"/>
            <a:ext cx="1053815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600" kern="600" spc="30" dirty="0" smtClean="0">
                <a:solidFill>
                  <a:prstClr val="black"/>
                </a:solidFill>
                <a:latin typeface="Calibri" panose="020F0502020204030204" pitchFamily="34" charset="0"/>
              </a:rPr>
              <a:t>RAL (n=678)</a:t>
            </a:r>
            <a:endParaRPr lang="ru-RU" sz="1600" kern="600" spc="30" dirty="0" err="1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02721" y="3270766"/>
            <a:ext cx="1084079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600" kern="600" spc="30" dirty="0" smtClean="0">
                <a:solidFill>
                  <a:prstClr val="black"/>
                </a:solidFill>
                <a:latin typeface="Calibri" panose="020F0502020204030204" pitchFamily="34" charset="0"/>
              </a:rPr>
              <a:t>DTG (n=985)</a:t>
            </a:r>
            <a:endParaRPr lang="ru-RU" sz="1600" kern="600" spc="30" dirty="0" err="1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71678" y="1694572"/>
            <a:ext cx="7001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Частота отмены терапии </a:t>
            </a:r>
            <a:r>
              <a:rPr lang="ru-RU" sz="2000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ИИ из-за психоневрологических НЯ</a:t>
            </a:r>
            <a:endParaRPr lang="ru-RU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9928135"/>
              </p:ext>
            </p:extLst>
          </p:nvPr>
        </p:nvGraphicFramePr>
        <p:xfrm>
          <a:off x="1355067" y="3905250"/>
          <a:ext cx="653882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735"/>
                <a:gridCol w="1286487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anose="020F0502020204030204" pitchFamily="34" charset="0"/>
                        </a:rPr>
                        <a:t>Ингибитор интегразы</a:t>
                      </a:r>
                      <a:endParaRPr lang="ru-RU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anose="020F0502020204030204" pitchFamily="34" charset="0"/>
                        </a:rPr>
                        <a:t>Любые НЯ</a:t>
                      </a:r>
                      <a:endParaRPr lang="ru-RU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anose="020F0502020204030204" pitchFamily="34" charset="0"/>
                        </a:rPr>
                        <a:t>Психоневрологические</a:t>
                      </a:r>
                      <a:r>
                        <a:rPr lang="ru-RU" sz="1800" baseline="0" dirty="0" smtClean="0">
                          <a:latin typeface="Calibri" panose="020F0502020204030204" pitchFamily="34" charset="0"/>
                        </a:rPr>
                        <a:t> НЯ</a:t>
                      </a:r>
                      <a:endParaRPr lang="ru-RU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DTG</a:t>
                      </a:r>
                      <a:endParaRPr lang="ru-RU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9,3%</a:t>
                      </a:r>
                      <a:endParaRPr lang="ru-RU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6,7%</a:t>
                      </a:r>
                      <a:endParaRPr lang="ru-RU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RAL</a:t>
                      </a:r>
                      <a:endParaRPr lang="ru-RU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3,9%</a:t>
                      </a:r>
                      <a:endParaRPr lang="ru-RU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2,3%</a:t>
                      </a:r>
                      <a:endParaRPr lang="ru-RU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EVG</a:t>
                      </a:r>
                      <a:endParaRPr lang="ru-RU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12,3%</a:t>
                      </a:r>
                      <a:endParaRPr lang="ru-RU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1,5%</a:t>
                      </a:r>
                      <a:endParaRPr lang="ru-RU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itle 3"/>
          <p:cNvSpPr txBox="1">
            <a:spLocks/>
          </p:cNvSpPr>
          <p:nvPr/>
        </p:nvSpPr>
        <p:spPr>
          <a:xfrm>
            <a:off x="228600" y="116632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kern="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Высокая частота отмены терапии </a:t>
            </a:r>
            <a:r>
              <a:rPr lang="ru-RU" sz="24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Долутегравиром </a:t>
            </a:r>
            <a:r>
              <a:rPr lang="ru-RU" sz="2400" kern="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из-за общей и психоневрологической непереносимости по сравнению с Ралтегравиром в реальной </a:t>
            </a:r>
            <a:r>
              <a:rPr lang="ru-RU" sz="24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клинической практике</a:t>
            </a:r>
            <a:endParaRPr lang="en-US" altLang="en-US" sz="2400" dirty="0" smtClean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8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4734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6"/>
          <p:cNvGraphicFramePr>
            <a:graphicFrameLocks noGrp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xmlns="" val="1098633026"/>
              </p:ext>
            </p:extLst>
          </p:nvPr>
        </p:nvGraphicFramePr>
        <p:xfrm>
          <a:off x="363537" y="2133600"/>
          <a:ext cx="8399463" cy="4161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1447800"/>
            <a:ext cx="8534400" cy="707864"/>
          </a:xfrm>
          <a:prstGeom prst="rect">
            <a:avLst/>
          </a:prstGeom>
          <a:noFill/>
        </p:spPr>
        <p:txBody>
          <a:bodyPr wrap="square" lIns="91416" tIns="45709" rIns="91416" bIns="45709" rtlCol="0">
            <a:spAutoFit/>
          </a:bodyPr>
          <a:lstStyle/>
          <a:p>
            <a:pPr algn="ctr" defTabSz="913842"/>
            <a:r>
              <a:rPr lang="ru-RU" sz="2000" b="1" dirty="0" smtClean="0">
                <a:solidFill>
                  <a:prstClr val="black"/>
                </a:solidFill>
                <a:cs typeface="Times New Roman"/>
              </a:rPr>
              <a:t>ХГС установлен у 45,2% больных</a:t>
            </a:r>
          </a:p>
          <a:p>
            <a:pPr algn="ctr" defTabSz="913842"/>
            <a:r>
              <a:rPr lang="ru-RU" sz="2000" b="1" dirty="0" smtClean="0">
                <a:solidFill>
                  <a:prstClr val="black"/>
                </a:solidFill>
                <a:cs typeface="Times New Roman"/>
              </a:rPr>
              <a:t>находящихся на диспансерном наблюдении</a:t>
            </a:r>
            <a:endParaRPr lang="ru-RU" sz="2000" b="1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81023"/>
            <a:ext cx="2766030" cy="276977"/>
          </a:xfrm>
          <a:prstGeom prst="rect">
            <a:avLst/>
          </a:prstGeom>
          <a:noFill/>
        </p:spPr>
        <p:txBody>
          <a:bodyPr wrap="none" lIns="91416" tIns="45709" rIns="91416" bIns="45709" rtlCol="0">
            <a:spAutoFit/>
          </a:bodyPr>
          <a:lstStyle/>
          <a:p>
            <a:pPr defTabSz="457082"/>
            <a:r>
              <a:rPr lang="ru-RU" sz="1200" dirty="0">
                <a:solidFill>
                  <a:prstClr val="black"/>
                </a:solidFill>
                <a:cs typeface="Times New Roman"/>
              </a:rPr>
              <a:t>А.В. Кравченко и </a:t>
            </a:r>
            <a:r>
              <a:rPr lang="ru-RU" sz="1200" dirty="0" err="1">
                <a:solidFill>
                  <a:prstClr val="black"/>
                </a:solidFill>
                <a:cs typeface="Times New Roman"/>
              </a:rPr>
              <a:t>соавт</a:t>
            </a:r>
            <a:r>
              <a:rPr lang="ru-RU" sz="1200" dirty="0">
                <a:solidFill>
                  <a:prstClr val="black"/>
                </a:solidFill>
                <a:cs typeface="Times New Roman"/>
              </a:rPr>
              <a:t>., </a:t>
            </a:r>
            <a:r>
              <a:rPr lang="ru-RU" sz="1200" dirty="0" smtClean="0">
                <a:solidFill>
                  <a:prstClr val="black"/>
                </a:solidFill>
                <a:cs typeface="Times New Roman"/>
              </a:rPr>
              <a:t>5 </a:t>
            </a:r>
            <a:r>
              <a:rPr lang="ru-RU" sz="1200" dirty="0">
                <a:solidFill>
                  <a:prstClr val="black"/>
                </a:solidFill>
                <a:cs typeface="Times New Roman"/>
              </a:rPr>
              <a:t>ЕЕСААС, </a:t>
            </a:r>
            <a:r>
              <a:rPr lang="ru-RU" sz="1200" dirty="0" smtClean="0">
                <a:solidFill>
                  <a:prstClr val="black"/>
                </a:solidFill>
                <a:cs typeface="Times New Roman"/>
              </a:rPr>
              <a:t>2016</a:t>
            </a:r>
            <a:endParaRPr lang="ru-RU" sz="1200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28384" y="6165304"/>
            <a:ext cx="100811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228600" y="116632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cs typeface="Times New Roman" pitchFamily="18" charset="0"/>
              </a:rPr>
              <a:t>У каждого третьего пациента с ВИЧ-инфекцией в РФ </a:t>
            </a:r>
            <a:r>
              <a:rPr lang="ru-RU" sz="2400" dirty="0">
                <a:cs typeface="Times New Roman" pitchFamily="18" charset="0"/>
              </a:rPr>
              <a:t>установлен диагноз хронического гепатита С и/или В</a:t>
            </a:r>
            <a:endParaRPr lang="en-US" altLang="en-US" sz="24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-656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1" dirty="0">
                <a:solidFill>
                  <a:srgbClr val="002060"/>
                </a:solidFill>
              </a:rPr>
              <a:t>Прогрессирование фиброза печени характерно для пациентов с </a:t>
            </a:r>
            <a:r>
              <a:rPr lang="ru-RU" sz="2300" b="1" dirty="0" err="1">
                <a:solidFill>
                  <a:srgbClr val="002060"/>
                </a:solidFill>
              </a:rPr>
              <a:t>коинфекцией</a:t>
            </a:r>
            <a:r>
              <a:rPr lang="ru-RU" sz="2300" b="1" dirty="0">
                <a:solidFill>
                  <a:srgbClr val="002060"/>
                </a:solidFill>
              </a:rPr>
              <a:t> ВГС/ВИЧ-1</a:t>
            </a:r>
            <a:r>
              <a:rPr lang="en-GB" sz="2300" b="1" baseline="30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539552" y="1247916"/>
            <a:ext cx="7992887" cy="4989396"/>
          </a:xfrm>
        </p:spPr>
        <p:txBody>
          <a:bodyPr/>
          <a:lstStyle/>
          <a:p>
            <a:pPr marL="352425"/>
            <a:r>
              <a:rPr lang="ru-RU" sz="2200" dirty="0" err="1" smtClean="0"/>
              <a:t>Проспективное</a:t>
            </a:r>
            <a:r>
              <a:rPr lang="ru-RU" sz="2200" dirty="0" smtClean="0"/>
              <a:t> исследование частоты прогрессирования фиброза печени</a:t>
            </a:r>
            <a:r>
              <a:rPr lang="en-GB" sz="2200" dirty="0" smtClean="0"/>
              <a:t> </a:t>
            </a:r>
            <a:r>
              <a:rPr lang="ru-RU" sz="2200" dirty="0" smtClean="0"/>
              <a:t>у пациентов с </a:t>
            </a:r>
            <a:r>
              <a:rPr lang="ru-RU" sz="2200" dirty="0" err="1" smtClean="0"/>
              <a:t>коинфекцией</a:t>
            </a:r>
            <a:r>
              <a:rPr lang="ru-RU" sz="2200" dirty="0" smtClean="0"/>
              <a:t> ВГС/ВИЧ-1 </a:t>
            </a:r>
            <a:r>
              <a:rPr lang="en-GB" sz="2200" dirty="0" smtClean="0"/>
              <a:t>(N=282)</a:t>
            </a:r>
          </a:p>
          <a:p>
            <a:pPr marL="352425"/>
            <a:r>
              <a:rPr lang="ru-RU" sz="2200" dirty="0" smtClean="0"/>
              <a:t>По результатам биопсии печени при включении в исследование</a:t>
            </a:r>
            <a:r>
              <a:rPr lang="en-GB" sz="2200" dirty="0" smtClean="0"/>
              <a:t>, </a:t>
            </a:r>
            <a:r>
              <a:rPr lang="ru-RU" sz="2200" dirty="0" smtClean="0"/>
              <a:t>у </a:t>
            </a:r>
            <a:r>
              <a:rPr lang="en-GB" sz="2200" dirty="0" smtClean="0"/>
              <a:t>14</a:t>
            </a:r>
            <a:r>
              <a:rPr lang="en-GB" sz="2200" dirty="0"/>
              <a:t>% </a:t>
            </a:r>
            <a:r>
              <a:rPr lang="ru-RU" sz="2200" dirty="0" smtClean="0"/>
              <a:t>пациентов наблюдалась 2 и выше стадия фиброза по шкале </a:t>
            </a:r>
            <a:r>
              <a:rPr lang="en-GB" sz="2200" dirty="0" smtClean="0"/>
              <a:t>METAVIR</a:t>
            </a:r>
            <a:endParaRPr lang="en-GB" sz="2200" dirty="0"/>
          </a:p>
          <a:p>
            <a:pPr marL="352425"/>
            <a:r>
              <a:rPr lang="ru-RU" sz="2200" dirty="0" smtClean="0"/>
              <a:t>После окончания периода наблюдения (в среднем 2,5 года)</a:t>
            </a:r>
            <a:r>
              <a:rPr lang="en-GB" sz="2200" dirty="0" smtClean="0"/>
              <a:t>:</a:t>
            </a:r>
          </a:p>
        </p:txBody>
      </p:sp>
      <p:sp>
        <p:nvSpPr>
          <p:cNvPr id="13" name="Subtitle 5"/>
          <p:cNvSpPr txBox="1">
            <a:spLocks/>
          </p:cNvSpPr>
          <p:nvPr/>
        </p:nvSpPr>
        <p:spPr>
          <a:xfrm>
            <a:off x="0" y="6547656"/>
            <a:ext cx="8001001" cy="310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 smtClean="0">
                <a:solidFill>
                  <a:prstClr val="black">
                    <a:tint val="75000"/>
                  </a:prstClr>
                </a:solidFill>
              </a:rPr>
              <a:t>1.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Konerman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MA et al. </a:t>
            </a:r>
            <a:r>
              <a:rPr lang="en-GB" i="1" dirty="0" err="1" smtClean="0">
                <a:solidFill>
                  <a:prstClr val="black">
                    <a:tint val="75000"/>
                  </a:prstClr>
                </a:solidFill>
              </a:rPr>
              <a:t>Hepatology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. 2014;59:767–775.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91313" y="6356350"/>
            <a:ext cx="2133600" cy="365125"/>
          </a:xfrm>
        </p:spPr>
        <p:txBody>
          <a:bodyPr/>
          <a:lstStyle/>
          <a:p>
            <a:fld id="{84802A2F-1306-42FE-9D6E-50B0BEDA0ED3}" type="slidenum">
              <a:rPr lang="en-US" smtClean="0">
                <a:solidFill>
                  <a:srgbClr val="37424A"/>
                </a:solidFill>
              </a:rPr>
              <a:pPr/>
              <a:t>4</a:t>
            </a:fld>
            <a:endParaRPr lang="en-US" dirty="0">
              <a:solidFill>
                <a:srgbClr val="37424A"/>
              </a:solidFill>
            </a:endParaRPr>
          </a:p>
        </p:txBody>
      </p:sp>
      <p:sp>
        <p:nvSpPr>
          <p:cNvPr id="15" name="Rounded Rectangle 6"/>
          <p:cNvSpPr/>
          <p:nvPr/>
        </p:nvSpPr>
        <p:spPr>
          <a:xfrm>
            <a:off x="2051720" y="3933056"/>
            <a:ext cx="2179598" cy="1209901"/>
          </a:xfrm>
          <a:prstGeom prst="roundRect">
            <a:avLst/>
          </a:prstGeom>
          <a:noFill/>
          <a:ln w="12700">
            <a:solidFill>
              <a:srgbClr val="0083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7424A"/>
                </a:solidFill>
              </a:rPr>
              <a:t>Прогрессирование фиброза</a:t>
            </a:r>
            <a:endParaRPr lang="en-GB" b="1" dirty="0" smtClean="0">
              <a:solidFill>
                <a:srgbClr val="37424A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00837B"/>
                </a:solidFill>
              </a:rPr>
              <a:t>34% </a:t>
            </a:r>
            <a:endParaRPr lang="en-GB" sz="2800" b="1" dirty="0">
              <a:solidFill>
                <a:srgbClr val="00837B"/>
              </a:solidFill>
            </a:endParaRPr>
          </a:p>
        </p:txBody>
      </p:sp>
      <p:sp>
        <p:nvSpPr>
          <p:cNvPr id="16" name="Rounded Rectangle 7"/>
          <p:cNvSpPr/>
          <p:nvPr/>
        </p:nvSpPr>
        <p:spPr>
          <a:xfrm>
            <a:off x="4809696" y="3933056"/>
            <a:ext cx="2714632" cy="1209901"/>
          </a:xfrm>
          <a:prstGeom prst="roundRect">
            <a:avLst/>
          </a:prstGeom>
          <a:noFill/>
          <a:ln w="12700">
            <a:solidFill>
              <a:srgbClr val="0083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>
                <a:solidFill>
                  <a:srgbClr val="37424A"/>
                </a:solidFill>
              </a:rPr>
              <a:t>Увеличение</a:t>
            </a:r>
            <a:r>
              <a:rPr lang="en-GB" b="1" dirty="0">
                <a:solidFill>
                  <a:srgbClr val="37424A"/>
                </a:solidFill>
              </a:rPr>
              <a:t> ≥2</a:t>
            </a:r>
            <a:r>
              <a:rPr lang="ru-RU" b="1" dirty="0" smtClean="0">
                <a:solidFill>
                  <a:srgbClr val="37424A"/>
                </a:solidFill>
              </a:rPr>
              <a:t> оценки по шкале </a:t>
            </a:r>
            <a:r>
              <a:rPr lang="en-GB" b="1" dirty="0" smtClean="0">
                <a:solidFill>
                  <a:srgbClr val="37424A"/>
                </a:solidFill>
              </a:rPr>
              <a:t>METAVIR</a:t>
            </a:r>
          </a:p>
          <a:p>
            <a:pPr algn="ctr"/>
            <a:r>
              <a:rPr lang="en-GB" sz="2800" b="1" dirty="0">
                <a:solidFill>
                  <a:srgbClr val="00837B"/>
                </a:solidFill>
              </a:rPr>
              <a:t>9</a:t>
            </a:r>
            <a:r>
              <a:rPr lang="en-GB" sz="2800" b="1" dirty="0" smtClean="0">
                <a:solidFill>
                  <a:srgbClr val="00837B"/>
                </a:solidFill>
              </a:rPr>
              <a:t>% </a:t>
            </a:r>
            <a:endParaRPr lang="en-GB" sz="2800" b="1" dirty="0">
              <a:solidFill>
                <a:srgbClr val="00837B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5222168"/>
            <a:ext cx="74614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prstClr val="black"/>
                </a:solidFill>
              </a:rPr>
              <a:t>Прогрессирование фиброза наблюдалось у </a:t>
            </a:r>
            <a:r>
              <a:rPr lang="en-GB" sz="2200" dirty="0" smtClean="0">
                <a:solidFill>
                  <a:prstClr val="black"/>
                </a:solidFill>
              </a:rPr>
              <a:t>45</a:t>
            </a:r>
            <a:r>
              <a:rPr lang="en-GB" sz="2200" dirty="0">
                <a:solidFill>
                  <a:prstClr val="black"/>
                </a:solidFill>
              </a:rPr>
              <a:t>% </a:t>
            </a:r>
            <a:r>
              <a:rPr lang="ru-RU" sz="2200" dirty="0" smtClean="0">
                <a:solidFill>
                  <a:prstClr val="black"/>
                </a:solidFill>
              </a:rPr>
              <a:t>пациентов, не имевших структурных изменений в печени по результатам биопсии до включения в исследование</a:t>
            </a:r>
            <a:endParaRPr lang="en-GB" sz="2200" baseline="30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68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9144000" cy="1103313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2060"/>
                </a:solidFill>
                <a:latin typeface="+mn-lt"/>
                <a:ea typeface="ＭＳ Ｐゴシック" charset="0"/>
              </a:rPr>
              <a:t>Когда лечить ХГС</a:t>
            </a:r>
            <a:r>
              <a:rPr lang="ru-RU" sz="3200" b="1" dirty="0">
                <a:solidFill>
                  <a:srgbClr val="002060"/>
                </a:solidFill>
                <a:latin typeface="+mn-lt"/>
                <a:ea typeface="ＭＳ Ｐゴシック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+mn-lt"/>
              <a:ea typeface="ＭＳ Ｐゴシック" charset="0"/>
            </a:endParaRPr>
          </a:p>
        </p:txBody>
      </p:sp>
      <p:sp>
        <p:nvSpPr>
          <p:cNvPr id="68610" name="Content Placeholder 2"/>
          <p:cNvSpPr>
            <a:spLocks noGrp="1"/>
          </p:cNvSpPr>
          <p:nvPr>
            <p:ph sz="half" idx="1"/>
          </p:nvPr>
        </p:nvSpPr>
        <p:spPr>
          <a:xfrm>
            <a:off x="233465" y="1342417"/>
            <a:ext cx="8631136" cy="5032983"/>
          </a:xfrm>
        </p:spPr>
        <p:txBody>
          <a:bodyPr>
            <a:normAutofit lnSpcReduction="10000"/>
          </a:bodyPr>
          <a:lstStyle/>
          <a:p>
            <a:pPr algn="ctr" eaLnBrk="1" hangingPunct="1">
              <a:buNone/>
            </a:pPr>
            <a:r>
              <a:rPr lang="en-US" sz="220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AASLD/IDSA</a:t>
            </a:r>
            <a:r>
              <a:rPr lang="ru-RU" sz="220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, </a:t>
            </a:r>
            <a:r>
              <a:rPr lang="en-US" sz="2200" dirty="0" smtClean="0">
                <a:solidFill>
                  <a:srgbClr val="002060"/>
                </a:solidFill>
                <a:latin typeface="Arial" charset="0"/>
                <a:ea typeface="ＭＳ Ｐゴシック" charset="0"/>
              </a:rPr>
              <a:t>EASL </a:t>
            </a:r>
            <a:r>
              <a:rPr lang="ru-RU" sz="220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рекомендуют лечение всем </a:t>
            </a:r>
            <a:r>
              <a:rPr lang="ru-RU" sz="2200" dirty="0" smtClean="0">
                <a:solidFill>
                  <a:srgbClr val="002060"/>
                </a:solidFill>
                <a:latin typeface="Arial" charset="0"/>
                <a:ea typeface="ＭＳ Ｐゴシック" charset="0"/>
              </a:rPr>
              <a:t>                   </a:t>
            </a:r>
          </a:p>
          <a:p>
            <a:pPr algn="ctr" eaLnBrk="1" hangingPunct="1">
              <a:buNone/>
            </a:pPr>
            <a:r>
              <a:rPr lang="ru-RU" sz="2200" dirty="0" smtClean="0">
                <a:solidFill>
                  <a:srgbClr val="002060"/>
                </a:solidFill>
                <a:latin typeface="Arial" charset="0"/>
                <a:ea typeface="ＭＳ Ｐゴシック" charset="0"/>
              </a:rPr>
              <a:t>ВИЧ-инфицированным пациентам </a:t>
            </a:r>
            <a:r>
              <a:rPr lang="ru-RU" sz="220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с </a:t>
            </a:r>
            <a:r>
              <a:rPr lang="ru-RU" sz="2200" dirty="0" smtClean="0">
                <a:solidFill>
                  <a:srgbClr val="002060"/>
                </a:solidFill>
                <a:latin typeface="Arial" charset="0"/>
                <a:ea typeface="ＭＳ Ｐゴシック" charset="0"/>
              </a:rPr>
              <a:t>ВГС </a:t>
            </a:r>
          </a:p>
          <a:p>
            <a:pPr algn="ctr" eaLnBrk="1" hangingPunct="1">
              <a:buNone/>
            </a:pPr>
            <a:r>
              <a:rPr lang="ru-RU" sz="2200" dirty="0" smtClean="0">
                <a:solidFill>
                  <a:srgbClr val="002060"/>
                </a:solidFill>
                <a:latin typeface="Arial" charset="0"/>
                <a:ea typeface="ＭＳ Ｐゴシック" charset="0"/>
              </a:rPr>
              <a:t>(желательно до назначения АРВТ)</a:t>
            </a:r>
            <a:endParaRPr lang="ru-RU" sz="2200" dirty="0">
              <a:solidFill>
                <a:srgbClr val="002060"/>
              </a:solidFill>
              <a:latin typeface="Arial" charset="0"/>
              <a:ea typeface="ＭＳ Ｐゴシック" charset="0"/>
            </a:endParaRPr>
          </a:p>
          <a:p>
            <a:pPr lvl="1" eaLnBrk="1" hangingPunct="1"/>
            <a:endParaRPr lang="ru-RU" sz="2000" b="1" dirty="0" smtClean="0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lvl="1" eaLnBrk="1" hangingPunct="1">
              <a:buNone/>
            </a:pPr>
            <a:r>
              <a:rPr lang="ru-RU" b="1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   Незамедлительная </a:t>
            </a:r>
          </a:p>
          <a:p>
            <a:pPr marL="457200" lvl="1" indent="0" eaLnBrk="1" hangingPunct="1">
              <a:buNone/>
            </a:pPr>
            <a:r>
              <a:rPr lang="ru-RU" b="1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  терапия при</a:t>
            </a:r>
            <a:r>
              <a:rPr lang="ru-RU" b="1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lvl="1" eaLnBrk="1" hangingPunct="1"/>
            <a:r>
              <a:rPr lang="ru-RU" sz="2000" dirty="0">
                <a:latin typeface="Arial" charset="0"/>
                <a:ea typeface="ＭＳ Ｐゴシック" charset="0"/>
              </a:rPr>
              <a:t>Выраженном фиброзе</a:t>
            </a:r>
            <a:r>
              <a:rPr lang="en-US" sz="2000" dirty="0">
                <a:latin typeface="Arial" charset="0"/>
                <a:ea typeface="ＭＳ Ｐゴシック" charset="0"/>
              </a:rPr>
              <a:t> </a:t>
            </a:r>
            <a:endParaRPr lang="ru-RU" sz="2000" dirty="0" smtClean="0">
              <a:latin typeface="Arial" charset="0"/>
              <a:ea typeface="ＭＳ Ｐゴシック" charset="0"/>
            </a:endParaRPr>
          </a:p>
          <a:p>
            <a:pPr marL="457200" lvl="1" indent="0" eaLnBrk="1" hangingPunct="1">
              <a:buNone/>
            </a:pPr>
            <a:r>
              <a:rPr lang="ru-RU" sz="2000" dirty="0">
                <a:latin typeface="Arial" charset="0"/>
                <a:ea typeface="ＭＳ Ｐゴシック" charset="0"/>
              </a:rPr>
              <a:t> </a:t>
            </a:r>
            <a:r>
              <a:rPr lang="ru-RU" sz="2000" dirty="0" smtClean="0">
                <a:latin typeface="Arial" charset="0"/>
                <a:ea typeface="ＭＳ Ｐゴシック" charset="0"/>
              </a:rPr>
              <a:t>  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(</a:t>
            </a:r>
            <a:r>
              <a:rPr lang="en-US" sz="2000" dirty="0" err="1">
                <a:latin typeface="Arial" charset="0"/>
                <a:ea typeface="ＭＳ Ｐゴシック" charset="0"/>
              </a:rPr>
              <a:t>Metavir</a:t>
            </a:r>
            <a:r>
              <a:rPr lang="en-US" sz="2000" dirty="0">
                <a:latin typeface="Arial" charset="0"/>
                <a:ea typeface="ＭＳ Ｐゴシック" charset="0"/>
              </a:rPr>
              <a:t> F3</a:t>
            </a:r>
            <a:r>
              <a:rPr lang="ru-RU" sz="2000" dirty="0">
                <a:latin typeface="Arial" charset="0"/>
                <a:ea typeface="ＭＳ Ｐゴシック" charset="0"/>
              </a:rPr>
              <a:t>)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ru-RU" sz="2000" dirty="0">
                <a:latin typeface="Arial" charset="0"/>
                <a:ea typeface="ＭＳ Ｐゴシック" charset="0"/>
              </a:rPr>
              <a:t>Компенсированном циррозе</a:t>
            </a:r>
            <a:r>
              <a:rPr lang="en-US" sz="2000" dirty="0">
                <a:latin typeface="Arial" charset="0"/>
                <a:ea typeface="ＭＳ Ｐゴシック" charset="0"/>
              </a:rPr>
              <a:t/>
            </a:r>
            <a:br>
              <a:rPr lang="en-US" sz="2000" dirty="0">
                <a:latin typeface="Arial" charset="0"/>
                <a:ea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</a:rPr>
              <a:t>(</a:t>
            </a:r>
            <a:r>
              <a:rPr lang="en-US" sz="2000" dirty="0" err="1">
                <a:latin typeface="Arial" charset="0"/>
                <a:ea typeface="ＭＳ Ｐゴシック" charset="0"/>
              </a:rPr>
              <a:t>Metavir</a:t>
            </a:r>
            <a:r>
              <a:rPr lang="en-US" sz="2000" dirty="0">
                <a:latin typeface="Arial" charset="0"/>
                <a:ea typeface="ＭＳ Ｐゴシック" charset="0"/>
              </a:rPr>
              <a:t> F4)</a:t>
            </a:r>
          </a:p>
          <a:p>
            <a:pPr lvl="1" eaLnBrk="1" hangingPunct="1"/>
            <a:r>
              <a:rPr lang="ru-RU" sz="2000" dirty="0">
                <a:latin typeface="Arial" charset="0"/>
                <a:ea typeface="ＭＳ Ｐゴシック" charset="0"/>
              </a:rPr>
              <a:t>Трансплантации печени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ru-RU" sz="2000" dirty="0">
                <a:latin typeface="Arial" charset="0"/>
                <a:ea typeface="ＭＳ Ｐゴシック" charset="0"/>
              </a:rPr>
              <a:t>Тяжелых внепеченочных</a:t>
            </a:r>
          </a:p>
          <a:p>
            <a:pPr lvl="1" eaLnBrk="1" hangingPunct="1">
              <a:buNone/>
            </a:pPr>
            <a:r>
              <a:rPr lang="ru-RU" sz="2000" dirty="0" smtClean="0">
                <a:latin typeface="Arial" charset="0"/>
                <a:ea typeface="ＭＳ Ｐゴシック" charset="0"/>
              </a:rPr>
              <a:t>     проявлениях </a:t>
            </a:r>
            <a:r>
              <a:rPr lang="ru-RU" sz="2000" dirty="0">
                <a:latin typeface="Arial" charset="0"/>
                <a:ea typeface="ＭＳ Ｐゴシック" charset="0"/>
              </a:rPr>
              <a:t>ВГС</a:t>
            </a:r>
            <a:endParaRPr lang="en-US" sz="2000" dirty="0">
              <a:latin typeface="Arial" charset="0"/>
              <a:ea typeface="ＭＳ Ｐゴシック" charset="0"/>
            </a:endParaRPr>
          </a:p>
        </p:txBody>
      </p:sp>
      <p:sp>
        <p:nvSpPr>
          <p:cNvPr id="10244" name="Content Placeholder 1"/>
          <p:cNvSpPr>
            <a:spLocks noGrp="1"/>
          </p:cNvSpPr>
          <p:nvPr>
            <p:ph sz="half" idx="2"/>
          </p:nvPr>
        </p:nvSpPr>
        <p:spPr>
          <a:xfrm>
            <a:off x="4689475" y="2654300"/>
            <a:ext cx="4151313" cy="368141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ru-RU" sz="2200" dirty="0" smtClean="0">
                <a:latin typeface="Arial" charset="0"/>
              </a:rPr>
              <a:t>          </a:t>
            </a:r>
            <a:r>
              <a:rPr lang="ru-RU" sz="2200" b="1" dirty="0" smtClean="0">
                <a:solidFill>
                  <a:schemeClr val="tx2"/>
                </a:solidFill>
                <a:latin typeface="Arial" charset="0"/>
              </a:rPr>
              <a:t>Для снижения риска 	    передачи ВГС</a:t>
            </a:r>
            <a:r>
              <a:rPr lang="en-US" sz="2200" b="1" dirty="0" smtClean="0">
                <a:solidFill>
                  <a:schemeClr val="tx2"/>
                </a:solidFill>
                <a:latin typeface="Arial" charset="0"/>
              </a:rPr>
              <a:t>:</a:t>
            </a:r>
            <a:endParaRPr lang="en-US" sz="2200" b="1" dirty="0">
              <a:solidFill>
                <a:schemeClr val="tx2"/>
              </a:solidFill>
              <a:latin typeface="Arial" charset="0"/>
            </a:endParaRPr>
          </a:p>
          <a:p>
            <a:pPr lvl="1" eaLnBrk="1" hangingPunct="1">
              <a:defRPr/>
            </a:pPr>
            <a:r>
              <a:rPr lang="ru-RU" sz="2000" dirty="0" smtClean="0">
                <a:latin typeface="Arial" charset="0"/>
              </a:rPr>
              <a:t>Женщины, планирующие беременность</a:t>
            </a:r>
            <a:endParaRPr lang="en-US" sz="2000" dirty="0">
              <a:latin typeface="Arial" charset="0"/>
            </a:endParaRPr>
          </a:p>
          <a:p>
            <a:pPr lvl="1" eaLnBrk="1" hangingPunct="1">
              <a:defRPr/>
            </a:pPr>
            <a:r>
              <a:rPr lang="ru-RU" sz="2000" dirty="0" smtClean="0">
                <a:latin typeface="Arial" charset="0"/>
              </a:rPr>
              <a:t>Пациенты хронического гемодиализа</a:t>
            </a:r>
            <a:endParaRPr lang="en-US" sz="2000" dirty="0">
              <a:latin typeface="Arial" charset="0"/>
            </a:endParaRPr>
          </a:p>
          <a:p>
            <a:pPr lvl="1" eaLnBrk="1" hangingPunct="1">
              <a:defRPr/>
            </a:pPr>
            <a:r>
              <a:rPr lang="ru-RU" sz="2000" dirty="0" smtClean="0">
                <a:latin typeface="Arial" charset="0"/>
              </a:rPr>
              <a:t>МСМ </a:t>
            </a:r>
          </a:p>
          <a:p>
            <a:pPr lvl="1" eaLnBrk="1" hangingPunct="1">
              <a:defRPr/>
            </a:pPr>
            <a:r>
              <a:rPr lang="ru-RU" sz="2000" dirty="0" smtClean="0">
                <a:latin typeface="Arial" charset="0"/>
              </a:rPr>
              <a:t>КСР</a:t>
            </a:r>
            <a:endParaRPr lang="en-US" sz="2000" dirty="0">
              <a:latin typeface="Arial" charset="0"/>
            </a:endParaRPr>
          </a:p>
          <a:p>
            <a:pPr lvl="1" eaLnBrk="1" hangingPunct="1">
              <a:defRPr/>
            </a:pPr>
            <a:r>
              <a:rPr lang="ru-RU" sz="2000" dirty="0" smtClean="0">
                <a:latin typeface="Arial" charset="0"/>
              </a:rPr>
              <a:t>Потребители инъекционных наркотиков</a:t>
            </a:r>
            <a:endParaRPr lang="en-US" sz="2000" dirty="0">
              <a:latin typeface="Arial" charset="0"/>
            </a:endParaRPr>
          </a:p>
          <a:p>
            <a:pPr lvl="1" eaLnBrk="1" hangingPunct="1">
              <a:defRPr/>
            </a:pPr>
            <a:r>
              <a:rPr lang="ru-RU" sz="2000" dirty="0" smtClean="0">
                <a:latin typeface="Arial" charset="0"/>
              </a:rPr>
              <a:t>Заключенные</a:t>
            </a:r>
            <a:r>
              <a:rPr lang="en-US" sz="2000" dirty="0" smtClean="0">
                <a:latin typeface="Arial" charset="0"/>
              </a:rPr>
              <a:t> </a:t>
            </a:r>
            <a:endParaRPr lang="en-US" sz="2000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8612" name="TextBox 1"/>
          <p:cNvSpPr txBox="1">
            <a:spLocks noChangeArrowheads="1"/>
          </p:cNvSpPr>
          <p:nvPr/>
        </p:nvSpPr>
        <p:spPr bwMode="auto">
          <a:xfrm>
            <a:off x="2775436" y="6375400"/>
            <a:ext cx="5888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ru-RU" sz="1200" b="0" dirty="0" smtClean="0">
                <a:solidFill>
                  <a:prstClr val="black"/>
                </a:solidFill>
                <a:latin typeface="Calibri"/>
              </a:rPr>
              <a:t>Е</a:t>
            </a:r>
            <a:r>
              <a:rPr lang="en-US" sz="1200" b="0" dirty="0" smtClean="0">
                <a:solidFill>
                  <a:prstClr val="black"/>
                </a:solidFill>
                <a:latin typeface="Calibri"/>
              </a:rPr>
              <a:t>ASL HCV Guidelines</a:t>
            </a:r>
            <a:r>
              <a:rPr lang="ru-RU" sz="1200" b="0" dirty="0" smtClean="0">
                <a:solidFill>
                  <a:prstClr val="black"/>
                </a:solidFill>
                <a:latin typeface="Calibri"/>
              </a:rPr>
              <a:t>, 201</a:t>
            </a:r>
            <a:r>
              <a:rPr lang="en-US" sz="1200" b="0" dirty="0" smtClean="0">
                <a:solidFill>
                  <a:prstClr val="black"/>
                </a:solidFill>
                <a:latin typeface="Calibri"/>
              </a:rPr>
              <a:t>7</a:t>
            </a:r>
            <a:r>
              <a:rPr lang="ru-RU" sz="1200" b="0" dirty="0" smtClean="0">
                <a:solidFill>
                  <a:prstClr val="black"/>
                </a:solidFill>
                <a:latin typeface="Calibri"/>
              </a:rPr>
              <a:t>,</a:t>
            </a:r>
            <a:r>
              <a:rPr lang="en-US" sz="1200" b="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r"/>
            <a:r>
              <a:rPr lang="en-US" altLang="en-US" sz="1200" b="0" dirty="0" smtClean="0">
                <a:solidFill>
                  <a:prstClr val="black"/>
                </a:solidFill>
                <a:latin typeface="Calibri"/>
              </a:rPr>
              <a:t>AASLD/IDSA. HCV guidance</a:t>
            </a:r>
            <a:r>
              <a:rPr lang="ru-RU" altLang="en-US" sz="1200" b="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altLang="en-US" sz="1200" b="0" dirty="0" smtClean="0">
                <a:solidFill>
                  <a:prstClr val="black"/>
                </a:solidFill>
                <a:latin typeface="Calibri"/>
              </a:rPr>
              <a:t>2016.</a:t>
            </a:r>
          </a:p>
        </p:txBody>
      </p:sp>
    </p:spTree>
    <p:extLst>
      <p:ext uri="{BB962C8B-B14F-4D97-AF65-F5344CB8AC3E}">
        <p14:creationId xmlns:p14="http://schemas.microsoft.com/office/powerpoint/2010/main" xmlns="" val="38462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ВИЧ-статус при назначении терапии ХВГС:</a:t>
            </a:r>
            <a:endParaRPr lang="ru-RU" sz="30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ИФН-содержащие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схемы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Без АРВТ -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CD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4 &gt;500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/мкл; РНК ВИЧ &lt;10000 коп/мл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 АРВТ –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CD4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&gt;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350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/мкл; РНК ВИЧ &lt;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40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коп/мл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6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мес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 стабильной АРВТ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Препараты прямого противовирусного действия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Без АРВТ -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CD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4 &gt;500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/мкл; РНК ВИЧ &lt;50000 коп/мл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 АРВТ –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CD4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&gt;20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/мкл; РНК ВИЧ &lt;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40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коп/мл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мес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 стабильной АРВТ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175"/>
          <p:cNvSpPr>
            <a:spLocks/>
          </p:cNvSpPr>
          <p:nvPr/>
        </p:nvSpPr>
        <p:spPr bwMode="auto">
          <a:xfrm>
            <a:off x="5166901" y="1637508"/>
            <a:ext cx="1676400" cy="33337"/>
          </a:xfrm>
          <a:custGeom>
            <a:avLst/>
            <a:gdLst>
              <a:gd name="T0" fmla="*/ 1676400 w 1676400"/>
              <a:gd name="T1" fmla="*/ 28569 h 33338"/>
              <a:gd name="T2" fmla="*/ 209550 w 1676400"/>
              <a:gd name="T3" fmla="*/ 33332 h 33338"/>
              <a:gd name="T4" fmla="*/ 209550 w 1676400"/>
              <a:gd name="T5" fmla="*/ 9525 h 33338"/>
              <a:gd name="T6" fmla="*/ 161925 w 1676400"/>
              <a:gd name="T7" fmla="*/ 9525 h 33338"/>
              <a:gd name="T8" fmla="*/ 161925 w 1676400"/>
              <a:gd name="T9" fmla="*/ 0 h 33338"/>
              <a:gd name="T10" fmla="*/ 0 w 1676400"/>
              <a:gd name="T11" fmla="*/ 0 h 333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76400"/>
              <a:gd name="T19" fmla="*/ 0 h 33338"/>
              <a:gd name="T20" fmla="*/ 1676400 w 1676400"/>
              <a:gd name="T21" fmla="*/ 33338 h 333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76400" h="33338">
                <a:moveTo>
                  <a:pt x="1676400" y="28575"/>
                </a:moveTo>
                <a:lnTo>
                  <a:pt x="209550" y="33338"/>
                </a:lnTo>
                <a:lnTo>
                  <a:pt x="209550" y="9525"/>
                </a:lnTo>
                <a:lnTo>
                  <a:pt x="161925" y="9525"/>
                </a:lnTo>
                <a:lnTo>
                  <a:pt x="161925" y="0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 eaLnBrk="0" hangingPunct="0"/>
            <a:endParaRPr lang="ru-RU" b="1">
              <a:solidFill>
                <a:prstClr val="black"/>
              </a:solidFill>
            </a:endParaRPr>
          </a:p>
        </p:txBody>
      </p:sp>
      <p:sp>
        <p:nvSpPr>
          <p:cNvPr id="177" name="Freeform 176"/>
          <p:cNvSpPr/>
          <p:nvPr/>
        </p:nvSpPr>
        <p:spPr bwMode="auto">
          <a:xfrm>
            <a:off x="5176426" y="1632745"/>
            <a:ext cx="1681162" cy="304800"/>
          </a:xfrm>
          <a:custGeom>
            <a:avLst/>
            <a:gdLst>
              <a:gd name="connsiteX0" fmla="*/ 1681163 w 1681163"/>
              <a:gd name="connsiteY0" fmla="*/ 304800 h 304800"/>
              <a:gd name="connsiteX1" fmla="*/ 1581150 w 1681163"/>
              <a:gd name="connsiteY1" fmla="*/ 304800 h 304800"/>
              <a:gd name="connsiteX2" fmla="*/ 1585913 w 1681163"/>
              <a:gd name="connsiteY2" fmla="*/ 195262 h 304800"/>
              <a:gd name="connsiteX3" fmla="*/ 1152525 w 1681163"/>
              <a:gd name="connsiteY3" fmla="*/ 190500 h 304800"/>
              <a:gd name="connsiteX4" fmla="*/ 1152525 w 1681163"/>
              <a:gd name="connsiteY4" fmla="*/ 166687 h 304800"/>
              <a:gd name="connsiteX5" fmla="*/ 966788 w 1681163"/>
              <a:gd name="connsiteY5" fmla="*/ 171450 h 304800"/>
              <a:gd name="connsiteX6" fmla="*/ 966788 w 1681163"/>
              <a:gd name="connsiteY6" fmla="*/ 147637 h 304800"/>
              <a:gd name="connsiteX7" fmla="*/ 919163 w 1681163"/>
              <a:gd name="connsiteY7" fmla="*/ 147637 h 304800"/>
              <a:gd name="connsiteX8" fmla="*/ 919163 w 1681163"/>
              <a:gd name="connsiteY8" fmla="*/ 123825 h 304800"/>
              <a:gd name="connsiteX9" fmla="*/ 866775 w 1681163"/>
              <a:gd name="connsiteY9" fmla="*/ 119062 h 304800"/>
              <a:gd name="connsiteX10" fmla="*/ 862013 w 1681163"/>
              <a:gd name="connsiteY10" fmla="*/ 104775 h 304800"/>
              <a:gd name="connsiteX11" fmla="*/ 833438 w 1681163"/>
              <a:gd name="connsiteY11" fmla="*/ 104775 h 304800"/>
              <a:gd name="connsiteX12" fmla="*/ 833438 w 1681163"/>
              <a:gd name="connsiteY12" fmla="*/ 85725 h 304800"/>
              <a:gd name="connsiteX13" fmla="*/ 700088 w 1681163"/>
              <a:gd name="connsiteY13" fmla="*/ 80962 h 304800"/>
              <a:gd name="connsiteX14" fmla="*/ 700088 w 1681163"/>
              <a:gd name="connsiteY14" fmla="*/ 57150 h 304800"/>
              <a:gd name="connsiteX15" fmla="*/ 538163 w 1681163"/>
              <a:gd name="connsiteY15" fmla="*/ 61912 h 304800"/>
              <a:gd name="connsiteX16" fmla="*/ 538163 w 1681163"/>
              <a:gd name="connsiteY16" fmla="*/ 33337 h 304800"/>
              <a:gd name="connsiteX17" fmla="*/ 119063 w 1681163"/>
              <a:gd name="connsiteY17" fmla="*/ 33337 h 304800"/>
              <a:gd name="connsiteX18" fmla="*/ 104775 w 1681163"/>
              <a:gd name="connsiteY18" fmla="*/ 0 h 304800"/>
              <a:gd name="connsiteX19" fmla="*/ 0 w 1681163"/>
              <a:gd name="connsiteY19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81163" h="304800">
                <a:moveTo>
                  <a:pt x="1681163" y="304800"/>
                </a:moveTo>
                <a:lnTo>
                  <a:pt x="1581150" y="304800"/>
                </a:lnTo>
                <a:lnTo>
                  <a:pt x="1585913" y="195262"/>
                </a:lnTo>
                <a:lnTo>
                  <a:pt x="1152525" y="190500"/>
                </a:lnTo>
                <a:lnTo>
                  <a:pt x="1152525" y="166687"/>
                </a:lnTo>
                <a:lnTo>
                  <a:pt x="966788" y="171450"/>
                </a:lnTo>
                <a:lnTo>
                  <a:pt x="966788" y="147637"/>
                </a:lnTo>
                <a:lnTo>
                  <a:pt x="919163" y="147637"/>
                </a:lnTo>
                <a:lnTo>
                  <a:pt x="919163" y="123825"/>
                </a:lnTo>
                <a:lnTo>
                  <a:pt x="866775" y="119062"/>
                </a:lnTo>
                <a:lnTo>
                  <a:pt x="862013" y="104775"/>
                </a:lnTo>
                <a:lnTo>
                  <a:pt x="833438" y="104775"/>
                </a:lnTo>
                <a:lnTo>
                  <a:pt x="833438" y="85725"/>
                </a:lnTo>
                <a:lnTo>
                  <a:pt x="700088" y="80962"/>
                </a:lnTo>
                <a:lnTo>
                  <a:pt x="700088" y="57150"/>
                </a:lnTo>
                <a:lnTo>
                  <a:pt x="538163" y="61912"/>
                </a:lnTo>
                <a:lnTo>
                  <a:pt x="538163" y="33337"/>
                </a:lnTo>
                <a:lnTo>
                  <a:pt x="119063" y="33337"/>
                </a:lnTo>
                <a:lnTo>
                  <a:pt x="104775" y="0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4572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2B85B8"/>
              </a:buClr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2772" name="Title 9"/>
          <p:cNvSpPr>
            <a:spLocks noGrp="1"/>
          </p:cNvSpPr>
          <p:nvPr>
            <p:ph type="title"/>
          </p:nvPr>
        </p:nvSpPr>
        <p:spPr>
          <a:xfrm>
            <a:off x="179511" y="116633"/>
            <a:ext cx="8667627" cy="936103"/>
          </a:xfrm>
        </p:spPr>
        <p:txBody>
          <a:bodyPr>
            <a:noAutofit/>
          </a:bodyPr>
          <a:lstStyle/>
          <a:p>
            <a:r>
              <a:rPr lang="ru-RU" altLang="en-US" sz="24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Наличие УВО связан</a:t>
            </a:r>
            <a:r>
              <a:rPr lang="ru-RU" altLang="en-US" sz="24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о</a:t>
            </a:r>
            <a:r>
              <a:rPr lang="ru-RU" altLang="en-US" sz="24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 со снижением заболеваемости и смертности у больных ВИЧ/ХГС</a:t>
            </a:r>
            <a:endParaRPr lang="en-US" altLang="en-US" sz="2400" b="1" dirty="0" smtClean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2773" name="Content Placeholder 3"/>
          <p:cNvSpPr>
            <a:spLocks noGrp="1"/>
          </p:cNvSpPr>
          <p:nvPr>
            <p:ph sz="half" idx="1"/>
          </p:nvPr>
        </p:nvSpPr>
        <p:spPr>
          <a:xfrm>
            <a:off x="0" y="5657628"/>
            <a:ext cx="9144000" cy="896128"/>
          </a:xfrm>
        </p:spPr>
        <p:txBody>
          <a:bodyPr>
            <a:noAutofit/>
          </a:bodyPr>
          <a:lstStyle/>
          <a:p>
            <a:r>
              <a:rPr lang="ru-RU" altLang="en-US" sz="1400" dirty="0" smtClean="0"/>
              <a:t>Ретроспективный анализ</a:t>
            </a:r>
            <a:r>
              <a:rPr lang="en-US" altLang="en-US" sz="1400" dirty="0" smtClean="0"/>
              <a:t> 695 </a:t>
            </a:r>
            <a:r>
              <a:rPr lang="ru-RU" altLang="en-US" sz="1400" dirty="0"/>
              <a:t>пациентов </a:t>
            </a:r>
            <a:r>
              <a:rPr lang="ru-RU" altLang="en-US" sz="1400" dirty="0" smtClean="0"/>
              <a:t>с ко-инфекцией ВИЧ</a:t>
            </a:r>
            <a:r>
              <a:rPr lang="en-US" altLang="en-US" sz="1400" dirty="0" smtClean="0"/>
              <a:t>/</a:t>
            </a:r>
            <a:r>
              <a:rPr lang="ru-RU" altLang="en-US" sz="1400" dirty="0" smtClean="0"/>
              <a:t>ВГС, леченных</a:t>
            </a:r>
            <a:r>
              <a:rPr lang="en-US" altLang="en-US" sz="1400" dirty="0" smtClean="0"/>
              <a:t> </a:t>
            </a:r>
            <a:r>
              <a:rPr lang="ru-RU" altLang="en-US" sz="1400" dirty="0" smtClean="0"/>
              <a:t>ИФН</a:t>
            </a:r>
            <a:r>
              <a:rPr lang="en-US" altLang="en-US" sz="1400" dirty="0" smtClean="0"/>
              <a:t>/</a:t>
            </a:r>
            <a:r>
              <a:rPr lang="ru-RU" altLang="en-US" sz="1400" dirty="0" smtClean="0"/>
              <a:t>РБВ</a:t>
            </a:r>
            <a:r>
              <a:rPr lang="en-US" altLang="en-US" sz="1400" dirty="0" smtClean="0"/>
              <a:t> </a:t>
            </a:r>
            <a:r>
              <a:rPr lang="ru-RU" altLang="en-US" sz="1400" dirty="0" smtClean="0"/>
              <a:t>с</a:t>
            </a:r>
            <a:r>
              <a:rPr lang="en-US" altLang="en-US" sz="1400" dirty="0" smtClean="0"/>
              <a:t> 2000</a:t>
            </a:r>
            <a:r>
              <a:rPr lang="ru-RU" altLang="en-US" sz="1400" dirty="0"/>
              <a:t> </a:t>
            </a:r>
            <a:r>
              <a:rPr lang="ru-RU" altLang="en-US" sz="1400" dirty="0" smtClean="0"/>
              <a:t>по</a:t>
            </a:r>
            <a:r>
              <a:rPr lang="en-US" altLang="en-US" sz="1400" dirty="0" smtClean="0"/>
              <a:t> 2008 </a:t>
            </a:r>
            <a:r>
              <a:rPr lang="ru-RU" altLang="en-US" sz="1400" dirty="0" smtClean="0"/>
              <a:t>в Испании</a:t>
            </a:r>
            <a:endParaRPr lang="en-US" altLang="en-US" sz="1400" dirty="0" smtClean="0"/>
          </a:p>
          <a:p>
            <a:pPr>
              <a:spcBef>
                <a:spcPts val="0"/>
              </a:spcBef>
            </a:pPr>
            <a:r>
              <a:rPr lang="ru-RU" altLang="en-US" sz="1400" dirty="0" smtClean="0"/>
              <a:t>Медиана наблюдения</a:t>
            </a:r>
            <a:r>
              <a:rPr lang="en-US" altLang="en-US" sz="1400" dirty="0" smtClean="0"/>
              <a:t> (IQR): </a:t>
            </a:r>
            <a:r>
              <a:rPr lang="ru-RU" altLang="en-US" sz="1400" dirty="0" smtClean="0"/>
              <a:t>Нет УВО</a:t>
            </a:r>
            <a:r>
              <a:rPr lang="en-US" altLang="en-US" sz="1400" dirty="0" smtClean="0"/>
              <a:t>: 59.3 </a:t>
            </a:r>
            <a:r>
              <a:rPr lang="ru-RU" altLang="en-US" sz="1400" dirty="0" smtClean="0"/>
              <a:t>мес.</a:t>
            </a:r>
            <a:r>
              <a:rPr lang="en-US" altLang="en-US" sz="1400" dirty="0" smtClean="0"/>
              <a:t> (40.6-79.2)</a:t>
            </a:r>
            <a:r>
              <a:rPr lang="ru-RU" altLang="en-US" sz="1400" dirty="0" smtClean="0"/>
              <a:t>, УВО</a:t>
            </a:r>
            <a:r>
              <a:rPr lang="en-US" altLang="en-US" sz="1400" dirty="0" smtClean="0"/>
              <a:t>: 59.5 </a:t>
            </a:r>
            <a:r>
              <a:rPr lang="ru-RU" altLang="en-US" sz="1400" dirty="0" smtClean="0"/>
              <a:t>мес. </a:t>
            </a:r>
            <a:r>
              <a:rPr lang="en-US" altLang="en-US" sz="1400" dirty="0" smtClean="0"/>
              <a:t>(42.8-81.8)</a:t>
            </a:r>
          </a:p>
          <a:p>
            <a:r>
              <a:rPr lang="ru-RU" altLang="en-US" sz="1400" dirty="0" smtClean="0"/>
              <a:t>Установлено: наличие УВО существенно связано со снижением общей смертности и исходов от болезней печени</a:t>
            </a:r>
            <a:endParaRPr lang="en-US" altLang="en-US" sz="1400" dirty="0" smtClean="0"/>
          </a:p>
        </p:txBody>
      </p:sp>
      <p:sp>
        <p:nvSpPr>
          <p:cNvPr id="32774" name="Text Box 11"/>
          <p:cNvSpPr txBox="1">
            <a:spLocks noChangeArrowheads="1"/>
          </p:cNvSpPr>
          <p:nvPr/>
        </p:nvSpPr>
        <p:spPr bwMode="auto">
          <a:xfrm>
            <a:off x="-27977" y="6584732"/>
            <a:ext cx="65073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defTabSz="457200"/>
            <a:r>
              <a:rPr lang="en-US" altLang="en-US" sz="1200" dirty="0" err="1">
                <a:solidFill>
                  <a:prstClr val="black"/>
                </a:solidFill>
              </a:rPr>
              <a:t>Berenguer</a:t>
            </a:r>
            <a:r>
              <a:rPr lang="en-US" altLang="en-US" sz="1200" dirty="0">
                <a:solidFill>
                  <a:prstClr val="black"/>
                </a:solidFill>
              </a:rPr>
              <a:t> J, et al. ICAAC 2013. Abstract H-1527. Reproduced with permission.</a:t>
            </a:r>
          </a:p>
        </p:txBody>
      </p:sp>
      <p:grpSp>
        <p:nvGrpSpPr>
          <p:cNvPr id="2" name="Group 2512"/>
          <p:cNvGrpSpPr>
            <a:grpSpLocks/>
          </p:cNvGrpSpPr>
          <p:nvPr/>
        </p:nvGrpSpPr>
        <p:grpSpPr bwMode="auto">
          <a:xfrm>
            <a:off x="3787363" y="1124744"/>
            <a:ext cx="2046288" cy="291183"/>
            <a:chOff x="-1488933" y="2298137"/>
            <a:chExt cx="2047283" cy="291823"/>
          </a:xfrm>
        </p:grpSpPr>
        <p:sp>
          <p:nvSpPr>
            <p:cNvPr id="32924" name="TextBox 2506"/>
            <p:cNvSpPr txBox="1">
              <a:spLocks noChangeArrowheads="1"/>
            </p:cNvSpPr>
            <p:nvPr/>
          </p:nvSpPr>
          <p:spPr bwMode="auto">
            <a:xfrm>
              <a:off x="-1327093" y="2303098"/>
              <a:ext cx="849664" cy="28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ru-RU" altLang="en-US" sz="1400" dirty="0" smtClean="0">
                  <a:solidFill>
                    <a:prstClr val="black"/>
                  </a:solidFill>
                </a:rPr>
                <a:t>УВО</a:t>
              </a:r>
              <a:endParaRPr lang="en-US" alt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32925" name="Straight Connector 2508"/>
            <p:cNvCxnSpPr>
              <a:cxnSpLocks noChangeShapeType="1"/>
            </p:cNvCxnSpPr>
            <p:nvPr/>
          </p:nvCxnSpPr>
          <p:spPr bwMode="auto">
            <a:xfrm flipH="1">
              <a:off x="-1488933" y="2439412"/>
              <a:ext cx="202300" cy="0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2510" name="Straight Connector 2509"/>
            <p:cNvCxnSpPr/>
            <p:nvPr/>
          </p:nvCxnSpPr>
          <p:spPr bwMode="auto">
            <a:xfrm flipH="1">
              <a:off x="-728150" y="2439741"/>
              <a:ext cx="201710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927" name="TextBox 2511"/>
            <p:cNvSpPr txBox="1">
              <a:spLocks noChangeArrowheads="1"/>
            </p:cNvSpPr>
            <p:nvPr/>
          </p:nvSpPr>
          <p:spPr bwMode="auto">
            <a:xfrm>
              <a:off x="-558351" y="2298137"/>
              <a:ext cx="1116701" cy="286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ru-RU" altLang="en-US" sz="1400" dirty="0" smtClean="0">
                  <a:solidFill>
                    <a:prstClr val="black"/>
                  </a:solidFill>
                </a:rPr>
                <a:t>Нет УВО</a:t>
              </a:r>
              <a:endParaRPr lang="en-US" altLang="en-US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32776" name="TextBox 2549"/>
          <p:cNvSpPr txBox="1">
            <a:spLocks noChangeArrowheads="1"/>
          </p:cNvSpPr>
          <p:nvPr/>
        </p:nvSpPr>
        <p:spPr bwMode="auto">
          <a:xfrm rot="-5400000">
            <a:off x="849481" y="3030142"/>
            <a:ext cx="2154792" cy="47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2B85B8"/>
              </a:buClr>
              <a:buFont typeface="Arial" pitchFamily="34" charset="0"/>
              <a:buNone/>
            </a:pPr>
            <a:r>
              <a:rPr lang="ru-RU" altLang="en-US" sz="1400" b="1" dirty="0" smtClean="0">
                <a:solidFill>
                  <a:prstClr val="black"/>
                </a:solidFill>
              </a:rPr>
              <a:t>Доля пациентов без этих состояний</a:t>
            </a:r>
            <a:r>
              <a:rPr lang="en-US" altLang="en-US" sz="1400" b="1" dirty="0" smtClean="0">
                <a:solidFill>
                  <a:prstClr val="black"/>
                </a:solidFill>
              </a:rPr>
              <a:t> </a:t>
            </a:r>
            <a:r>
              <a:rPr lang="en-US" altLang="en-US" sz="1400" b="1" dirty="0">
                <a:solidFill>
                  <a:prstClr val="black"/>
                </a:solidFill>
              </a:rPr>
              <a:t>(%)</a:t>
            </a:r>
          </a:p>
        </p:txBody>
      </p:sp>
      <p:sp>
        <p:nvSpPr>
          <p:cNvPr id="32777" name="TextBox 2550"/>
          <p:cNvSpPr txBox="1">
            <a:spLocks noChangeArrowheads="1"/>
          </p:cNvSpPr>
          <p:nvPr/>
        </p:nvSpPr>
        <p:spPr bwMode="auto">
          <a:xfrm>
            <a:off x="2636426" y="5299870"/>
            <a:ext cx="42243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2B85B8"/>
              </a:buClr>
              <a:buFont typeface="Arial" pitchFamily="34" charset="0"/>
              <a:buNone/>
            </a:pPr>
            <a:r>
              <a:rPr lang="ru-RU" altLang="en-US" sz="1400" b="1" dirty="0" smtClean="0">
                <a:solidFill>
                  <a:prstClr val="black"/>
                </a:solidFill>
              </a:rPr>
              <a:t>Наблюдение</a:t>
            </a:r>
            <a:r>
              <a:rPr lang="en-US" altLang="en-US" sz="1400" b="1" dirty="0" smtClean="0">
                <a:solidFill>
                  <a:prstClr val="black"/>
                </a:solidFill>
              </a:rPr>
              <a:t> (</a:t>
            </a:r>
            <a:r>
              <a:rPr lang="ru-RU" altLang="en-US" sz="1400" b="1" dirty="0" smtClean="0">
                <a:solidFill>
                  <a:prstClr val="black"/>
                </a:solidFill>
              </a:rPr>
              <a:t>Мес.</a:t>
            </a:r>
            <a:r>
              <a:rPr lang="en-US" altLang="en-US" sz="1400" b="1" dirty="0" smtClean="0">
                <a:solidFill>
                  <a:prstClr val="black"/>
                </a:solidFill>
              </a:rPr>
              <a:t>)</a:t>
            </a:r>
            <a:endParaRPr lang="en-US" altLang="en-US" sz="1400" b="1" dirty="0">
              <a:solidFill>
                <a:prstClr val="black"/>
              </a:solidFill>
            </a:endParaRPr>
          </a:p>
        </p:txBody>
      </p:sp>
      <p:sp>
        <p:nvSpPr>
          <p:cNvPr id="32778" name="TextBox 2539"/>
          <p:cNvSpPr txBox="1">
            <a:spLocks noChangeArrowheads="1"/>
          </p:cNvSpPr>
          <p:nvPr/>
        </p:nvSpPr>
        <p:spPr bwMode="auto">
          <a:xfrm>
            <a:off x="179512" y="1592575"/>
            <a:ext cx="193139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2B85B8"/>
              </a:buClr>
              <a:buFont typeface="Arial" pitchFamily="34" charset="0"/>
              <a:buNone/>
            </a:pPr>
            <a:r>
              <a:rPr lang="ru-RU" altLang="en-US" sz="1600" b="1" dirty="0" smtClean="0">
                <a:solidFill>
                  <a:prstClr val="black"/>
                </a:solidFill>
              </a:rPr>
              <a:t>Общая смертность</a:t>
            </a:r>
            <a:endParaRPr lang="en-US" altLang="en-US" sz="1600" b="1" dirty="0">
              <a:solidFill>
                <a:prstClr val="black"/>
              </a:solidFill>
            </a:endParaRPr>
          </a:p>
        </p:txBody>
      </p:sp>
      <p:sp>
        <p:nvSpPr>
          <p:cNvPr id="32779" name="TextBox 2540"/>
          <p:cNvSpPr txBox="1">
            <a:spLocks noChangeArrowheads="1"/>
          </p:cNvSpPr>
          <p:nvPr/>
        </p:nvSpPr>
        <p:spPr bwMode="auto">
          <a:xfrm>
            <a:off x="3574638" y="2302670"/>
            <a:ext cx="857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2B85B8"/>
              </a:buClr>
              <a:buFont typeface="Arial" pitchFamily="34" charset="0"/>
              <a:buNone/>
            </a:pPr>
            <a:r>
              <a:rPr lang="en-US" altLang="en-US" sz="1400" i="1">
                <a:solidFill>
                  <a:prstClr val="black"/>
                </a:solidFill>
              </a:rPr>
              <a:t>P </a:t>
            </a:r>
            <a:r>
              <a:rPr lang="en-US" altLang="en-US" sz="1400">
                <a:solidFill>
                  <a:prstClr val="black"/>
                </a:solidFill>
              </a:rPr>
              <a:t>= .010</a:t>
            </a:r>
          </a:p>
        </p:txBody>
      </p:sp>
      <p:sp>
        <p:nvSpPr>
          <p:cNvPr id="32780" name="TextBox 2582"/>
          <p:cNvSpPr txBox="1">
            <a:spLocks noChangeArrowheads="1"/>
          </p:cNvSpPr>
          <p:nvPr/>
        </p:nvSpPr>
        <p:spPr bwMode="auto">
          <a:xfrm>
            <a:off x="179512" y="4602068"/>
            <a:ext cx="207168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2B85B8"/>
              </a:buClr>
              <a:buFont typeface="Arial" pitchFamily="34" charset="0"/>
              <a:buNone/>
            </a:pPr>
            <a:r>
              <a:rPr lang="ru-RU" altLang="en-US" sz="1600" b="1" dirty="0" smtClean="0">
                <a:solidFill>
                  <a:prstClr val="black"/>
                </a:solidFill>
              </a:rPr>
              <a:t>Декомпенсация болезни печени</a:t>
            </a:r>
            <a:endParaRPr lang="en-US" altLang="en-US" sz="1600" b="1" dirty="0">
              <a:solidFill>
                <a:prstClr val="black"/>
              </a:solidFill>
            </a:endParaRPr>
          </a:p>
        </p:txBody>
      </p:sp>
      <p:sp>
        <p:nvSpPr>
          <p:cNvPr id="32781" name="TextBox 2583"/>
          <p:cNvSpPr txBox="1">
            <a:spLocks noChangeArrowheads="1"/>
          </p:cNvSpPr>
          <p:nvPr/>
        </p:nvSpPr>
        <p:spPr bwMode="auto">
          <a:xfrm>
            <a:off x="3580988" y="4364833"/>
            <a:ext cx="857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2B85B8"/>
              </a:buClr>
              <a:buFont typeface="Arial" pitchFamily="34" charset="0"/>
              <a:buNone/>
            </a:pPr>
            <a:r>
              <a:rPr lang="en-US" altLang="en-US" sz="1400" i="1" dirty="0">
                <a:solidFill>
                  <a:prstClr val="black"/>
                </a:solidFill>
              </a:rPr>
              <a:t>P </a:t>
            </a:r>
            <a:r>
              <a:rPr lang="en-US" altLang="en-US" sz="1400" dirty="0">
                <a:solidFill>
                  <a:prstClr val="black"/>
                </a:solidFill>
              </a:rPr>
              <a:t>= .010</a:t>
            </a:r>
          </a:p>
        </p:txBody>
      </p:sp>
      <p:sp>
        <p:nvSpPr>
          <p:cNvPr id="32782" name="TextBox 2622"/>
          <p:cNvSpPr txBox="1">
            <a:spLocks noChangeArrowheads="1"/>
          </p:cNvSpPr>
          <p:nvPr/>
        </p:nvSpPr>
        <p:spPr bwMode="auto">
          <a:xfrm>
            <a:off x="6811551" y="1497808"/>
            <a:ext cx="2035587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2B85B8"/>
              </a:buClr>
              <a:buFont typeface="Arial" pitchFamily="34" charset="0"/>
              <a:buNone/>
            </a:pPr>
            <a:r>
              <a:rPr lang="ru-RU" altLang="en-US" sz="1600" b="1" dirty="0" smtClean="0">
                <a:solidFill>
                  <a:prstClr val="black"/>
                </a:solidFill>
              </a:rPr>
              <a:t>Смертность от болезней печени</a:t>
            </a:r>
            <a:endParaRPr lang="en-US" altLang="en-US" sz="1600" b="1" dirty="0">
              <a:solidFill>
                <a:prstClr val="black"/>
              </a:solidFill>
            </a:endParaRPr>
          </a:p>
        </p:txBody>
      </p:sp>
      <p:sp>
        <p:nvSpPr>
          <p:cNvPr id="32783" name="TextBox 2623"/>
          <p:cNvSpPr txBox="1">
            <a:spLocks noChangeArrowheads="1"/>
          </p:cNvSpPr>
          <p:nvPr/>
        </p:nvSpPr>
        <p:spPr bwMode="auto">
          <a:xfrm>
            <a:off x="6140038" y="2302670"/>
            <a:ext cx="857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2B85B8"/>
              </a:buClr>
              <a:buFont typeface="Arial" pitchFamily="34" charset="0"/>
              <a:buNone/>
            </a:pPr>
            <a:r>
              <a:rPr lang="en-US" altLang="en-US" sz="1400" i="1">
                <a:solidFill>
                  <a:prstClr val="black"/>
                </a:solidFill>
              </a:rPr>
              <a:t>P </a:t>
            </a:r>
            <a:r>
              <a:rPr lang="en-US" altLang="en-US" sz="1400">
                <a:solidFill>
                  <a:prstClr val="black"/>
                </a:solidFill>
              </a:rPr>
              <a:t>= .024</a:t>
            </a:r>
          </a:p>
        </p:txBody>
      </p:sp>
      <p:sp>
        <p:nvSpPr>
          <p:cNvPr id="32784" name="TextBox 2662"/>
          <p:cNvSpPr txBox="1">
            <a:spLocks noChangeArrowheads="1"/>
          </p:cNvSpPr>
          <p:nvPr/>
        </p:nvSpPr>
        <p:spPr bwMode="auto">
          <a:xfrm>
            <a:off x="6873689" y="4699017"/>
            <a:ext cx="207168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2B85B8"/>
              </a:buClr>
              <a:buFont typeface="Arial" pitchFamily="34" charset="0"/>
              <a:buNone/>
            </a:pPr>
            <a:r>
              <a:rPr lang="ru-RU" altLang="en-US" sz="1600" b="1" dirty="0" smtClean="0">
                <a:solidFill>
                  <a:prstClr val="black"/>
                </a:solidFill>
              </a:rPr>
              <a:t>Болезни печени</a:t>
            </a:r>
            <a:endParaRPr lang="en-US" altLang="en-US" sz="1600" b="1" dirty="0">
              <a:solidFill>
                <a:prstClr val="black"/>
              </a:solidFill>
            </a:endParaRPr>
          </a:p>
        </p:txBody>
      </p:sp>
      <p:sp>
        <p:nvSpPr>
          <p:cNvPr id="32785" name="TextBox 2663"/>
          <p:cNvSpPr txBox="1">
            <a:spLocks noChangeArrowheads="1"/>
          </p:cNvSpPr>
          <p:nvPr/>
        </p:nvSpPr>
        <p:spPr bwMode="auto">
          <a:xfrm>
            <a:off x="6138451" y="4364833"/>
            <a:ext cx="857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2B85B8"/>
              </a:buClr>
              <a:buFont typeface="Arial" pitchFamily="34" charset="0"/>
              <a:buNone/>
            </a:pPr>
            <a:r>
              <a:rPr lang="en-US" altLang="en-US" sz="1400" i="1">
                <a:solidFill>
                  <a:prstClr val="black"/>
                </a:solidFill>
              </a:rPr>
              <a:t>P </a:t>
            </a:r>
            <a:r>
              <a:rPr lang="en-US" altLang="en-US" sz="1400">
                <a:solidFill>
                  <a:prstClr val="black"/>
                </a:solidFill>
              </a:rPr>
              <a:t>&lt; .001</a:t>
            </a:r>
          </a:p>
        </p:txBody>
      </p:sp>
      <p:sp>
        <p:nvSpPr>
          <p:cNvPr id="32786" name="Freeform 173"/>
          <p:cNvSpPr>
            <a:spLocks/>
          </p:cNvSpPr>
          <p:nvPr/>
        </p:nvSpPr>
        <p:spPr bwMode="auto">
          <a:xfrm>
            <a:off x="2650713" y="1626395"/>
            <a:ext cx="1724025" cy="128588"/>
          </a:xfrm>
          <a:custGeom>
            <a:avLst/>
            <a:gdLst>
              <a:gd name="T0" fmla="*/ 1724025 w 1724025"/>
              <a:gd name="T1" fmla="*/ 128578 h 128588"/>
              <a:gd name="T2" fmla="*/ 1362075 w 1724025"/>
              <a:gd name="T3" fmla="*/ 123815 h 128588"/>
              <a:gd name="T4" fmla="*/ 1362075 w 1724025"/>
              <a:gd name="T5" fmla="*/ 66665 h 128588"/>
              <a:gd name="T6" fmla="*/ 466725 w 1724025"/>
              <a:gd name="T7" fmla="*/ 71428 h 128588"/>
              <a:gd name="T8" fmla="*/ 466725 w 1724025"/>
              <a:gd name="T9" fmla="*/ 47625 h 128588"/>
              <a:gd name="T10" fmla="*/ 309563 w 1724025"/>
              <a:gd name="T11" fmla="*/ 47625 h 128588"/>
              <a:gd name="T12" fmla="*/ 309563 w 1724025"/>
              <a:gd name="T13" fmla="*/ 19050 h 128588"/>
              <a:gd name="T14" fmla="*/ 180975 w 1724025"/>
              <a:gd name="T15" fmla="*/ 19050 h 128588"/>
              <a:gd name="T16" fmla="*/ 185738 w 1724025"/>
              <a:gd name="T17" fmla="*/ 0 h 128588"/>
              <a:gd name="T18" fmla="*/ 0 w 1724025"/>
              <a:gd name="T19" fmla="*/ 0 h 128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24025"/>
              <a:gd name="T31" fmla="*/ 0 h 128588"/>
              <a:gd name="T32" fmla="*/ 1724025 w 1724025"/>
              <a:gd name="T33" fmla="*/ 128588 h 1285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24025" h="128588">
                <a:moveTo>
                  <a:pt x="1724025" y="128588"/>
                </a:moveTo>
                <a:lnTo>
                  <a:pt x="1362075" y="123825"/>
                </a:lnTo>
                <a:lnTo>
                  <a:pt x="1362075" y="66675"/>
                </a:lnTo>
                <a:lnTo>
                  <a:pt x="466725" y="71438"/>
                </a:lnTo>
                <a:lnTo>
                  <a:pt x="466725" y="47625"/>
                </a:lnTo>
                <a:lnTo>
                  <a:pt x="309563" y="47625"/>
                </a:lnTo>
                <a:lnTo>
                  <a:pt x="309563" y="19050"/>
                </a:lnTo>
                <a:lnTo>
                  <a:pt x="180975" y="19050"/>
                </a:lnTo>
                <a:lnTo>
                  <a:pt x="185738" y="0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 eaLnBrk="0" hangingPunct="0"/>
            <a:endParaRPr lang="ru-RU" b="1">
              <a:solidFill>
                <a:prstClr val="black"/>
              </a:solidFill>
            </a:endParaRPr>
          </a:p>
        </p:txBody>
      </p:sp>
      <p:sp>
        <p:nvSpPr>
          <p:cNvPr id="175" name="Freeform 174"/>
          <p:cNvSpPr/>
          <p:nvPr/>
        </p:nvSpPr>
        <p:spPr bwMode="auto">
          <a:xfrm>
            <a:off x="2655476" y="1635920"/>
            <a:ext cx="1719262" cy="485775"/>
          </a:xfrm>
          <a:custGeom>
            <a:avLst/>
            <a:gdLst>
              <a:gd name="connsiteX0" fmla="*/ 1719262 w 1719262"/>
              <a:gd name="connsiteY0" fmla="*/ 485775 h 485775"/>
              <a:gd name="connsiteX1" fmla="*/ 1624012 w 1719262"/>
              <a:gd name="connsiteY1" fmla="*/ 485775 h 485775"/>
              <a:gd name="connsiteX2" fmla="*/ 1624012 w 1719262"/>
              <a:gd name="connsiteY2" fmla="*/ 371475 h 485775"/>
              <a:gd name="connsiteX3" fmla="*/ 1185862 w 1719262"/>
              <a:gd name="connsiteY3" fmla="*/ 361950 h 485775"/>
              <a:gd name="connsiteX4" fmla="*/ 1185862 w 1719262"/>
              <a:gd name="connsiteY4" fmla="*/ 347663 h 485775"/>
              <a:gd name="connsiteX5" fmla="*/ 1023937 w 1719262"/>
              <a:gd name="connsiteY5" fmla="*/ 342900 h 485775"/>
              <a:gd name="connsiteX6" fmla="*/ 1019175 w 1719262"/>
              <a:gd name="connsiteY6" fmla="*/ 309563 h 485775"/>
              <a:gd name="connsiteX7" fmla="*/ 1004887 w 1719262"/>
              <a:gd name="connsiteY7" fmla="*/ 314325 h 485775"/>
              <a:gd name="connsiteX8" fmla="*/ 1009650 w 1719262"/>
              <a:gd name="connsiteY8" fmla="*/ 295275 h 485775"/>
              <a:gd name="connsiteX9" fmla="*/ 971550 w 1719262"/>
              <a:gd name="connsiteY9" fmla="*/ 290513 h 485775"/>
              <a:gd name="connsiteX10" fmla="*/ 971550 w 1719262"/>
              <a:gd name="connsiteY10" fmla="*/ 276225 h 485775"/>
              <a:gd name="connsiteX11" fmla="*/ 952500 w 1719262"/>
              <a:gd name="connsiteY11" fmla="*/ 276225 h 485775"/>
              <a:gd name="connsiteX12" fmla="*/ 952500 w 1719262"/>
              <a:gd name="connsiteY12" fmla="*/ 261938 h 485775"/>
              <a:gd name="connsiteX13" fmla="*/ 885825 w 1719262"/>
              <a:gd name="connsiteY13" fmla="*/ 257175 h 485775"/>
              <a:gd name="connsiteX14" fmla="*/ 885825 w 1719262"/>
              <a:gd name="connsiteY14" fmla="*/ 214313 h 485775"/>
              <a:gd name="connsiteX15" fmla="*/ 852487 w 1719262"/>
              <a:gd name="connsiteY15" fmla="*/ 214313 h 485775"/>
              <a:gd name="connsiteX16" fmla="*/ 852487 w 1719262"/>
              <a:gd name="connsiteY16" fmla="*/ 195263 h 485775"/>
              <a:gd name="connsiteX17" fmla="*/ 757237 w 1719262"/>
              <a:gd name="connsiteY17" fmla="*/ 195263 h 485775"/>
              <a:gd name="connsiteX18" fmla="*/ 757237 w 1719262"/>
              <a:gd name="connsiteY18" fmla="*/ 171450 h 485775"/>
              <a:gd name="connsiteX19" fmla="*/ 723900 w 1719262"/>
              <a:gd name="connsiteY19" fmla="*/ 171450 h 485775"/>
              <a:gd name="connsiteX20" fmla="*/ 723900 w 1719262"/>
              <a:gd name="connsiteY20" fmla="*/ 147638 h 485775"/>
              <a:gd name="connsiteX21" fmla="*/ 619125 w 1719262"/>
              <a:gd name="connsiteY21" fmla="*/ 142875 h 485775"/>
              <a:gd name="connsiteX22" fmla="*/ 619125 w 1719262"/>
              <a:gd name="connsiteY22" fmla="*/ 128588 h 485775"/>
              <a:gd name="connsiteX23" fmla="*/ 552450 w 1719262"/>
              <a:gd name="connsiteY23" fmla="*/ 128588 h 485775"/>
              <a:gd name="connsiteX24" fmla="*/ 547687 w 1719262"/>
              <a:gd name="connsiteY24" fmla="*/ 85725 h 485775"/>
              <a:gd name="connsiteX25" fmla="*/ 333375 w 1719262"/>
              <a:gd name="connsiteY25" fmla="*/ 85725 h 485775"/>
              <a:gd name="connsiteX26" fmla="*/ 319087 w 1719262"/>
              <a:gd name="connsiteY26" fmla="*/ 47625 h 485775"/>
              <a:gd name="connsiteX27" fmla="*/ 252412 w 1719262"/>
              <a:gd name="connsiteY27" fmla="*/ 47625 h 485775"/>
              <a:gd name="connsiteX28" fmla="*/ 238125 w 1719262"/>
              <a:gd name="connsiteY28" fmla="*/ 33338 h 485775"/>
              <a:gd name="connsiteX29" fmla="*/ 123825 w 1719262"/>
              <a:gd name="connsiteY29" fmla="*/ 28575 h 485775"/>
              <a:gd name="connsiteX30" fmla="*/ 109537 w 1719262"/>
              <a:gd name="connsiteY30" fmla="*/ 0 h 485775"/>
              <a:gd name="connsiteX31" fmla="*/ 0 w 1719262"/>
              <a:gd name="connsiteY31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19262" h="485775">
                <a:moveTo>
                  <a:pt x="1719262" y="485775"/>
                </a:moveTo>
                <a:lnTo>
                  <a:pt x="1624012" y="485775"/>
                </a:lnTo>
                <a:lnTo>
                  <a:pt x="1624012" y="371475"/>
                </a:lnTo>
                <a:lnTo>
                  <a:pt x="1185862" y="361950"/>
                </a:lnTo>
                <a:lnTo>
                  <a:pt x="1185862" y="347663"/>
                </a:lnTo>
                <a:lnTo>
                  <a:pt x="1023937" y="342900"/>
                </a:lnTo>
                <a:lnTo>
                  <a:pt x="1019175" y="309563"/>
                </a:lnTo>
                <a:lnTo>
                  <a:pt x="1004887" y="314325"/>
                </a:lnTo>
                <a:lnTo>
                  <a:pt x="1009650" y="295275"/>
                </a:lnTo>
                <a:lnTo>
                  <a:pt x="971550" y="290513"/>
                </a:lnTo>
                <a:lnTo>
                  <a:pt x="971550" y="276225"/>
                </a:lnTo>
                <a:lnTo>
                  <a:pt x="952500" y="276225"/>
                </a:lnTo>
                <a:lnTo>
                  <a:pt x="952500" y="261938"/>
                </a:lnTo>
                <a:lnTo>
                  <a:pt x="885825" y="257175"/>
                </a:lnTo>
                <a:lnTo>
                  <a:pt x="885825" y="214313"/>
                </a:lnTo>
                <a:lnTo>
                  <a:pt x="852487" y="214313"/>
                </a:lnTo>
                <a:lnTo>
                  <a:pt x="852487" y="195263"/>
                </a:lnTo>
                <a:lnTo>
                  <a:pt x="757237" y="195263"/>
                </a:lnTo>
                <a:lnTo>
                  <a:pt x="757237" y="171450"/>
                </a:lnTo>
                <a:lnTo>
                  <a:pt x="723900" y="171450"/>
                </a:lnTo>
                <a:lnTo>
                  <a:pt x="723900" y="147638"/>
                </a:lnTo>
                <a:lnTo>
                  <a:pt x="619125" y="142875"/>
                </a:lnTo>
                <a:lnTo>
                  <a:pt x="619125" y="128588"/>
                </a:lnTo>
                <a:lnTo>
                  <a:pt x="552450" y="128588"/>
                </a:lnTo>
                <a:lnTo>
                  <a:pt x="547687" y="85725"/>
                </a:lnTo>
                <a:lnTo>
                  <a:pt x="333375" y="85725"/>
                </a:lnTo>
                <a:lnTo>
                  <a:pt x="319087" y="47625"/>
                </a:lnTo>
                <a:lnTo>
                  <a:pt x="252412" y="47625"/>
                </a:lnTo>
                <a:lnTo>
                  <a:pt x="238125" y="33338"/>
                </a:lnTo>
                <a:lnTo>
                  <a:pt x="123825" y="28575"/>
                </a:lnTo>
                <a:lnTo>
                  <a:pt x="109537" y="0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4572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2B85B8"/>
              </a:buClr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2788" name="Freeform 177"/>
          <p:cNvSpPr>
            <a:spLocks/>
          </p:cNvSpPr>
          <p:nvPr/>
        </p:nvSpPr>
        <p:spPr bwMode="auto">
          <a:xfrm>
            <a:off x="2650713" y="3677445"/>
            <a:ext cx="1660525" cy="57150"/>
          </a:xfrm>
          <a:custGeom>
            <a:avLst/>
            <a:gdLst>
              <a:gd name="T0" fmla="*/ 1645357 w 1661160"/>
              <a:gd name="T1" fmla="*/ 57150 h 57150"/>
              <a:gd name="T2" fmla="*/ 1064201 w 1661160"/>
              <a:gd name="T3" fmla="*/ 57150 h 57150"/>
              <a:gd name="T4" fmla="*/ 1067975 w 1661160"/>
              <a:gd name="T5" fmla="*/ 15240 h 57150"/>
              <a:gd name="T6" fmla="*/ 143405 w 1661160"/>
              <a:gd name="T7" fmla="*/ 22860 h 57150"/>
              <a:gd name="T8" fmla="*/ 147176 w 1661160"/>
              <a:gd name="T9" fmla="*/ 0 h 57150"/>
              <a:gd name="T10" fmla="*/ 0 w 1661160"/>
              <a:gd name="T11" fmla="*/ 0 h 571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61160"/>
              <a:gd name="T19" fmla="*/ 0 h 57150"/>
              <a:gd name="T20" fmla="*/ 1661160 w 1661160"/>
              <a:gd name="T21" fmla="*/ 57150 h 571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61160" h="57150">
                <a:moveTo>
                  <a:pt x="1661160" y="57150"/>
                </a:moveTo>
                <a:lnTo>
                  <a:pt x="1074420" y="57150"/>
                </a:lnTo>
                <a:lnTo>
                  <a:pt x="1078230" y="15240"/>
                </a:lnTo>
                <a:lnTo>
                  <a:pt x="144780" y="22860"/>
                </a:lnTo>
                <a:lnTo>
                  <a:pt x="148590" y="0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 eaLnBrk="0" hangingPunct="0"/>
            <a:endParaRPr lang="ru-RU" b="1">
              <a:solidFill>
                <a:prstClr val="black"/>
              </a:solidFill>
            </a:endParaRPr>
          </a:p>
        </p:txBody>
      </p:sp>
      <p:sp>
        <p:nvSpPr>
          <p:cNvPr id="179" name="Freeform 178"/>
          <p:cNvSpPr/>
          <p:nvPr/>
        </p:nvSpPr>
        <p:spPr bwMode="auto">
          <a:xfrm>
            <a:off x="2650713" y="3683795"/>
            <a:ext cx="1665288" cy="404813"/>
          </a:xfrm>
          <a:custGeom>
            <a:avLst/>
            <a:gdLst>
              <a:gd name="connsiteX0" fmla="*/ 1664970 w 1664970"/>
              <a:gd name="connsiteY0" fmla="*/ 400050 h 403860"/>
              <a:gd name="connsiteX1" fmla="*/ 1184910 w 1664970"/>
              <a:gd name="connsiteY1" fmla="*/ 403860 h 403860"/>
              <a:gd name="connsiteX2" fmla="*/ 1184910 w 1664970"/>
              <a:gd name="connsiteY2" fmla="*/ 373380 h 403860"/>
              <a:gd name="connsiteX3" fmla="*/ 1078230 w 1664970"/>
              <a:gd name="connsiteY3" fmla="*/ 373380 h 403860"/>
              <a:gd name="connsiteX4" fmla="*/ 1078230 w 1664970"/>
              <a:gd name="connsiteY4" fmla="*/ 350520 h 403860"/>
              <a:gd name="connsiteX5" fmla="*/ 929640 w 1664970"/>
              <a:gd name="connsiteY5" fmla="*/ 354330 h 403860"/>
              <a:gd name="connsiteX6" fmla="*/ 937260 w 1664970"/>
              <a:gd name="connsiteY6" fmla="*/ 316230 h 403860"/>
              <a:gd name="connsiteX7" fmla="*/ 834390 w 1664970"/>
              <a:gd name="connsiteY7" fmla="*/ 316230 h 403860"/>
              <a:gd name="connsiteX8" fmla="*/ 834390 w 1664970"/>
              <a:gd name="connsiteY8" fmla="*/ 297180 h 403860"/>
              <a:gd name="connsiteX9" fmla="*/ 643890 w 1664970"/>
              <a:gd name="connsiteY9" fmla="*/ 297180 h 403860"/>
              <a:gd name="connsiteX10" fmla="*/ 643890 w 1664970"/>
              <a:gd name="connsiteY10" fmla="*/ 266700 h 403860"/>
              <a:gd name="connsiteX11" fmla="*/ 624840 w 1664970"/>
              <a:gd name="connsiteY11" fmla="*/ 266700 h 403860"/>
              <a:gd name="connsiteX12" fmla="*/ 624840 w 1664970"/>
              <a:gd name="connsiteY12" fmla="*/ 243840 h 403860"/>
              <a:gd name="connsiteX13" fmla="*/ 579120 w 1664970"/>
              <a:gd name="connsiteY13" fmla="*/ 243840 h 403860"/>
              <a:gd name="connsiteX14" fmla="*/ 579120 w 1664970"/>
              <a:gd name="connsiteY14" fmla="*/ 224790 h 403860"/>
              <a:gd name="connsiteX15" fmla="*/ 541020 w 1664970"/>
              <a:gd name="connsiteY15" fmla="*/ 224790 h 403860"/>
              <a:gd name="connsiteX16" fmla="*/ 541020 w 1664970"/>
              <a:gd name="connsiteY16" fmla="*/ 201930 h 403860"/>
              <a:gd name="connsiteX17" fmla="*/ 514350 w 1664970"/>
              <a:gd name="connsiteY17" fmla="*/ 201930 h 403860"/>
              <a:gd name="connsiteX18" fmla="*/ 514350 w 1664970"/>
              <a:gd name="connsiteY18" fmla="*/ 186690 h 403860"/>
              <a:gd name="connsiteX19" fmla="*/ 464820 w 1664970"/>
              <a:gd name="connsiteY19" fmla="*/ 186690 h 403860"/>
              <a:gd name="connsiteX20" fmla="*/ 457200 w 1664970"/>
              <a:gd name="connsiteY20" fmla="*/ 152400 h 403860"/>
              <a:gd name="connsiteX21" fmla="*/ 289560 w 1664970"/>
              <a:gd name="connsiteY21" fmla="*/ 152400 h 403860"/>
              <a:gd name="connsiteX22" fmla="*/ 285750 w 1664970"/>
              <a:gd name="connsiteY22" fmla="*/ 121920 h 403860"/>
              <a:gd name="connsiteX23" fmla="*/ 240030 w 1664970"/>
              <a:gd name="connsiteY23" fmla="*/ 125730 h 403860"/>
              <a:gd name="connsiteX24" fmla="*/ 240030 w 1664970"/>
              <a:gd name="connsiteY24" fmla="*/ 106680 h 403860"/>
              <a:gd name="connsiteX25" fmla="*/ 171450 w 1664970"/>
              <a:gd name="connsiteY25" fmla="*/ 110490 h 403860"/>
              <a:gd name="connsiteX26" fmla="*/ 171450 w 1664970"/>
              <a:gd name="connsiteY26" fmla="*/ 91440 h 403860"/>
              <a:gd name="connsiteX27" fmla="*/ 140970 w 1664970"/>
              <a:gd name="connsiteY27" fmla="*/ 87630 h 403860"/>
              <a:gd name="connsiteX28" fmla="*/ 140970 w 1664970"/>
              <a:gd name="connsiteY28" fmla="*/ 68580 h 403860"/>
              <a:gd name="connsiteX29" fmla="*/ 102870 w 1664970"/>
              <a:gd name="connsiteY29" fmla="*/ 68580 h 403860"/>
              <a:gd name="connsiteX30" fmla="*/ 102870 w 1664970"/>
              <a:gd name="connsiteY30" fmla="*/ 49530 h 403860"/>
              <a:gd name="connsiteX31" fmla="*/ 80010 w 1664970"/>
              <a:gd name="connsiteY31" fmla="*/ 49530 h 403860"/>
              <a:gd name="connsiteX32" fmla="*/ 76200 w 1664970"/>
              <a:gd name="connsiteY32" fmla="*/ 34290 h 403860"/>
              <a:gd name="connsiteX33" fmla="*/ 30480 w 1664970"/>
              <a:gd name="connsiteY33" fmla="*/ 34290 h 403860"/>
              <a:gd name="connsiteX34" fmla="*/ 26670 w 1664970"/>
              <a:gd name="connsiteY34" fmla="*/ 15240 h 403860"/>
              <a:gd name="connsiteX35" fmla="*/ 3810 w 1664970"/>
              <a:gd name="connsiteY35" fmla="*/ 11430 h 403860"/>
              <a:gd name="connsiteX36" fmla="*/ 0 w 1664970"/>
              <a:gd name="connsiteY36" fmla="*/ 0 h 40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664970" h="403860">
                <a:moveTo>
                  <a:pt x="1664970" y="400050"/>
                </a:moveTo>
                <a:lnTo>
                  <a:pt x="1184910" y="403860"/>
                </a:lnTo>
                <a:lnTo>
                  <a:pt x="1184910" y="373380"/>
                </a:lnTo>
                <a:lnTo>
                  <a:pt x="1078230" y="373380"/>
                </a:lnTo>
                <a:lnTo>
                  <a:pt x="1078230" y="350520"/>
                </a:lnTo>
                <a:lnTo>
                  <a:pt x="929640" y="354330"/>
                </a:lnTo>
                <a:lnTo>
                  <a:pt x="937260" y="316230"/>
                </a:lnTo>
                <a:lnTo>
                  <a:pt x="834390" y="316230"/>
                </a:lnTo>
                <a:lnTo>
                  <a:pt x="834390" y="297180"/>
                </a:lnTo>
                <a:lnTo>
                  <a:pt x="643890" y="297180"/>
                </a:lnTo>
                <a:lnTo>
                  <a:pt x="643890" y="266700"/>
                </a:lnTo>
                <a:lnTo>
                  <a:pt x="624840" y="266700"/>
                </a:lnTo>
                <a:lnTo>
                  <a:pt x="624840" y="243840"/>
                </a:lnTo>
                <a:lnTo>
                  <a:pt x="579120" y="243840"/>
                </a:lnTo>
                <a:lnTo>
                  <a:pt x="579120" y="224790"/>
                </a:lnTo>
                <a:lnTo>
                  <a:pt x="541020" y="224790"/>
                </a:lnTo>
                <a:lnTo>
                  <a:pt x="541020" y="201930"/>
                </a:lnTo>
                <a:lnTo>
                  <a:pt x="514350" y="201930"/>
                </a:lnTo>
                <a:lnTo>
                  <a:pt x="514350" y="186690"/>
                </a:lnTo>
                <a:lnTo>
                  <a:pt x="464820" y="186690"/>
                </a:lnTo>
                <a:lnTo>
                  <a:pt x="457200" y="152400"/>
                </a:lnTo>
                <a:lnTo>
                  <a:pt x="289560" y="152400"/>
                </a:lnTo>
                <a:lnTo>
                  <a:pt x="285750" y="121920"/>
                </a:lnTo>
                <a:lnTo>
                  <a:pt x="240030" y="125730"/>
                </a:lnTo>
                <a:lnTo>
                  <a:pt x="240030" y="106680"/>
                </a:lnTo>
                <a:lnTo>
                  <a:pt x="171450" y="110490"/>
                </a:lnTo>
                <a:lnTo>
                  <a:pt x="171450" y="91440"/>
                </a:lnTo>
                <a:lnTo>
                  <a:pt x="140970" y="87630"/>
                </a:lnTo>
                <a:lnTo>
                  <a:pt x="140970" y="68580"/>
                </a:lnTo>
                <a:lnTo>
                  <a:pt x="102870" y="68580"/>
                </a:lnTo>
                <a:lnTo>
                  <a:pt x="102870" y="49530"/>
                </a:lnTo>
                <a:lnTo>
                  <a:pt x="80010" y="49530"/>
                </a:lnTo>
                <a:lnTo>
                  <a:pt x="76200" y="34290"/>
                </a:lnTo>
                <a:lnTo>
                  <a:pt x="30480" y="34290"/>
                </a:lnTo>
                <a:lnTo>
                  <a:pt x="26670" y="15240"/>
                </a:lnTo>
                <a:lnTo>
                  <a:pt x="3810" y="11430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4572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2B85B8"/>
              </a:buClr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2790" name="Freeform 179"/>
          <p:cNvSpPr>
            <a:spLocks/>
          </p:cNvSpPr>
          <p:nvPr/>
        </p:nvSpPr>
        <p:spPr bwMode="auto">
          <a:xfrm>
            <a:off x="5166901" y="3688558"/>
            <a:ext cx="1660525" cy="201612"/>
          </a:xfrm>
          <a:custGeom>
            <a:avLst/>
            <a:gdLst>
              <a:gd name="T0" fmla="*/ 1645357 w 1661160"/>
              <a:gd name="T1" fmla="*/ 194125 h 201930"/>
              <a:gd name="T2" fmla="*/ 1528372 w 1661160"/>
              <a:gd name="T3" fmla="*/ 194125 h 201930"/>
              <a:gd name="T4" fmla="*/ 1520824 w 1661160"/>
              <a:gd name="T5" fmla="*/ 54942 h 201930"/>
              <a:gd name="T6" fmla="*/ 1056653 w 1661160"/>
              <a:gd name="T7" fmla="*/ 58605 h 201930"/>
              <a:gd name="T8" fmla="*/ 1052880 w 1661160"/>
              <a:gd name="T9" fmla="*/ 18314 h 201930"/>
              <a:gd name="T10" fmla="*/ 128313 w 1661160"/>
              <a:gd name="T11" fmla="*/ 25638 h 201930"/>
              <a:gd name="T12" fmla="*/ 128313 w 1661160"/>
              <a:gd name="T13" fmla="*/ 0 h 201930"/>
              <a:gd name="T14" fmla="*/ 0 w 1661160"/>
              <a:gd name="T15" fmla="*/ 0 h 2019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61160"/>
              <a:gd name="T25" fmla="*/ 0 h 201930"/>
              <a:gd name="T26" fmla="*/ 1661160 w 1661160"/>
              <a:gd name="T27" fmla="*/ 201930 h 2019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61160" h="201930">
                <a:moveTo>
                  <a:pt x="1661160" y="201930"/>
                </a:moveTo>
                <a:lnTo>
                  <a:pt x="1543050" y="201930"/>
                </a:lnTo>
                <a:lnTo>
                  <a:pt x="1535430" y="57150"/>
                </a:lnTo>
                <a:lnTo>
                  <a:pt x="1066800" y="60960"/>
                </a:lnTo>
                <a:lnTo>
                  <a:pt x="1062990" y="19050"/>
                </a:lnTo>
                <a:lnTo>
                  <a:pt x="129540" y="26670"/>
                </a:lnTo>
                <a:lnTo>
                  <a:pt x="129540" y="0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 eaLnBrk="0" hangingPunct="0"/>
            <a:endParaRPr lang="ru-RU" b="1">
              <a:solidFill>
                <a:prstClr val="black"/>
              </a:solidFill>
            </a:endParaRPr>
          </a:p>
        </p:txBody>
      </p:sp>
      <p:sp>
        <p:nvSpPr>
          <p:cNvPr id="181" name="Freeform 180"/>
          <p:cNvSpPr/>
          <p:nvPr/>
        </p:nvSpPr>
        <p:spPr bwMode="auto">
          <a:xfrm>
            <a:off x="5166901" y="3696495"/>
            <a:ext cx="1644650" cy="601663"/>
          </a:xfrm>
          <a:custGeom>
            <a:avLst/>
            <a:gdLst>
              <a:gd name="connsiteX0" fmla="*/ 1645920 w 1645920"/>
              <a:gd name="connsiteY0" fmla="*/ 598170 h 601980"/>
              <a:gd name="connsiteX1" fmla="*/ 1497330 w 1645920"/>
              <a:gd name="connsiteY1" fmla="*/ 601980 h 601980"/>
              <a:gd name="connsiteX2" fmla="*/ 1489710 w 1645920"/>
              <a:gd name="connsiteY2" fmla="*/ 510540 h 601980"/>
              <a:gd name="connsiteX3" fmla="*/ 1169670 w 1645920"/>
              <a:gd name="connsiteY3" fmla="*/ 510540 h 601980"/>
              <a:gd name="connsiteX4" fmla="*/ 1165860 w 1645920"/>
              <a:gd name="connsiteY4" fmla="*/ 476250 h 601980"/>
              <a:gd name="connsiteX5" fmla="*/ 1131570 w 1645920"/>
              <a:gd name="connsiteY5" fmla="*/ 476250 h 601980"/>
              <a:gd name="connsiteX6" fmla="*/ 1131570 w 1645920"/>
              <a:gd name="connsiteY6" fmla="*/ 445770 h 601980"/>
              <a:gd name="connsiteX7" fmla="*/ 1082040 w 1645920"/>
              <a:gd name="connsiteY7" fmla="*/ 445770 h 601980"/>
              <a:gd name="connsiteX8" fmla="*/ 1082040 w 1645920"/>
              <a:gd name="connsiteY8" fmla="*/ 426720 h 601980"/>
              <a:gd name="connsiteX9" fmla="*/ 1043940 w 1645920"/>
              <a:gd name="connsiteY9" fmla="*/ 426720 h 601980"/>
              <a:gd name="connsiteX10" fmla="*/ 1043940 w 1645920"/>
              <a:gd name="connsiteY10" fmla="*/ 400050 h 601980"/>
              <a:gd name="connsiteX11" fmla="*/ 937260 w 1645920"/>
              <a:gd name="connsiteY11" fmla="*/ 400050 h 601980"/>
              <a:gd name="connsiteX12" fmla="*/ 937260 w 1645920"/>
              <a:gd name="connsiteY12" fmla="*/ 377190 h 601980"/>
              <a:gd name="connsiteX13" fmla="*/ 910590 w 1645920"/>
              <a:gd name="connsiteY13" fmla="*/ 373380 h 601980"/>
              <a:gd name="connsiteX14" fmla="*/ 910590 w 1645920"/>
              <a:gd name="connsiteY14" fmla="*/ 350520 h 601980"/>
              <a:gd name="connsiteX15" fmla="*/ 807720 w 1645920"/>
              <a:gd name="connsiteY15" fmla="*/ 354330 h 601980"/>
              <a:gd name="connsiteX16" fmla="*/ 800100 w 1645920"/>
              <a:gd name="connsiteY16" fmla="*/ 323850 h 601980"/>
              <a:gd name="connsiteX17" fmla="*/ 621030 w 1645920"/>
              <a:gd name="connsiteY17" fmla="*/ 323850 h 601980"/>
              <a:gd name="connsiteX18" fmla="*/ 621030 w 1645920"/>
              <a:gd name="connsiteY18" fmla="*/ 304800 h 601980"/>
              <a:gd name="connsiteX19" fmla="*/ 605790 w 1645920"/>
              <a:gd name="connsiteY19" fmla="*/ 304800 h 601980"/>
              <a:gd name="connsiteX20" fmla="*/ 601980 w 1645920"/>
              <a:gd name="connsiteY20" fmla="*/ 278130 h 601980"/>
              <a:gd name="connsiteX21" fmla="*/ 586740 w 1645920"/>
              <a:gd name="connsiteY21" fmla="*/ 278130 h 601980"/>
              <a:gd name="connsiteX22" fmla="*/ 586740 w 1645920"/>
              <a:gd name="connsiteY22" fmla="*/ 262890 h 601980"/>
              <a:gd name="connsiteX23" fmla="*/ 548640 w 1645920"/>
              <a:gd name="connsiteY23" fmla="*/ 262890 h 601980"/>
              <a:gd name="connsiteX24" fmla="*/ 544830 w 1645920"/>
              <a:gd name="connsiteY24" fmla="*/ 236220 h 601980"/>
              <a:gd name="connsiteX25" fmla="*/ 506730 w 1645920"/>
              <a:gd name="connsiteY25" fmla="*/ 236220 h 601980"/>
              <a:gd name="connsiteX26" fmla="*/ 506730 w 1645920"/>
              <a:gd name="connsiteY26" fmla="*/ 205740 h 601980"/>
              <a:gd name="connsiteX27" fmla="*/ 449580 w 1645920"/>
              <a:gd name="connsiteY27" fmla="*/ 205740 h 601980"/>
              <a:gd name="connsiteX28" fmla="*/ 445770 w 1645920"/>
              <a:gd name="connsiteY28" fmla="*/ 171450 h 601980"/>
              <a:gd name="connsiteX29" fmla="*/ 289560 w 1645920"/>
              <a:gd name="connsiteY29" fmla="*/ 171450 h 601980"/>
              <a:gd name="connsiteX30" fmla="*/ 289560 w 1645920"/>
              <a:gd name="connsiteY30" fmla="*/ 148590 h 601980"/>
              <a:gd name="connsiteX31" fmla="*/ 251460 w 1645920"/>
              <a:gd name="connsiteY31" fmla="*/ 144780 h 601980"/>
              <a:gd name="connsiteX32" fmla="*/ 247650 w 1645920"/>
              <a:gd name="connsiteY32" fmla="*/ 121920 h 601980"/>
              <a:gd name="connsiteX33" fmla="*/ 213360 w 1645920"/>
              <a:gd name="connsiteY33" fmla="*/ 121920 h 601980"/>
              <a:gd name="connsiteX34" fmla="*/ 209550 w 1645920"/>
              <a:gd name="connsiteY34" fmla="*/ 102870 h 601980"/>
              <a:gd name="connsiteX35" fmla="*/ 125730 w 1645920"/>
              <a:gd name="connsiteY35" fmla="*/ 102870 h 601980"/>
              <a:gd name="connsiteX36" fmla="*/ 125730 w 1645920"/>
              <a:gd name="connsiteY36" fmla="*/ 76200 h 601980"/>
              <a:gd name="connsiteX37" fmla="*/ 87630 w 1645920"/>
              <a:gd name="connsiteY37" fmla="*/ 80010 h 601980"/>
              <a:gd name="connsiteX38" fmla="*/ 83820 w 1645920"/>
              <a:gd name="connsiteY38" fmla="*/ 64770 h 601980"/>
              <a:gd name="connsiteX39" fmla="*/ 53340 w 1645920"/>
              <a:gd name="connsiteY39" fmla="*/ 64770 h 601980"/>
              <a:gd name="connsiteX40" fmla="*/ 45720 w 1645920"/>
              <a:gd name="connsiteY40" fmla="*/ 34290 h 601980"/>
              <a:gd name="connsiteX41" fmla="*/ 0 w 1645920"/>
              <a:gd name="connsiteY41" fmla="*/ 34290 h 601980"/>
              <a:gd name="connsiteX42" fmla="*/ 0 w 1645920"/>
              <a:gd name="connsiteY42" fmla="*/ 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45920" h="601980">
                <a:moveTo>
                  <a:pt x="1645920" y="598170"/>
                </a:moveTo>
                <a:lnTo>
                  <a:pt x="1497330" y="601980"/>
                </a:lnTo>
                <a:lnTo>
                  <a:pt x="1489710" y="510540"/>
                </a:lnTo>
                <a:lnTo>
                  <a:pt x="1169670" y="510540"/>
                </a:lnTo>
                <a:lnTo>
                  <a:pt x="1165860" y="476250"/>
                </a:lnTo>
                <a:lnTo>
                  <a:pt x="1131570" y="476250"/>
                </a:lnTo>
                <a:lnTo>
                  <a:pt x="1131570" y="445770"/>
                </a:lnTo>
                <a:lnTo>
                  <a:pt x="1082040" y="445770"/>
                </a:lnTo>
                <a:lnTo>
                  <a:pt x="1082040" y="426720"/>
                </a:lnTo>
                <a:lnTo>
                  <a:pt x="1043940" y="426720"/>
                </a:lnTo>
                <a:lnTo>
                  <a:pt x="1043940" y="400050"/>
                </a:lnTo>
                <a:lnTo>
                  <a:pt x="937260" y="400050"/>
                </a:lnTo>
                <a:lnTo>
                  <a:pt x="937260" y="377190"/>
                </a:lnTo>
                <a:lnTo>
                  <a:pt x="910590" y="373380"/>
                </a:lnTo>
                <a:lnTo>
                  <a:pt x="910590" y="350520"/>
                </a:lnTo>
                <a:lnTo>
                  <a:pt x="807720" y="354330"/>
                </a:lnTo>
                <a:lnTo>
                  <a:pt x="800100" y="323850"/>
                </a:lnTo>
                <a:lnTo>
                  <a:pt x="621030" y="323850"/>
                </a:lnTo>
                <a:lnTo>
                  <a:pt x="621030" y="304800"/>
                </a:lnTo>
                <a:lnTo>
                  <a:pt x="605790" y="304800"/>
                </a:lnTo>
                <a:lnTo>
                  <a:pt x="601980" y="278130"/>
                </a:lnTo>
                <a:lnTo>
                  <a:pt x="586740" y="278130"/>
                </a:lnTo>
                <a:lnTo>
                  <a:pt x="586740" y="262890"/>
                </a:lnTo>
                <a:lnTo>
                  <a:pt x="548640" y="262890"/>
                </a:lnTo>
                <a:lnTo>
                  <a:pt x="544830" y="236220"/>
                </a:lnTo>
                <a:lnTo>
                  <a:pt x="506730" y="236220"/>
                </a:lnTo>
                <a:lnTo>
                  <a:pt x="506730" y="205740"/>
                </a:lnTo>
                <a:lnTo>
                  <a:pt x="449580" y="205740"/>
                </a:lnTo>
                <a:lnTo>
                  <a:pt x="445770" y="171450"/>
                </a:lnTo>
                <a:lnTo>
                  <a:pt x="289560" y="171450"/>
                </a:lnTo>
                <a:lnTo>
                  <a:pt x="289560" y="148590"/>
                </a:lnTo>
                <a:lnTo>
                  <a:pt x="251460" y="144780"/>
                </a:lnTo>
                <a:lnTo>
                  <a:pt x="247650" y="121920"/>
                </a:lnTo>
                <a:lnTo>
                  <a:pt x="213360" y="121920"/>
                </a:lnTo>
                <a:lnTo>
                  <a:pt x="209550" y="102870"/>
                </a:lnTo>
                <a:lnTo>
                  <a:pt x="125730" y="102870"/>
                </a:lnTo>
                <a:lnTo>
                  <a:pt x="125730" y="76200"/>
                </a:lnTo>
                <a:lnTo>
                  <a:pt x="87630" y="80010"/>
                </a:lnTo>
                <a:lnTo>
                  <a:pt x="83820" y="64770"/>
                </a:lnTo>
                <a:lnTo>
                  <a:pt x="53340" y="64770"/>
                </a:lnTo>
                <a:lnTo>
                  <a:pt x="45720" y="34290"/>
                </a:lnTo>
                <a:lnTo>
                  <a:pt x="0" y="34290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4572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2B85B8"/>
              </a:buClr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prstClr val="black"/>
              </a:solidFill>
            </a:endParaRPr>
          </a:p>
        </p:txBody>
      </p:sp>
      <p:grpSp>
        <p:nvGrpSpPr>
          <p:cNvPr id="3" name="Group 170"/>
          <p:cNvGrpSpPr>
            <a:grpSpLocks/>
          </p:cNvGrpSpPr>
          <p:nvPr/>
        </p:nvGrpSpPr>
        <p:grpSpPr bwMode="auto">
          <a:xfrm>
            <a:off x="2107788" y="1497808"/>
            <a:ext cx="2441575" cy="1765300"/>
            <a:chOff x="3678238" y="2311400"/>
            <a:chExt cx="2441575" cy="1765300"/>
          </a:xfrm>
        </p:grpSpPr>
        <p:cxnSp>
          <p:nvCxnSpPr>
            <p:cNvPr id="32892" name="Straight Connector 2515"/>
            <p:cNvCxnSpPr>
              <a:cxnSpLocks noChangeShapeType="1"/>
            </p:cNvCxnSpPr>
            <p:nvPr/>
          </p:nvCxnSpPr>
          <p:spPr bwMode="auto">
            <a:xfrm>
              <a:off x="4216400" y="3763963"/>
              <a:ext cx="170973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93" name="Straight Connector 2521"/>
            <p:cNvCxnSpPr>
              <a:cxnSpLocks noChangeShapeType="1"/>
            </p:cNvCxnSpPr>
            <p:nvPr/>
          </p:nvCxnSpPr>
          <p:spPr bwMode="auto">
            <a:xfrm flipH="1">
              <a:off x="4154488" y="2439988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94" name="Straight Connector 2522"/>
            <p:cNvCxnSpPr>
              <a:cxnSpLocks noChangeShapeType="1"/>
            </p:cNvCxnSpPr>
            <p:nvPr/>
          </p:nvCxnSpPr>
          <p:spPr bwMode="auto">
            <a:xfrm flipH="1">
              <a:off x="4154488" y="2709863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95" name="Straight Connector 2523"/>
            <p:cNvCxnSpPr>
              <a:cxnSpLocks noChangeShapeType="1"/>
            </p:cNvCxnSpPr>
            <p:nvPr/>
          </p:nvCxnSpPr>
          <p:spPr bwMode="auto">
            <a:xfrm flipH="1">
              <a:off x="4154488" y="2979738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96" name="Straight Connector 2524"/>
            <p:cNvCxnSpPr>
              <a:cxnSpLocks noChangeShapeType="1"/>
            </p:cNvCxnSpPr>
            <p:nvPr/>
          </p:nvCxnSpPr>
          <p:spPr bwMode="auto">
            <a:xfrm flipH="1">
              <a:off x="4154488" y="3249613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97" name="Straight Connector 2528"/>
            <p:cNvCxnSpPr>
              <a:cxnSpLocks noChangeShapeType="1"/>
            </p:cNvCxnSpPr>
            <p:nvPr/>
          </p:nvCxnSpPr>
          <p:spPr bwMode="auto">
            <a:xfrm flipH="1">
              <a:off x="4154488" y="3763963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98" name="Straight Connector 2530"/>
            <p:cNvCxnSpPr>
              <a:cxnSpLocks noChangeShapeType="1"/>
            </p:cNvCxnSpPr>
            <p:nvPr/>
          </p:nvCxnSpPr>
          <p:spPr bwMode="auto">
            <a:xfrm>
              <a:off x="4216400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99" name="Straight Connector 2531"/>
            <p:cNvCxnSpPr>
              <a:cxnSpLocks noChangeShapeType="1"/>
            </p:cNvCxnSpPr>
            <p:nvPr/>
          </p:nvCxnSpPr>
          <p:spPr bwMode="auto">
            <a:xfrm>
              <a:off x="4429125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900" name="Straight Connector 2532"/>
            <p:cNvCxnSpPr>
              <a:cxnSpLocks noChangeShapeType="1"/>
            </p:cNvCxnSpPr>
            <p:nvPr/>
          </p:nvCxnSpPr>
          <p:spPr bwMode="auto">
            <a:xfrm>
              <a:off x="4640263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901" name="Straight Connector 2533"/>
            <p:cNvCxnSpPr>
              <a:cxnSpLocks noChangeShapeType="1"/>
            </p:cNvCxnSpPr>
            <p:nvPr/>
          </p:nvCxnSpPr>
          <p:spPr bwMode="auto">
            <a:xfrm>
              <a:off x="4851400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902" name="Straight Connector 2534"/>
            <p:cNvCxnSpPr>
              <a:cxnSpLocks noChangeShapeType="1"/>
            </p:cNvCxnSpPr>
            <p:nvPr/>
          </p:nvCxnSpPr>
          <p:spPr bwMode="auto">
            <a:xfrm>
              <a:off x="5064125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903" name="Straight Connector 2535"/>
            <p:cNvCxnSpPr>
              <a:cxnSpLocks noChangeShapeType="1"/>
            </p:cNvCxnSpPr>
            <p:nvPr/>
          </p:nvCxnSpPr>
          <p:spPr bwMode="auto">
            <a:xfrm>
              <a:off x="5275263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904" name="Straight Connector 2536"/>
            <p:cNvCxnSpPr>
              <a:cxnSpLocks noChangeShapeType="1"/>
            </p:cNvCxnSpPr>
            <p:nvPr/>
          </p:nvCxnSpPr>
          <p:spPr bwMode="auto">
            <a:xfrm>
              <a:off x="5487988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905" name="Straight Connector 2537"/>
            <p:cNvCxnSpPr>
              <a:cxnSpLocks noChangeShapeType="1"/>
            </p:cNvCxnSpPr>
            <p:nvPr/>
          </p:nvCxnSpPr>
          <p:spPr bwMode="auto">
            <a:xfrm>
              <a:off x="5699125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906" name="Straight Connector 2538"/>
            <p:cNvCxnSpPr>
              <a:cxnSpLocks noChangeShapeType="1"/>
            </p:cNvCxnSpPr>
            <p:nvPr/>
          </p:nvCxnSpPr>
          <p:spPr bwMode="auto">
            <a:xfrm>
              <a:off x="5911850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2907" name="TextBox 2541"/>
            <p:cNvSpPr txBox="1">
              <a:spLocks noChangeArrowheads="1"/>
            </p:cNvSpPr>
            <p:nvPr/>
          </p:nvSpPr>
          <p:spPr bwMode="auto">
            <a:xfrm>
              <a:off x="3678238" y="2311400"/>
              <a:ext cx="538162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400">
                  <a:solidFill>
                    <a:prstClr val="black"/>
                  </a:solidFill>
                </a:rPr>
                <a:t>100</a:t>
              </a:r>
            </a:p>
          </p:txBody>
        </p:sp>
        <p:sp>
          <p:nvSpPr>
            <p:cNvPr id="32908" name="TextBox 2542"/>
            <p:cNvSpPr txBox="1">
              <a:spLocks noChangeArrowheads="1"/>
            </p:cNvSpPr>
            <p:nvPr/>
          </p:nvSpPr>
          <p:spPr bwMode="auto">
            <a:xfrm>
              <a:off x="3678238" y="2576513"/>
              <a:ext cx="538162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400">
                  <a:solidFill>
                    <a:prstClr val="black"/>
                  </a:solidFill>
                </a:rPr>
                <a:t>95</a:t>
              </a:r>
            </a:p>
          </p:txBody>
        </p:sp>
        <p:sp>
          <p:nvSpPr>
            <p:cNvPr id="32909" name="TextBox 2543"/>
            <p:cNvSpPr txBox="1">
              <a:spLocks noChangeArrowheads="1"/>
            </p:cNvSpPr>
            <p:nvPr/>
          </p:nvSpPr>
          <p:spPr bwMode="auto">
            <a:xfrm>
              <a:off x="3678238" y="2841625"/>
              <a:ext cx="538162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400">
                  <a:solidFill>
                    <a:prstClr val="black"/>
                  </a:solidFill>
                </a:rPr>
                <a:t>90</a:t>
              </a:r>
            </a:p>
          </p:txBody>
        </p:sp>
        <p:sp>
          <p:nvSpPr>
            <p:cNvPr id="32910" name="TextBox 2544"/>
            <p:cNvSpPr txBox="1">
              <a:spLocks noChangeArrowheads="1"/>
            </p:cNvSpPr>
            <p:nvPr/>
          </p:nvSpPr>
          <p:spPr bwMode="auto">
            <a:xfrm>
              <a:off x="3678238" y="3106738"/>
              <a:ext cx="538162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400">
                  <a:solidFill>
                    <a:prstClr val="black"/>
                  </a:solidFill>
                </a:rPr>
                <a:t>85</a:t>
              </a:r>
            </a:p>
          </p:txBody>
        </p:sp>
        <p:sp>
          <p:nvSpPr>
            <p:cNvPr id="32911" name="TextBox 2551"/>
            <p:cNvSpPr txBox="1">
              <a:spLocks noChangeArrowheads="1"/>
            </p:cNvSpPr>
            <p:nvPr/>
          </p:nvSpPr>
          <p:spPr bwMode="auto">
            <a:xfrm>
              <a:off x="5707063" y="3790950"/>
              <a:ext cx="4127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96</a:t>
              </a:r>
            </a:p>
          </p:txBody>
        </p:sp>
        <p:sp>
          <p:nvSpPr>
            <p:cNvPr id="32912" name="TextBox 2552"/>
            <p:cNvSpPr txBox="1">
              <a:spLocks noChangeArrowheads="1"/>
            </p:cNvSpPr>
            <p:nvPr/>
          </p:nvSpPr>
          <p:spPr bwMode="auto">
            <a:xfrm>
              <a:off x="4011613" y="3790950"/>
              <a:ext cx="412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4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32913" name="TextBox 2553"/>
            <p:cNvSpPr txBox="1">
              <a:spLocks noChangeArrowheads="1"/>
            </p:cNvSpPr>
            <p:nvPr/>
          </p:nvSpPr>
          <p:spPr bwMode="auto">
            <a:xfrm>
              <a:off x="4224338" y="3790950"/>
              <a:ext cx="4127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12</a:t>
              </a:r>
            </a:p>
          </p:txBody>
        </p:sp>
        <p:sp>
          <p:nvSpPr>
            <p:cNvPr id="32914" name="TextBox 2554"/>
            <p:cNvSpPr txBox="1">
              <a:spLocks noChangeArrowheads="1"/>
            </p:cNvSpPr>
            <p:nvPr/>
          </p:nvSpPr>
          <p:spPr bwMode="auto">
            <a:xfrm>
              <a:off x="4435475" y="3790950"/>
              <a:ext cx="4127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24</a:t>
              </a:r>
            </a:p>
          </p:txBody>
        </p:sp>
        <p:sp>
          <p:nvSpPr>
            <p:cNvPr id="32915" name="TextBox 2555"/>
            <p:cNvSpPr txBox="1">
              <a:spLocks noChangeArrowheads="1"/>
            </p:cNvSpPr>
            <p:nvPr/>
          </p:nvSpPr>
          <p:spPr bwMode="auto">
            <a:xfrm>
              <a:off x="4648200" y="3790950"/>
              <a:ext cx="4127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36</a:t>
              </a:r>
            </a:p>
          </p:txBody>
        </p:sp>
        <p:sp>
          <p:nvSpPr>
            <p:cNvPr id="32916" name="TextBox 2556"/>
            <p:cNvSpPr txBox="1">
              <a:spLocks noChangeArrowheads="1"/>
            </p:cNvSpPr>
            <p:nvPr/>
          </p:nvSpPr>
          <p:spPr bwMode="auto">
            <a:xfrm>
              <a:off x="4859338" y="3790950"/>
              <a:ext cx="4127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48</a:t>
              </a:r>
            </a:p>
          </p:txBody>
        </p:sp>
        <p:sp>
          <p:nvSpPr>
            <p:cNvPr id="32917" name="TextBox 2557"/>
            <p:cNvSpPr txBox="1">
              <a:spLocks noChangeArrowheads="1"/>
            </p:cNvSpPr>
            <p:nvPr/>
          </p:nvSpPr>
          <p:spPr bwMode="auto">
            <a:xfrm>
              <a:off x="5070475" y="3790950"/>
              <a:ext cx="414338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32918" name="TextBox 2558"/>
            <p:cNvSpPr txBox="1">
              <a:spLocks noChangeArrowheads="1"/>
            </p:cNvSpPr>
            <p:nvPr/>
          </p:nvSpPr>
          <p:spPr bwMode="auto">
            <a:xfrm>
              <a:off x="5283200" y="3790950"/>
              <a:ext cx="4127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72</a:t>
              </a:r>
            </a:p>
          </p:txBody>
        </p:sp>
        <p:sp>
          <p:nvSpPr>
            <p:cNvPr id="32919" name="TextBox 2559"/>
            <p:cNvSpPr txBox="1">
              <a:spLocks noChangeArrowheads="1"/>
            </p:cNvSpPr>
            <p:nvPr/>
          </p:nvSpPr>
          <p:spPr bwMode="auto">
            <a:xfrm>
              <a:off x="5494338" y="3790950"/>
              <a:ext cx="4127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84</a:t>
              </a:r>
            </a:p>
          </p:txBody>
        </p:sp>
        <p:cxnSp>
          <p:nvCxnSpPr>
            <p:cNvPr id="32920" name="Straight Connector 2519"/>
            <p:cNvCxnSpPr>
              <a:cxnSpLocks noChangeShapeType="1"/>
            </p:cNvCxnSpPr>
            <p:nvPr/>
          </p:nvCxnSpPr>
          <p:spPr bwMode="auto">
            <a:xfrm flipV="1">
              <a:off x="4216400" y="2435225"/>
              <a:ext cx="0" cy="133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921" name="Straight Connector 6"/>
            <p:cNvCxnSpPr>
              <a:cxnSpLocks noChangeShapeType="1"/>
            </p:cNvCxnSpPr>
            <p:nvPr/>
          </p:nvCxnSpPr>
          <p:spPr bwMode="auto">
            <a:xfrm flipV="1">
              <a:off x="4135438" y="3454400"/>
              <a:ext cx="157162" cy="492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922" name="Straight Connector 183"/>
            <p:cNvCxnSpPr>
              <a:cxnSpLocks noChangeShapeType="1"/>
            </p:cNvCxnSpPr>
            <p:nvPr/>
          </p:nvCxnSpPr>
          <p:spPr bwMode="auto">
            <a:xfrm flipV="1">
              <a:off x="4132263" y="3509963"/>
              <a:ext cx="157162" cy="4921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923" name="Straight Connector 184"/>
            <p:cNvCxnSpPr>
              <a:cxnSpLocks noChangeShapeType="1"/>
            </p:cNvCxnSpPr>
            <p:nvPr/>
          </p:nvCxnSpPr>
          <p:spPr bwMode="auto">
            <a:xfrm flipV="1">
              <a:off x="4125913" y="3486150"/>
              <a:ext cx="157162" cy="49213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</p:spPr>
        </p:cxnSp>
      </p:grpSp>
      <p:grpSp>
        <p:nvGrpSpPr>
          <p:cNvPr id="4" name="Group 171"/>
          <p:cNvGrpSpPr>
            <a:grpSpLocks/>
          </p:cNvGrpSpPr>
          <p:nvPr/>
        </p:nvGrpSpPr>
        <p:grpSpPr bwMode="auto">
          <a:xfrm>
            <a:off x="4623976" y="1496220"/>
            <a:ext cx="2441575" cy="1765300"/>
            <a:chOff x="3678238" y="2311400"/>
            <a:chExt cx="2441575" cy="1765300"/>
          </a:xfrm>
        </p:grpSpPr>
        <p:cxnSp>
          <p:nvCxnSpPr>
            <p:cNvPr id="32860" name="Straight Connector 2515"/>
            <p:cNvCxnSpPr>
              <a:cxnSpLocks noChangeShapeType="1"/>
            </p:cNvCxnSpPr>
            <p:nvPr/>
          </p:nvCxnSpPr>
          <p:spPr bwMode="auto">
            <a:xfrm>
              <a:off x="4216400" y="3763963"/>
              <a:ext cx="170973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61" name="Straight Connector 2521"/>
            <p:cNvCxnSpPr>
              <a:cxnSpLocks noChangeShapeType="1"/>
            </p:cNvCxnSpPr>
            <p:nvPr/>
          </p:nvCxnSpPr>
          <p:spPr bwMode="auto">
            <a:xfrm flipH="1">
              <a:off x="4154488" y="2439988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62" name="Straight Connector 2522"/>
            <p:cNvCxnSpPr>
              <a:cxnSpLocks noChangeShapeType="1"/>
            </p:cNvCxnSpPr>
            <p:nvPr/>
          </p:nvCxnSpPr>
          <p:spPr bwMode="auto">
            <a:xfrm flipH="1">
              <a:off x="4154488" y="2709863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63" name="Straight Connector 2523"/>
            <p:cNvCxnSpPr>
              <a:cxnSpLocks noChangeShapeType="1"/>
            </p:cNvCxnSpPr>
            <p:nvPr/>
          </p:nvCxnSpPr>
          <p:spPr bwMode="auto">
            <a:xfrm flipH="1">
              <a:off x="4154488" y="2979738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64" name="Straight Connector 2524"/>
            <p:cNvCxnSpPr>
              <a:cxnSpLocks noChangeShapeType="1"/>
            </p:cNvCxnSpPr>
            <p:nvPr/>
          </p:nvCxnSpPr>
          <p:spPr bwMode="auto">
            <a:xfrm flipH="1">
              <a:off x="4154488" y="3249613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65" name="Straight Connector 2528"/>
            <p:cNvCxnSpPr>
              <a:cxnSpLocks noChangeShapeType="1"/>
            </p:cNvCxnSpPr>
            <p:nvPr/>
          </p:nvCxnSpPr>
          <p:spPr bwMode="auto">
            <a:xfrm flipH="1">
              <a:off x="4154488" y="3763963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66" name="Straight Connector 2530"/>
            <p:cNvCxnSpPr>
              <a:cxnSpLocks noChangeShapeType="1"/>
            </p:cNvCxnSpPr>
            <p:nvPr/>
          </p:nvCxnSpPr>
          <p:spPr bwMode="auto">
            <a:xfrm>
              <a:off x="4216400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67" name="Straight Connector 2531"/>
            <p:cNvCxnSpPr>
              <a:cxnSpLocks noChangeShapeType="1"/>
            </p:cNvCxnSpPr>
            <p:nvPr/>
          </p:nvCxnSpPr>
          <p:spPr bwMode="auto">
            <a:xfrm>
              <a:off x="4429125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68" name="Straight Connector 2532"/>
            <p:cNvCxnSpPr>
              <a:cxnSpLocks noChangeShapeType="1"/>
            </p:cNvCxnSpPr>
            <p:nvPr/>
          </p:nvCxnSpPr>
          <p:spPr bwMode="auto">
            <a:xfrm>
              <a:off x="4640263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69" name="Straight Connector 2533"/>
            <p:cNvCxnSpPr>
              <a:cxnSpLocks noChangeShapeType="1"/>
            </p:cNvCxnSpPr>
            <p:nvPr/>
          </p:nvCxnSpPr>
          <p:spPr bwMode="auto">
            <a:xfrm>
              <a:off x="4851400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70" name="Straight Connector 2534"/>
            <p:cNvCxnSpPr>
              <a:cxnSpLocks noChangeShapeType="1"/>
            </p:cNvCxnSpPr>
            <p:nvPr/>
          </p:nvCxnSpPr>
          <p:spPr bwMode="auto">
            <a:xfrm>
              <a:off x="5064125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71" name="Straight Connector 2535"/>
            <p:cNvCxnSpPr>
              <a:cxnSpLocks noChangeShapeType="1"/>
            </p:cNvCxnSpPr>
            <p:nvPr/>
          </p:nvCxnSpPr>
          <p:spPr bwMode="auto">
            <a:xfrm>
              <a:off x="5275263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72" name="Straight Connector 2536"/>
            <p:cNvCxnSpPr>
              <a:cxnSpLocks noChangeShapeType="1"/>
            </p:cNvCxnSpPr>
            <p:nvPr/>
          </p:nvCxnSpPr>
          <p:spPr bwMode="auto">
            <a:xfrm>
              <a:off x="5487988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73" name="Straight Connector 2537"/>
            <p:cNvCxnSpPr>
              <a:cxnSpLocks noChangeShapeType="1"/>
            </p:cNvCxnSpPr>
            <p:nvPr/>
          </p:nvCxnSpPr>
          <p:spPr bwMode="auto">
            <a:xfrm>
              <a:off x="5699125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74" name="Straight Connector 2538"/>
            <p:cNvCxnSpPr>
              <a:cxnSpLocks noChangeShapeType="1"/>
            </p:cNvCxnSpPr>
            <p:nvPr/>
          </p:nvCxnSpPr>
          <p:spPr bwMode="auto">
            <a:xfrm>
              <a:off x="5911850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2875" name="TextBox 2541"/>
            <p:cNvSpPr txBox="1">
              <a:spLocks noChangeArrowheads="1"/>
            </p:cNvSpPr>
            <p:nvPr/>
          </p:nvSpPr>
          <p:spPr bwMode="auto">
            <a:xfrm>
              <a:off x="3678238" y="2311400"/>
              <a:ext cx="538162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400">
                  <a:solidFill>
                    <a:prstClr val="black"/>
                  </a:solidFill>
                </a:rPr>
                <a:t>100</a:t>
              </a:r>
            </a:p>
          </p:txBody>
        </p:sp>
        <p:sp>
          <p:nvSpPr>
            <p:cNvPr id="32876" name="TextBox 2542"/>
            <p:cNvSpPr txBox="1">
              <a:spLocks noChangeArrowheads="1"/>
            </p:cNvSpPr>
            <p:nvPr/>
          </p:nvSpPr>
          <p:spPr bwMode="auto">
            <a:xfrm>
              <a:off x="3678238" y="2576513"/>
              <a:ext cx="538162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400">
                  <a:solidFill>
                    <a:prstClr val="black"/>
                  </a:solidFill>
                </a:rPr>
                <a:t>95</a:t>
              </a:r>
            </a:p>
          </p:txBody>
        </p:sp>
        <p:sp>
          <p:nvSpPr>
            <p:cNvPr id="32877" name="TextBox 2543"/>
            <p:cNvSpPr txBox="1">
              <a:spLocks noChangeArrowheads="1"/>
            </p:cNvSpPr>
            <p:nvPr/>
          </p:nvSpPr>
          <p:spPr bwMode="auto">
            <a:xfrm>
              <a:off x="3678238" y="2841625"/>
              <a:ext cx="538162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400">
                  <a:solidFill>
                    <a:prstClr val="black"/>
                  </a:solidFill>
                </a:rPr>
                <a:t>90</a:t>
              </a:r>
            </a:p>
          </p:txBody>
        </p:sp>
        <p:sp>
          <p:nvSpPr>
            <p:cNvPr id="32878" name="TextBox 2544"/>
            <p:cNvSpPr txBox="1">
              <a:spLocks noChangeArrowheads="1"/>
            </p:cNvSpPr>
            <p:nvPr/>
          </p:nvSpPr>
          <p:spPr bwMode="auto">
            <a:xfrm>
              <a:off x="3678238" y="3106738"/>
              <a:ext cx="538162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400">
                  <a:solidFill>
                    <a:prstClr val="black"/>
                  </a:solidFill>
                </a:rPr>
                <a:t>85</a:t>
              </a:r>
            </a:p>
          </p:txBody>
        </p:sp>
        <p:sp>
          <p:nvSpPr>
            <p:cNvPr id="32879" name="TextBox 2551"/>
            <p:cNvSpPr txBox="1">
              <a:spLocks noChangeArrowheads="1"/>
            </p:cNvSpPr>
            <p:nvPr/>
          </p:nvSpPr>
          <p:spPr bwMode="auto">
            <a:xfrm>
              <a:off x="5707063" y="3790950"/>
              <a:ext cx="4127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96</a:t>
              </a:r>
            </a:p>
          </p:txBody>
        </p:sp>
        <p:sp>
          <p:nvSpPr>
            <p:cNvPr id="32880" name="TextBox 2552"/>
            <p:cNvSpPr txBox="1">
              <a:spLocks noChangeArrowheads="1"/>
            </p:cNvSpPr>
            <p:nvPr/>
          </p:nvSpPr>
          <p:spPr bwMode="auto">
            <a:xfrm>
              <a:off x="4011613" y="3790950"/>
              <a:ext cx="412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4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32881" name="TextBox 2553"/>
            <p:cNvSpPr txBox="1">
              <a:spLocks noChangeArrowheads="1"/>
            </p:cNvSpPr>
            <p:nvPr/>
          </p:nvSpPr>
          <p:spPr bwMode="auto">
            <a:xfrm>
              <a:off x="4224338" y="3790950"/>
              <a:ext cx="4127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12</a:t>
              </a:r>
            </a:p>
          </p:txBody>
        </p:sp>
        <p:sp>
          <p:nvSpPr>
            <p:cNvPr id="32882" name="TextBox 2554"/>
            <p:cNvSpPr txBox="1">
              <a:spLocks noChangeArrowheads="1"/>
            </p:cNvSpPr>
            <p:nvPr/>
          </p:nvSpPr>
          <p:spPr bwMode="auto">
            <a:xfrm>
              <a:off x="4435475" y="3790950"/>
              <a:ext cx="4127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24</a:t>
              </a:r>
            </a:p>
          </p:txBody>
        </p:sp>
        <p:sp>
          <p:nvSpPr>
            <p:cNvPr id="32883" name="TextBox 2555"/>
            <p:cNvSpPr txBox="1">
              <a:spLocks noChangeArrowheads="1"/>
            </p:cNvSpPr>
            <p:nvPr/>
          </p:nvSpPr>
          <p:spPr bwMode="auto">
            <a:xfrm>
              <a:off x="4648200" y="3790950"/>
              <a:ext cx="4127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36</a:t>
              </a:r>
            </a:p>
          </p:txBody>
        </p:sp>
        <p:sp>
          <p:nvSpPr>
            <p:cNvPr id="32884" name="TextBox 2556"/>
            <p:cNvSpPr txBox="1">
              <a:spLocks noChangeArrowheads="1"/>
            </p:cNvSpPr>
            <p:nvPr/>
          </p:nvSpPr>
          <p:spPr bwMode="auto">
            <a:xfrm>
              <a:off x="4859338" y="3790950"/>
              <a:ext cx="4127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48</a:t>
              </a:r>
            </a:p>
          </p:txBody>
        </p:sp>
        <p:sp>
          <p:nvSpPr>
            <p:cNvPr id="32885" name="TextBox 2557"/>
            <p:cNvSpPr txBox="1">
              <a:spLocks noChangeArrowheads="1"/>
            </p:cNvSpPr>
            <p:nvPr/>
          </p:nvSpPr>
          <p:spPr bwMode="auto">
            <a:xfrm>
              <a:off x="5070475" y="3790950"/>
              <a:ext cx="414338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32886" name="TextBox 2558"/>
            <p:cNvSpPr txBox="1">
              <a:spLocks noChangeArrowheads="1"/>
            </p:cNvSpPr>
            <p:nvPr/>
          </p:nvSpPr>
          <p:spPr bwMode="auto">
            <a:xfrm>
              <a:off x="5283200" y="3790950"/>
              <a:ext cx="4127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72</a:t>
              </a:r>
            </a:p>
          </p:txBody>
        </p:sp>
        <p:sp>
          <p:nvSpPr>
            <p:cNvPr id="32887" name="TextBox 2559"/>
            <p:cNvSpPr txBox="1">
              <a:spLocks noChangeArrowheads="1"/>
            </p:cNvSpPr>
            <p:nvPr/>
          </p:nvSpPr>
          <p:spPr bwMode="auto">
            <a:xfrm>
              <a:off x="5494338" y="3790950"/>
              <a:ext cx="4127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84</a:t>
              </a:r>
            </a:p>
          </p:txBody>
        </p:sp>
        <p:cxnSp>
          <p:nvCxnSpPr>
            <p:cNvPr id="32888" name="Straight Connector 2519"/>
            <p:cNvCxnSpPr>
              <a:cxnSpLocks noChangeShapeType="1"/>
            </p:cNvCxnSpPr>
            <p:nvPr/>
          </p:nvCxnSpPr>
          <p:spPr bwMode="auto">
            <a:xfrm flipV="1">
              <a:off x="4216400" y="2435225"/>
              <a:ext cx="0" cy="133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89" name="Straight Connector 6"/>
            <p:cNvCxnSpPr>
              <a:cxnSpLocks noChangeShapeType="1"/>
            </p:cNvCxnSpPr>
            <p:nvPr/>
          </p:nvCxnSpPr>
          <p:spPr bwMode="auto">
            <a:xfrm flipV="1">
              <a:off x="4135438" y="3454400"/>
              <a:ext cx="157162" cy="492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90" name="Straight Connector 183"/>
            <p:cNvCxnSpPr>
              <a:cxnSpLocks noChangeShapeType="1"/>
            </p:cNvCxnSpPr>
            <p:nvPr/>
          </p:nvCxnSpPr>
          <p:spPr bwMode="auto">
            <a:xfrm flipV="1">
              <a:off x="4132263" y="3509963"/>
              <a:ext cx="157162" cy="4921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91" name="Straight Connector 184"/>
            <p:cNvCxnSpPr>
              <a:cxnSpLocks noChangeShapeType="1"/>
            </p:cNvCxnSpPr>
            <p:nvPr/>
          </p:nvCxnSpPr>
          <p:spPr bwMode="auto">
            <a:xfrm flipV="1">
              <a:off x="4125913" y="3486150"/>
              <a:ext cx="157162" cy="49213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</p:spPr>
        </p:cxnSp>
      </p:grpSp>
      <p:grpSp>
        <p:nvGrpSpPr>
          <p:cNvPr id="5" name="Group 208"/>
          <p:cNvGrpSpPr>
            <a:grpSpLocks/>
          </p:cNvGrpSpPr>
          <p:nvPr/>
        </p:nvGrpSpPr>
        <p:grpSpPr bwMode="auto">
          <a:xfrm>
            <a:off x="2106201" y="3552033"/>
            <a:ext cx="2441575" cy="1765300"/>
            <a:chOff x="3678238" y="2311400"/>
            <a:chExt cx="2441575" cy="1765300"/>
          </a:xfrm>
        </p:grpSpPr>
        <p:cxnSp>
          <p:nvCxnSpPr>
            <p:cNvPr id="32828" name="Straight Connector 2515"/>
            <p:cNvCxnSpPr>
              <a:cxnSpLocks noChangeShapeType="1"/>
            </p:cNvCxnSpPr>
            <p:nvPr/>
          </p:nvCxnSpPr>
          <p:spPr bwMode="auto">
            <a:xfrm>
              <a:off x="4216400" y="3763963"/>
              <a:ext cx="170973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29" name="Straight Connector 2521"/>
            <p:cNvCxnSpPr>
              <a:cxnSpLocks noChangeShapeType="1"/>
            </p:cNvCxnSpPr>
            <p:nvPr/>
          </p:nvCxnSpPr>
          <p:spPr bwMode="auto">
            <a:xfrm flipH="1">
              <a:off x="4154488" y="2439988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30" name="Straight Connector 2522"/>
            <p:cNvCxnSpPr>
              <a:cxnSpLocks noChangeShapeType="1"/>
            </p:cNvCxnSpPr>
            <p:nvPr/>
          </p:nvCxnSpPr>
          <p:spPr bwMode="auto">
            <a:xfrm flipH="1">
              <a:off x="4154488" y="2709863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31" name="Straight Connector 2523"/>
            <p:cNvCxnSpPr>
              <a:cxnSpLocks noChangeShapeType="1"/>
            </p:cNvCxnSpPr>
            <p:nvPr/>
          </p:nvCxnSpPr>
          <p:spPr bwMode="auto">
            <a:xfrm flipH="1">
              <a:off x="4154488" y="2979738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32" name="Straight Connector 2524"/>
            <p:cNvCxnSpPr>
              <a:cxnSpLocks noChangeShapeType="1"/>
            </p:cNvCxnSpPr>
            <p:nvPr/>
          </p:nvCxnSpPr>
          <p:spPr bwMode="auto">
            <a:xfrm flipH="1">
              <a:off x="4154488" y="3249613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33" name="Straight Connector 2528"/>
            <p:cNvCxnSpPr>
              <a:cxnSpLocks noChangeShapeType="1"/>
            </p:cNvCxnSpPr>
            <p:nvPr/>
          </p:nvCxnSpPr>
          <p:spPr bwMode="auto">
            <a:xfrm flipH="1">
              <a:off x="4154488" y="3763963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34" name="Straight Connector 2530"/>
            <p:cNvCxnSpPr>
              <a:cxnSpLocks noChangeShapeType="1"/>
            </p:cNvCxnSpPr>
            <p:nvPr/>
          </p:nvCxnSpPr>
          <p:spPr bwMode="auto">
            <a:xfrm>
              <a:off x="4216400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35" name="Straight Connector 2531"/>
            <p:cNvCxnSpPr>
              <a:cxnSpLocks noChangeShapeType="1"/>
            </p:cNvCxnSpPr>
            <p:nvPr/>
          </p:nvCxnSpPr>
          <p:spPr bwMode="auto">
            <a:xfrm>
              <a:off x="4429125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36" name="Straight Connector 2532"/>
            <p:cNvCxnSpPr>
              <a:cxnSpLocks noChangeShapeType="1"/>
            </p:cNvCxnSpPr>
            <p:nvPr/>
          </p:nvCxnSpPr>
          <p:spPr bwMode="auto">
            <a:xfrm>
              <a:off x="4640263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37" name="Straight Connector 2533"/>
            <p:cNvCxnSpPr>
              <a:cxnSpLocks noChangeShapeType="1"/>
            </p:cNvCxnSpPr>
            <p:nvPr/>
          </p:nvCxnSpPr>
          <p:spPr bwMode="auto">
            <a:xfrm>
              <a:off x="4851400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38" name="Straight Connector 2534"/>
            <p:cNvCxnSpPr>
              <a:cxnSpLocks noChangeShapeType="1"/>
            </p:cNvCxnSpPr>
            <p:nvPr/>
          </p:nvCxnSpPr>
          <p:spPr bwMode="auto">
            <a:xfrm>
              <a:off x="5064125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39" name="Straight Connector 2535"/>
            <p:cNvCxnSpPr>
              <a:cxnSpLocks noChangeShapeType="1"/>
            </p:cNvCxnSpPr>
            <p:nvPr/>
          </p:nvCxnSpPr>
          <p:spPr bwMode="auto">
            <a:xfrm>
              <a:off x="5275263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40" name="Straight Connector 2536"/>
            <p:cNvCxnSpPr>
              <a:cxnSpLocks noChangeShapeType="1"/>
            </p:cNvCxnSpPr>
            <p:nvPr/>
          </p:nvCxnSpPr>
          <p:spPr bwMode="auto">
            <a:xfrm>
              <a:off x="5487988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41" name="Straight Connector 2537"/>
            <p:cNvCxnSpPr>
              <a:cxnSpLocks noChangeShapeType="1"/>
            </p:cNvCxnSpPr>
            <p:nvPr/>
          </p:nvCxnSpPr>
          <p:spPr bwMode="auto">
            <a:xfrm>
              <a:off x="5699125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42" name="Straight Connector 2538"/>
            <p:cNvCxnSpPr>
              <a:cxnSpLocks noChangeShapeType="1"/>
            </p:cNvCxnSpPr>
            <p:nvPr/>
          </p:nvCxnSpPr>
          <p:spPr bwMode="auto">
            <a:xfrm>
              <a:off x="5911850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2843" name="TextBox 2541"/>
            <p:cNvSpPr txBox="1">
              <a:spLocks noChangeArrowheads="1"/>
            </p:cNvSpPr>
            <p:nvPr/>
          </p:nvSpPr>
          <p:spPr bwMode="auto">
            <a:xfrm>
              <a:off x="3678238" y="2311400"/>
              <a:ext cx="538162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400">
                  <a:solidFill>
                    <a:prstClr val="black"/>
                  </a:solidFill>
                </a:rPr>
                <a:t>100</a:t>
              </a:r>
            </a:p>
          </p:txBody>
        </p:sp>
        <p:sp>
          <p:nvSpPr>
            <p:cNvPr id="32844" name="TextBox 2542"/>
            <p:cNvSpPr txBox="1">
              <a:spLocks noChangeArrowheads="1"/>
            </p:cNvSpPr>
            <p:nvPr/>
          </p:nvSpPr>
          <p:spPr bwMode="auto">
            <a:xfrm>
              <a:off x="3678238" y="2576513"/>
              <a:ext cx="538162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400">
                  <a:solidFill>
                    <a:prstClr val="black"/>
                  </a:solidFill>
                </a:rPr>
                <a:t>95</a:t>
              </a:r>
            </a:p>
          </p:txBody>
        </p:sp>
        <p:sp>
          <p:nvSpPr>
            <p:cNvPr id="32845" name="TextBox 2543"/>
            <p:cNvSpPr txBox="1">
              <a:spLocks noChangeArrowheads="1"/>
            </p:cNvSpPr>
            <p:nvPr/>
          </p:nvSpPr>
          <p:spPr bwMode="auto">
            <a:xfrm>
              <a:off x="3678238" y="2841625"/>
              <a:ext cx="538162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400">
                  <a:solidFill>
                    <a:prstClr val="black"/>
                  </a:solidFill>
                </a:rPr>
                <a:t>90</a:t>
              </a:r>
            </a:p>
          </p:txBody>
        </p:sp>
        <p:sp>
          <p:nvSpPr>
            <p:cNvPr id="32846" name="TextBox 2544"/>
            <p:cNvSpPr txBox="1">
              <a:spLocks noChangeArrowheads="1"/>
            </p:cNvSpPr>
            <p:nvPr/>
          </p:nvSpPr>
          <p:spPr bwMode="auto">
            <a:xfrm>
              <a:off x="3678238" y="3106738"/>
              <a:ext cx="538162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400">
                  <a:solidFill>
                    <a:prstClr val="black"/>
                  </a:solidFill>
                </a:rPr>
                <a:t>85</a:t>
              </a:r>
            </a:p>
          </p:txBody>
        </p:sp>
        <p:sp>
          <p:nvSpPr>
            <p:cNvPr id="32847" name="TextBox 2551"/>
            <p:cNvSpPr txBox="1">
              <a:spLocks noChangeArrowheads="1"/>
            </p:cNvSpPr>
            <p:nvPr/>
          </p:nvSpPr>
          <p:spPr bwMode="auto">
            <a:xfrm>
              <a:off x="5707063" y="3790950"/>
              <a:ext cx="4127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96</a:t>
              </a:r>
            </a:p>
          </p:txBody>
        </p:sp>
        <p:sp>
          <p:nvSpPr>
            <p:cNvPr id="32848" name="TextBox 2552"/>
            <p:cNvSpPr txBox="1">
              <a:spLocks noChangeArrowheads="1"/>
            </p:cNvSpPr>
            <p:nvPr/>
          </p:nvSpPr>
          <p:spPr bwMode="auto">
            <a:xfrm>
              <a:off x="4011613" y="3790950"/>
              <a:ext cx="412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4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32849" name="TextBox 2553"/>
            <p:cNvSpPr txBox="1">
              <a:spLocks noChangeArrowheads="1"/>
            </p:cNvSpPr>
            <p:nvPr/>
          </p:nvSpPr>
          <p:spPr bwMode="auto">
            <a:xfrm>
              <a:off x="4224338" y="3790950"/>
              <a:ext cx="4127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12</a:t>
              </a:r>
            </a:p>
          </p:txBody>
        </p:sp>
        <p:sp>
          <p:nvSpPr>
            <p:cNvPr id="32850" name="TextBox 2554"/>
            <p:cNvSpPr txBox="1">
              <a:spLocks noChangeArrowheads="1"/>
            </p:cNvSpPr>
            <p:nvPr/>
          </p:nvSpPr>
          <p:spPr bwMode="auto">
            <a:xfrm>
              <a:off x="4435475" y="3790950"/>
              <a:ext cx="4127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24</a:t>
              </a:r>
            </a:p>
          </p:txBody>
        </p:sp>
        <p:sp>
          <p:nvSpPr>
            <p:cNvPr id="32851" name="TextBox 2555"/>
            <p:cNvSpPr txBox="1">
              <a:spLocks noChangeArrowheads="1"/>
            </p:cNvSpPr>
            <p:nvPr/>
          </p:nvSpPr>
          <p:spPr bwMode="auto">
            <a:xfrm>
              <a:off x="4648200" y="3790950"/>
              <a:ext cx="4127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36</a:t>
              </a:r>
            </a:p>
          </p:txBody>
        </p:sp>
        <p:sp>
          <p:nvSpPr>
            <p:cNvPr id="32852" name="TextBox 2556"/>
            <p:cNvSpPr txBox="1">
              <a:spLocks noChangeArrowheads="1"/>
            </p:cNvSpPr>
            <p:nvPr/>
          </p:nvSpPr>
          <p:spPr bwMode="auto">
            <a:xfrm>
              <a:off x="4859338" y="3790950"/>
              <a:ext cx="4127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48</a:t>
              </a:r>
            </a:p>
          </p:txBody>
        </p:sp>
        <p:sp>
          <p:nvSpPr>
            <p:cNvPr id="32853" name="TextBox 2557"/>
            <p:cNvSpPr txBox="1">
              <a:spLocks noChangeArrowheads="1"/>
            </p:cNvSpPr>
            <p:nvPr/>
          </p:nvSpPr>
          <p:spPr bwMode="auto">
            <a:xfrm>
              <a:off x="5070475" y="3790950"/>
              <a:ext cx="414338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32854" name="TextBox 2558"/>
            <p:cNvSpPr txBox="1">
              <a:spLocks noChangeArrowheads="1"/>
            </p:cNvSpPr>
            <p:nvPr/>
          </p:nvSpPr>
          <p:spPr bwMode="auto">
            <a:xfrm>
              <a:off x="5283200" y="3790950"/>
              <a:ext cx="4127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72</a:t>
              </a:r>
            </a:p>
          </p:txBody>
        </p:sp>
        <p:sp>
          <p:nvSpPr>
            <p:cNvPr id="32855" name="TextBox 2559"/>
            <p:cNvSpPr txBox="1">
              <a:spLocks noChangeArrowheads="1"/>
            </p:cNvSpPr>
            <p:nvPr/>
          </p:nvSpPr>
          <p:spPr bwMode="auto">
            <a:xfrm>
              <a:off x="5494338" y="3790950"/>
              <a:ext cx="4127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84</a:t>
              </a:r>
            </a:p>
          </p:txBody>
        </p:sp>
        <p:cxnSp>
          <p:nvCxnSpPr>
            <p:cNvPr id="32856" name="Straight Connector 2519"/>
            <p:cNvCxnSpPr>
              <a:cxnSpLocks noChangeShapeType="1"/>
            </p:cNvCxnSpPr>
            <p:nvPr/>
          </p:nvCxnSpPr>
          <p:spPr bwMode="auto">
            <a:xfrm flipV="1">
              <a:off x="4216400" y="2435225"/>
              <a:ext cx="0" cy="133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57" name="Straight Connector 6"/>
            <p:cNvCxnSpPr>
              <a:cxnSpLocks noChangeShapeType="1"/>
            </p:cNvCxnSpPr>
            <p:nvPr/>
          </p:nvCxnSpPr>
          <p:spPr bwMode="auto">
            <a:xfrm flipV="1">
              <a:off x="4135438" y="3454400"/>
              <a:ext cx="157162" cy="492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58" name="Straight Connector 183"/>
            <p:cNvCxnSpPr>
              <a:cxnSpLocks noChangeShapeType="1"/>
            </p:cNvCxnSpPr>
            <p:nvPr/>
          </p:nvCxnSpPr>
          <p:spPr bwMode="auto">
            <a:xfrm flipV="1">
              <a:off x="4132263" y="3509963"/>
              <a:ext cx="157162" cy="4921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59" name="Straight Connector 184"/>
            <p:cNvCxnSpPr>
              <a:cxnSpLocks noChangeShapeType="1"/>
            </p:cNvCxnSpPr>
            <p:nvPr/>
          </p:nvCxnSpPr>
          <p:spPr bwMode="auto">
            <a:xfrm flipV="1">
              <a:off x="4125913" y="3486150"/>
              <a:ext cx="157162" cy="49213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</p:spPr>
        </p:cxnSp>
      </p:grpSp>
      <p:grpSp>
        <p:nvGrpSpPr>
          <p:cNvPr id="6" name="Group 241"/>
          <p:cNvGrpSpPr>
            <a:grpSpLocks/>
          </p:cNvGrpSpPr>
          <p:nvPr/>
        </p:nvGrpSpPr>
        <p:grpSpPr bwMode="auto">
          <a:xfrm>
            <a:off x="4622388" y="3550445"/>
            <a:ext cx="2441575" cy="1765300"/>
            <a:chOff x="3678238" y="2311400"/>
            <a:chExt cx="2441575" cy="1765300"/>
          </a:xfrm>
        </p:grpSpPr>
        <p:cxnSp>
          <p:nvCxnSpPr>
            <p:cNvPr id="32796" name="Straight Connector 2515"/>
            <p:cNvCxnSpPr>
              <a:cxnSpLocks noChangeShapeType="1"/>
            </p:cNvCxnSpPr>
            <p:nvPr/>
          </p:nvCxnSpPr>
          <p:spPr bwMode="auto">
            <a:xfrm>
              <a:off x="4216400" y="3763963"/>
              <a:ext cx="170973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97" name="Straight Connector 2521"/>
            <p:cNvCxnSpPr>
              <a:cxnSpLocks noChangeShapeType="1"/>
            </p:cNvCxnSpPr>
            <p:nvPr/>
          </p:nvCxnSpPr>
          <p:spPr bwMode="auto">
            <a:xfrm flipH="1">
              <a:off x="4154488" y="2439988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98" name="Straight Connector 2522"/>
            <p:cNvCxnSpPr>
              <a:cxnSpLocks noChangeShapeType="1"/>
            </p:cNvCxnSpPr>
            <p:nvPr/>
          </p:nvCxnSpPr>
          <p:spPr bwMode="auto">
            <a:xfrm flipH="1">
              <a:off x="4154488" y="2709863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99" name="Straight Connector 2523"/>
            <p:cNvCxnSpPr>
              <a:cxnSpLocks noChangeShapeType="1"/>
            </p:cNvCxnSpPr>
            <p:nvPr/>
          </p:nvCxnSpPr>
          <p:spPr bwMode="auto">
            <a:xfrm flipH="1">
              <a:off x="4154488" y="2979738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00" name="Straight Connector 2524"/>
            <p:cNvCxnSpPr>
              <a:cxnSpLocks noChangeShapeType="1"/>
            </p:cNvCxnSpPr>
            <p:nvPr/>
          </p:nvCxnSpPr>
          <p:spPr bwMode="auto">
            <a:xfrm flipH="1">
              <a:off x="4154488" y="3249613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01" name="Straight Connector 2528"/>
            <p:cNvCxnSpPr>
              <a:cxnSpLocks noChangeShapeType="1"/>
            </p:cNvCxnSpPr>
            <p:nvPr/>
          </p:nvCxnSpPr>
          <p:spPr bwMode="auto">
            <a:xfrm flipH="1">
              <a:off x="4154488" y="3763963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02" name="Straight Connector 2530"/>
            <p:cNvCxnSpPr>
              <a:cxnSpLocks noChangeShapeType="1"/>
            </p:cNvCxnSpPr>
            <p:nvPr/>
          </p:nvCxnSpPr>
          <p:spPr bwMode="auto">
            <a:xfrm>
              <a:off x="4216400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03" name="Straight Connector 2531"/>
            <p:cNvCxnSpPr>
              <a:cxnSpLocks noChangeShapeType="1"/>
            </p:cNvCxnSpPr>
            <p:nvPr/>
          </p:nvCxnSpPr>
          <p:spPr bwMode="auto">
            <a:xfrm>
              <a:off x="4429125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04" name="Straight Connector 2532"/>
            <p:cNvCxnSpPr>
              <a:cxnSpLocks noChangeShapeType="1"/>
            </p:cNvCxnSpPr>
            <p:nvPr/>
          </p:nvCxnSpPr>
          <p:spPr bwMode="auto">
            <a:xfrm>
              <a:off x="4640263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05" name="Straight Connector 2533"/>
            <p:cNvCxnSpPr>
              <a:cxnSpLocks noChangeShapeType="1"/>
            </p:cNvCxnSpPr>
            <p:nvPr/>
          </p:nvCxnSpPr>
          <p:spPr bwMode="auto">
            <a:xfrm>
              <a:off x="4851400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06" name="Straight Connector 2534"/>
            <p:cNvCxnSpPr>
              <a:cxnSpLocks noChangeShapeType="1"/>
            </p:cNvCxnSpPr>
            <p:nvPr/>
          </p:nvCxnSpPr>
          <p:spPr bwMode="auto">
            <a:xfrm>
              <a:off x="5064125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07" name="Straight Connector 2535"/>
            <p:cNvCxnSpPr>
              <a:cxnSpLocks noChangeShapeType="1"/>
            </p:cNvCxnSpPr>
            <p:nvPr/>
          </p:nvCxnSpPr>
          <p:spPr bwMode="auto">
            <a:xfrm>
              <a:off x="5275263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08" name="Straight Connector 2536"/>
            <p:cNvCxnSpPr>
              <a:cxnSpLocks noChangeShapeType="1"/>
            </p:cNvCxnSpPr>
            <p:nvPr/>
          </p:nvCxnSpPr>
          <p:spPr bwMode="auto">
            <a:xfrm>
              <a:off x="5487988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09" name="Straight Connector 2537"/>
            <p:cNvCxnSpPr>
              <a:cxnSpLocks noChangeShapeType="1"/>
            </p:cNvCxnSpPr>
            <p:nvPr/>
          </p:nvCxnSpPr>
          <p:spPr bwMode="auto">
            <a:xfrm>
              <a:off x="5699125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10" name="Straight Connector 2538"/>
            <p:cNvCxnSpPr>
              <a:cxnSpLocks noChangeShapeType="1"/>
            </p:cNvCxnSpPr>
            <p:nvPr/>
          </p:nvCxnSpPr>
          <p:spPr bwMode="auto">
            <a:xfrm>
              <a:off x="5911850" y="3759200"/>
              <a:ext cx="0" cy="6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2811" name="TextBox 2541"/>
            <p:cNvSpPr txBox="1">
              <a:spLocks noChangeArrowheads="1"/>
            </p:cNvSpPr>
            <p:nvPr/>
          </p:nvSpPr>
          <p:spPr bwMode="auto">
            <a:xfrm>
              <a:off x="3678238" y="2311400"/>
              <a:ext cx="538162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400">
                  <a:solidFill>
                    <a:prstClr val="black"/>
                  </a:solidFill>
                </a:rPr>
                <a:t>100</a:t>
              </a:r>
            </a:p>
          </p:txBody>
        </p:sp>
        <p:sp>
          <p:nvSpPr>
            <p:cNvPr id="32812" name="TextBox 2542"/>
            <p:cNvSpPr txBox="1">
              <a:spLocks noChangeArrowheads="1"/>
            </p:cNvSpPr>
            <p:nvPr/>
          </p:nvSpPr>
          <p:spPr bwMode="auto">
            <a:xfrm>
              <a:off x="3678238" y="2576513"/>
              <a:ext cx="538162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400">
                  <a:solidFill>
                    <a:prstClr val="black"/>
                  </a:solidFill>
                </a:rPr>
                <a:t>95</a:t>
              </a:r>
            </a:p>
          </p:txBody>
        </p:sp>
        <p:sp>
          <p:nvSpPr>
            <p:cNvPr id="32813" name="TextBox 2543"/>
            <p:cNvSpPr txBox="1">
              <a:spLocks noChangeArrowheads="1"/>
            </p:cNvSpPr>
            <p:nvPr/>
          </p:nvSpPr>
          <p:spPr bwMode="auto">
            <a:xfrm>
              <a:off x="3678238" y="2841625"/>
              <a:ext cx="538162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400">
                  <a:solidFill>
                    <a:prstClr val="black"/>
                  </a:solidFill>
                </a:rPr>
                <a:t>90</a:t>
              </a:r>
            </a:p>
          </p:txBody>
        </p:sp>
        <p:sp>
          <p:nvSpPr>
            <p:cNvPr id="32814" name="TextBox 2544"/>
            <p:cNvSpPr txBox="1">
              <a:spLocks noChangeArrowheads="1"/>
            </p:cNvSpPr>
            <p:nvPr/>
          </p:nvSpPr>
          <p:spPr bwMode="auto">
            <a:xfrm>
              <a:off x="3678238" y="3106738"/>
              <a:ext cx="538162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400">
                  <a:solidFill>
                    <a:prstClr val="black"/>
                  </a:solidFill>
                </a:rPr>
                <a:t>85</a:t>
              </a:r>
            </a:p>
          </p:txBody>
        </p:sp>
        <p:sp>
          <p:nvSpPr>
            <p:cNvPr id="32815" name="TextBox 2551"/>
            <p:cNvSpPr txBox="1">
              <a:spLocks noChangeArrowheads="1"/>
            </p:cNvSpPr>
            <p:nvPr/>
          </p:nvSpPr>
          <p:spPr bwMode="auto">
            <a:xfrm>
              <a:off x="5707063" y="3790950"/>
              <a:ext cx="4127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96</a:t>
              </a:r>
            </a:p>
          </p:txBody>
        </p:sp>
        <p:sp>
          <p:nvSpPr>
            <p:cNvPr id="32816" name="TextBox 2552"/>
            <p:cNvSpPr txBox="1">
              <a:spLocks noChangeArrowheads="1"/>
            </p:cNvSpPr>
            <p:nvPr/>
          </p:nvSpPr>
          <p:spPr bwMode="auto">
            <a:xfrm>
              <a:off x="4011613" y="3790950"/>
              <a:ext cx="412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4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32817" name="TextBox 2553"/>
            <p:cNvSpPr txBox="1">
              <a:spLocks noChangeArrowheads="1"/>
            </p:cNvSpPr>
            <p:nvPr/>
          </p:nvSpPr>
          <p:spPr bwMode="auto">
            <a:xfrm>
              <a:off x="4224338" y="3790950"/>
              <a:ext cx="4127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12</a:t>
              </a:r>
            </a:p>
          </p:txBody>
        </p:sp>
        <p:sp>
          <p:nvSpPr>
            <p:cNvPr id="32818" name="TextBox 2554"/>
            <p:cNvSpPr txBox="1">
              <a:spLocks noChangeArrowheads="1"/>
            </p:cNvSpPr>
            <p:nvPr/>
          </p:nvSpPr>
          <p:spPr bwMode="auto">
            <a:xfrm>
              <a:off x="4435475" y="3790950"/>
              <a:ext cx="4127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24</a:t>
              </a:r>
            </a:p>
          </p:txBody>
        </p:sp>
        <p:sp>
          <p:nvSpPr>
            <p:cNvPr id="32819" name="TextBox 2555"/>
            <p:cNvSpPr txBox="1">
              <a:spLocks noChangeArrowheads="1"/>
            </p:cNvSpPr>
            <p:nvPr/>
          </p:nvSpPr>
          <p:spPr bwMode="auto">
            <a:xfrm>
              <a:off x="4648200" y="3790950"/>
              <a:ext cx="4127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36</a:t>
              </a:r>
            </a:p>
          </p:txBody>
        </p:sp>
        <p:sp>
          <p:nvSpPr>
            <p:cNvPr id="32820" name="TextBox 2556"/>
            <p:cNvSpPr txBox="1">
              <a:spLocks noChangeArrowheads="1"/>
            </p:cNvSpPr>
            <p:nvPr/>
          </p:nvSpPr>
          <p:spPr bwMode="auto">
            <a:xfrm>
              <a:off x="4859338" y="3790950"/>
              <a:ext cx="4127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48</a:t>
              </a:r>
            </a:p>
          </p:txBody>
        </p:sp>
        <p:sp>
          <p:nvSpPr>
            <p:cNvPr id="32821" name="TextBox 2557"/>
            <p:cNvSpPr txBox="1">
              <a:spLocks noChangeArrowheads="1"/>
            </p:cNvSpPr>
            <p:nvPr/>
          </p:nvSpPr>
          <p:spPr bwMode="auto">
            <a:xfrm>
              <a:off x="5070475" y="3790950"/>
              <a:ext cx="414338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32822" name="TextBox 2558"/>
            <p:cNvSpPr txBox="1">
              <a:spLocks noChangeArrowheads="1"/>
            </p:cNvSpPr>
            <p:nvPr/>
          </p:nvSpPr>
          <p:spPr bwMode="auto">
            <a:xfrm>
              <a:off x="5283200" y="3790950"/>
              <a:ext cx="4127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72</a:t>
              </a:r>
            </a:p>
          </p:txBody>
        </p:sp>
        <p:sp>
          <p:nvSpPr>
            <p:cNvPr id="32823" name="TextBox 2559"/>
            <p:cNvSpPr txBox="1">
              <a:spLocks noChangeArrowheads="1"/>
            </p:cNvSpPr>
            <p:nvPr/>
          </p:nvSpPr>
          <p:spPr bwMode="auto">
            <a:xfrm>
              <a:off x="5494338" y="3790950"/>
              <a:ext cx="4127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2B85B8"/>
                </a:buClr>
                <a:buFont typeface="Arial" pitchFamily="34" charset="0"/>
                <a:buNone/>
              </a:pPr>
              <a:r>
                <a:rPr lang="en-US" altLang="en-US" sz="1200">
                  <a:solidFill>
                    <a:prstClr val="black"/>
                  </a:solidFill>
                </a:rPr>
                <a:t>84</a:t>
              </a:r>
            </a:p>
          </p:txBody>
        </p:sp>
        <p:cxnSp>
          <p:nvCxnSpPr>
            <p:cNvPr id="32824" name="Straight Connector 2519"/>
            <p:cNvCxnSpPr>
              <a:cxnSpLocks noChangeShapeType="1"/>
            </p:cNvCxnSpPr>
            <p:nvPr/>
          </p:nvCxnSpPr>
          <p:spPr bwMode="auto">
            <a:xfrm flipV="1">
              <a:off x="4216400" y="2435225"/>
              <a:ext cx="0" cy="1331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25" name="Straight Connector 6"/>
            <p:cNvCxnSpPr>
              <a:cxnSpLocks noChangeShapeType="1"/>
            </p:cNvCxnSpPr>
            <p:nvPr/>
          </p:nvCxnSpPr>
          <p:spPr bwMode="auto">
            <a:xfrm flipV="1">
              <a:off x="4135438" y="3454400"/>
              <a:ext cx="157162" cy="492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26" name="Straight Connector 183"/>
            <p:cNvCxnSpPr>
              <a:cxnSpLocks noChangeShapeType="1"/>
            </p:cNvCxnSpPr>
            <p:nvPr/>
          </p:nvCxnSpPr>
          <p:spPr bwMode="auto">
            <a:xfrm flipV="1">
              <a:off x="4132263" y="3509963"/>
              <a:ext cx="157162" cy="4921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27" name="Straight Connector 184"/>
            <p:cNvCxnSpPr>
              <a:cxnSpLocks noChangeShapeType="1"/>
            </p:cNvCxnSpPr>
            <p:nvPr/>
          </p:nvCxnSpPr>
          <p:spPr bwMode="auto">
            <a:xfrm flipV="1">
              <a:off x="4125913" y="3486150"/>
              <a:ext cx="157162" cy="49213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160" name="Oval 20"/>
          <p:cNvSpPr/>
          <p:nvPr/>
        </p:nvSpPr>
        <p:spPr>
          <a:xfrm>
            <a:off x="6891227" y="1430739"/>
            <a:ext cx="1936941" cy="646604"/>
          </a:xfrm>
          <a:prstGeom prst="ellipse">
            <a:avLst/>
          </a:prstGeom>
          <a:noFill/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1" name="Oval 20"/>
          <p:cNvSpPr/>
          <p:nvPr/>
        </p:nvSpPr>
        <p:spPr>
          <a:xfrm>
            <a:off x="6941062" y="4597055"/>
            <a:ext cx="1936941" cy="481719"/>
          </a:xfrm>
          <a:prstGeom prst="ellipse">
            <a:avLst/>
          </a:prstGeom>
          <a:noFill/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2" name="Oval 20"/>
          <p:cNvSpPr/>
          <p:nvPr/>
        </p:nvSpPr>
        <p:spPr>
          <a:xfrm>
            <a:off x="169260" y="1475090"/>
            <a:ext cx="1936941" cy="481719"/>
          </a:xfrm>
          <a:prstGeom prst="ellipse">
            <a:avLst/>
          </a:prstGeom>
          <a:noFill/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3" name="Oval 20"/>
          <p:cNvSpPr/>
          <p:nvPr/>
        </p:nvSpPr>
        <p:spPr>
          <a:xfrm>
            <a:off x="246885" y="4507709"/>
            <a:ext cx="1936941" cy="649484"/>
          </a:xfrm>
          <a:prstGeom prst="ellipse">
            <a:avLst/>
          </a:prstGeom>
          <a:noFill/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83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9144000" cy="1103313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ea typeface="ＭＳ Ｐゴシック" charset="0"/>
              </a:rPr>
              <a:t>Когда начинать АРВТ?</a:t>
            </a:r>
            <a:endParaRPr lang="en-US" sz="2800" b="1" dirty="0">
              <a:solidFill>
                <a:srgbClr val="002060"/>
              </a:solidFill>
              <a:ea typeface="ＭＳ Ｐゴシック" charset="0"/>
            </a:endParaRPr>
          </a:p>
        </p:txBody>
      </p:sp>
      <p:sp>
        <p:nvSpPr>
          <p:cNvPr id="68610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8631136" cy="4248472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n-US" sz="2200" dirty="0" smtClean="0">
                <a:solidFill>
                  <a:srgbClr val="002060"/>
                </a:solidFill>
                <a:latin typeface="Arial" charset="0"/>
                <a:ea typeface="ＭＳ Ｐゴシック" charset="0"/>
              </a:rPr>
              <a:t>DHHS</a:t>
            </a:r>
            <a:r>
              <a:rPr lang="ru-RU" sz="2200" dirty="0" smtClean="0">
                <a:solidFill>
                  <a:srgbClr val="002060"/>
                </a:solidFill>
                <a:latin typeface="Arial" charset="0"/>
                <a:ea typeface="ＭＳ Ｐゴシック" charset="0"/>
              </a:rPr>
              <a:t> и </a:t>
            </a:r>
            <a:r>
              <a:rPr lang="en-US" sz="2200" dirty="0" smtClean="0">
                <a:solidFill>
                  <a:srgbClr val="002060"/>
                </a:solidFill>
                <a:latin typeface="Arial" charset="0"/>
                <a:ea typeface="ＭＳ Ｐゴシック" charset="0"/>
              </a:rPr>
              <a:t>EACS </a:t>
            </a:r>
            <a:r>
              <a:rPr lang="ru-RU" sz="220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рекомендуют </a:t>
            </a:r>
            <a:r>
              <a:rPr lang="ru-RU" sz="2200" dirty="0" smtClean="0">
                <a:solidFill>
                  <a:srgbClr val="002060"/>
                </a:solidFill>
                <a:latin typeface="Arial" charset="0"/>
                <a:ea typeface="ＭＳ Ｐゴシック" charset="0"/>
              </a:rPr>
              <a:t>назначение АРВТ всем пациентам с </a:t>
            </a:r>
            <a:r>
              <a:rPr lang="ru-RU" sz="2200" dirty="0" err="1" smtClean="0">
                <a:solidFill>
                  <a:srgbClr val="002060"/>
                </a:solidFill>
                <a:latin typeface="Arial" charset="0"/>
                <a:ea typeface="ＭＳ Ｐゴシック" charset="0"/>
              </a:rPr>
              <a:t>коинфекцией</a:t>
            </a:r>
            <a:r>
              <a:rPr lang="ru-RU" sz="2200" dirty="0" smtClean="0">
                <a:solidFill>
                  <a:srgbClr val="002060"/>
                </a:solidFill>
                <a:latin typeface="Arial" charset="0"/>
                <a:ea typeface="ＭＳ Ｐゴシック" charset="0"/>
              </a:rPr>
              <a:t> ВГС/ВИЧ-1 (вне зависимости от уровня </a:t>
            </a:r>
            <a:r>
              <a:rPr lang="en-US" sz="2200" dirty="0" smtClean="0">
                <a:solidFill>
                  <a:srgbClr val="002060"/>
                </a:solidFill>
                <a:latin typeface="Arial" charset="0"/>
                <a:ea typeface="ＭＳ Ｐゴシック" charset="0"/>
              </a:rPr>
              <a:t>CD4)</a:t>
            </a:r>
          </a:p>
          <a:p>
            <a:pPr eaLnBrk="1" hangingPunct="1">
              <a:buNone/>
            </a:pPr>
            <a:endParaRPr lang="ru-RU" sz="2200" dirty="0" smtClean="0">
              <a:solidFill>
                <a:srgbClr val="002060"/>
              </a:solidFill>
              <a:latin typeface="Arial" charset="0"/>
              <a:ea typeface="ＭＳ Ｐゴシック" charset="0"/>
            </a:endParaRPr>
          </a:p>
          <a:p>
            <a:pPr eaLnBrk="1" hangingPunct="1">
              <a:buNone/>
            </a:pPr>
            <a:endParaRPr lang="en-US" sz="2200" dirty="0">
              <a:solidFill>
                <a:srgbClr val="002060"/>
              </a:solidFill>
              <a:latin typeface="Arial" charset="0"/>
              <a:ea typeface="ＭＳ Ｐゴシック" charset="0"/>
            </a:endParaRPr>
          </a:p>
          <a:p>
            <a:pPr marL="0" indent="0" algn="just">
              <a:buNone/>
              <a:tabLst>
                <a:tab pos="0" algn="l"/>
              </a:tabLst>
            </a:pPr>
            <a:r>
              <a:rPr lang="en-US" sz="2000" b="1" dirty="0"/>
              <a:t>EACS: </a:t>
            </a:r>
            <a:r>
              <a:rPr lang="ru-RU" sz="2000" dirty="0" smtClean="0"/>
              <a:t>для всех пациентов с </a:t>
            </a:r>
            <a:r>
              <a:rPr lang="ru-RU" sz="2000" dirty="0" err="1" smtClean="0"/>
              <a:t>коинфекцией</a:t>
            </a:r>
            <a:r>
              <a:rPr lang="ru-RU" sz="2000" dirty="0" smtClean="0"/>
              <a:t> ВГС/ВИЧ раннее назначение АРВТ предпочтительно, так как прогрессирование фиброза печени замедляется при восстановлении иммунитета и подавлении репликации ВИЧ-1</a:t>
            </a:r>
            <a:endParaRPr lang="ru-RU" sz="2000" baseline="30000" dirty="0" smtClean="0"/>
          </a:p>
          <a:p>
            <a:pPr marL="0" indent="0" algn="just">
              <a:buNone/>
              <a:tabLst>
                <a:tab pos="0" algn="l"/>
              </a:tabLst>
            </a:pPr>
            <a:endParaRPr lang="ru-RU" sz="2000" b="1" dirty="0" smtClean="0"/>
          </a:p>
          <a:p>
            <a:pPr marL="0" indent="0" algn="just">
              <a:buNone/>
              <a:tabLst>
                <a:tab pos="0" algn="l"/>
              </a:tabLst>
            </a:pPr>
            <a:r>
              <a:rPr lang="en-US" sz="2000" b="1" dirty="0" smtClean="0"/>
              <a:t>DHHS: </a:t>
            </a:r>
            <a:r>
              <a:rPr lang="ru-RU" sz="2000" dirty="0" smtClean="0"/>
              <a:t>АРВТ необходима всем пациентам с </a:t>
            </a:r>
            <a:r>
              <a:rPr lang="ru-RU" sz="2000" dirty="0" err="1"/>
              <a:t>коинфекцией</a:t>
            </a:r>
            <a:r>
              <a:rPr lang="ru-RU" sz="2000" dirty="0"/>
              <a:t> </a:t>
            </a:r>
            <a:r>
              <a:rPr lang="ru-RU" sz="2000" dirty="0" smtClean="0"/>
              <a:t>ВГС/ВИЧ вне зависимости от количества </a:t>
            </a:r>
            <a:r>
              <a:rPr lang="en-US" sz="2000" dirty="0" smtClean="0"/>
              <a:t>CD4 </a:t>
            </a:r>
            <a:r>
              <a:rPr lang="ru-RU" sz="2000" dirty="0" smtClean="0"/>
              <a:t>клеток. Если уровень </a:t>
            </a:r>
            <a:r>
              <a:rPr lang="en-US" sz="2000" dirty="0"/>
              <a:t>CD4 </a:t>
            </a:r>
            <a:r>
              <a:rPr lang="en-US" sz="2000" dirty="0" smtClean="0"/>
              <a:t>&lt; 200 </a:t>
            </a:r>
            <a:r>
              <a:rPr lang="ru-RU" sz="2000" dirty="0" smtClean="0"/>
              <a:t>клеток/мм</a:t>
            </a:r>
            <a:r>
              <a:rPr lang="ru-RU" sz="2000" baseline="30000" dirty="0" smtClean="0"/>
              <a:t>3 </a:t>
            </a:r>
            <a:r>
              <a:rPr lang="ru-RU" sz="2000" dirty="0" smtClean="0"/>
              <a:t>необходимо срочное назначение эффективной АРТ, терапия ХГС может быть отложена до восстановления иммунитета</a:t>
            </a:r>
            <a:endParaRPr lang="ru-RU" sz="2200" dirty="0">
              <a:solidFill>
                <a:srgbClr val="00206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8612" name="TextBox 1"/>
          <p:cNvSpPr txBox="1">
            <a:spLocks noChangeArrowheads="1"/>
          </p:cNvSpPr>
          <p:nvPr/>
        </p:nvSpPr>
        <p:spPr bwMode="auto">
          <a:xfrm>
            <a:off x="0" y="6375400"/>
            <a:ext cx="86634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solidFill>
                  <a:prstClr val="black"/>
                </a:solidFill>
                <a:latin typeface="Calibri"/>
              </a:rPr>
              <a:t>EACS Guidelines</a:t>
            </a:r>
            <a:r>
              <a:rPr lang="ru-RU" sz="1200" b="0" dirty="0" smtClean="0">
                <a:solidFill>
                  <a:prstClr val="black"/>
                </a:solidFill>
                <a:latin typeface="Calibri"/>
              </a:rPr>
              <a:t>, 201</a:t>
            </a:r>
            <a:r>
              <a:rPr lang="en-US" sz="1200" b="0" dirty="0" smtClean="0">
                <a:solidFill>
                  <a:prstClr val="black"/>
                </a:solidFill>
                <a:latin typeface="Calibri"/>
              </a:rPr>
              <a:t>7</a:t>
            </a:r>
            <a:r>
              <a:rPr lang="ru-RU" sz="1200" b="0" dirty="0" smtClean="0">
                <a:solidFill>
                  <a:prstClr val="black"/>
                </a:solidFill>
                <a:latin typeface="Calibri"/>
              </a:rPr>
              <a:t>,</a:t>
            </a:r>
            <a:r>
              <a:rPr lang="en-US" sz="1200" b="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en-US" altLang="en-US" sz="1200" b="0" dirty="0" smtClean="0">
                <a:solidFill>
                  <a:prstClr val="black"/>
                </a:solidFill>
                <a:latin typeface="Calibri"/>
              </a:rPr>
              <a:t>DHHS guidance</a:t>
            </a:r>
            <a:r>
              <a:rPr lang="ru-RU" altLang="en-US" sz="1200" b="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altLang="en-US" sz="1200" b="0" dirty="0" smtClean="0">
                <a:solidFill>
                  <a:prstClr val="black"/>
                </a:solidFill>
                <a:latin typeface="Calibri"/>
              </a:rPr>
              <a:t>2016.</a:t>
            </a:r>
          </a:p>
        </p:txBody>
      </p:sp>
    </p:spTree>
    <p:extLst>
      <p:ext uri="{BB962C8B-B14F-4D97-AF65-F5344CB8AC3E}">
        <p14:creationId xmlns:p14="http://schemas.microsoft.com/office/powerpoint/2010/main" xmlns="" val="3098914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6563"/>
            <a:ext cx="9144000" cy="114300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Высокий уровень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>
                <a:solidFill>
                  <a:srgbClr val="002060"/>
                </a:solidFill>
              </a:rPr>
              <a:t>CD4 </a:t>
            </a:r>
            <a:r>
              <a:rPr lang="ru-RU" sz="2200" b="1" dirty="0" smtClean="0">
                <a:solidFill>
                  <a:srgbClr val="002060"/>
                </a:solidFill>
              </a:rPr>
              <a:t>клеток и низкая степень фиброза печени являются предикторами низкой частоты осложнений со стороны печени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0" y="6402122"/>
            <a:ext cx="8604447" cy="455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prstClr val="black">
                    <a:tint val="75000"/>
                  </a:prstClr>
                </a:solidFill>
              </a:rPr>
              <a:t/>
            </a:r>
            <a:br>
              <a:rPr lang="en-US" b="1" dirty="0" smtClean="0">
                <a:solidFill>
                  <a:prstClr val="black">
                    <a:tint val="75000"/>
                  </a:prstClr>
                </a:solidFill>
              </a:rPr>
            </a:br>
            <a:r>
              <a:rPr lang="en-US" dirty="0" err="1" smtClean="0">
                <a:solidFill>
                  <a:srgbClr val="002060"/>
                </a:solidFill>
              </a:rPr>
              <a:t>Grint</a:t>
            </a:r>
            <a:r>
              <a:rPr lang="en-US" dirty="0" smtClean="0">
                <a:solidFill>
                  <a:srgbClr val="002060"/>
                </a:solidFill>
              </a:rPr>
              <a:t> D et al. Liver-related Death in HIV/HCV </a:t>
            </a:r>
            <a:r>
              <a:rPr lang="en-US" dirty="0" err="1" smtClean="0">
                <a:solidFill>
                  <a:srgbClr val="002060"/>
                </a:solidFill>
              </a:rPr>
              <a:t>coinfected</a:t>
            </a:r>
            <a:r>
              <a:rPr lang="en-US" dirty="0" smtClean="0">
                <a:solidFill>
                  <a:srgbClr val="002060"/>
                </a:solidFill>
              </a:rPr>
              <a:t> individuals. CROI 2014 Presentation. </a:t>
            </a:r>
            <a:endParaRPr lang="en-US" sz="700" dirty="0">
              <a:solidFill>
                <a:srgbClr val="002060"/>
              </a:solidFill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736576" y="1525008"/>
            <a:ext cx="7470035" cy="4421237"/>
            <a:chOff x="736576" y="1599055"/>
            <a:chExt cx="7470035" cy="4421237"/>
          </a:xfrm>
        </p:grpSpPr>
        <p:cxnSp>
          <p:nvCxnSpPr>
            <p:cNvPr id="17" name="Straight Connector 4"/>
            <p:cNvCxnSpPr/>
            <p:nvPr/>
          </p:nvCxnSpPr>
          <p:spPr>
            <a:xfrm>
              <a:off x="6285558" y="3253346"/>
              <a:ext cx="45720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8"/>
            <p:cNvCxnSpPr/>
            <p:nvPr/>
          </p:nvCxnSpPr>
          <p:spPr>
            <a:xfrm>
              <a:off x="6285558" y="4171692"/>
              <a:ext cx="457200" cy="0"/>
            </a:xfrm>
            <a:prstGeom prst="line">
              <a:avLst/>
            </a:prstGeom>
            <a:ln w="28575">
              <a:solidFill>
                <a:srgbClr val="9F1B9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9"/>
            <p:cNvCxnSpPr/>
            <p:nvPr/>
          </p:nvCxnSpPr>
          <p:spPr>
            <a:xfrm>
              <a:off x="6285558" y="3715367"/>
              <a:ext cx="457200" cy="0"/>
            </a:xfrm>
            <a:prstGeom prst="line">
              <a:avLst/>
            </a:prstGeom>
            <a:ln w="28575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0"/>
            <p:cNvCxnSpPr/>
            <p:nvPr/>
          </p:nvCxnSpPr>
          <p:spPr>
            <a:xfrm>
              <a:off x="6285558" y="4639406"/>
              <a:ext cx="457200" cy="0"/>
            </a:xfrm>
            <a:prstGeom prst="line">
              <a:avLst/>
            </a:prstGeom>
            <a:ln w="28575">
              <a:solidFill>
                <a:srgbClr val="0091B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742758" y="3022519"/>
              <a:ext cx="13516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prstClr val="black"/>
                  </a:solidFill>
                </a:rPr>
                <a:t>CD4 &lt; 200 </a:t>
              </a:r>
              <a:r>
                <a:rPr lang="ru-RU" sz="1200" b="1" dirty="0" err="1" smtClean="0">
                  <a:solidFill>
                    <a:prstClr val="black"/>
                  </a:solidFill>
                </a:rPr>
                <a:t>кл</a:t>
              </a:r>
              <a:r>
                <a:rPr lang="en-US" sz="1200" b="1" dirty="0" smtClean="0">
                  <a:solidFill>
                    <a:prstClr val="black"/>
                  </a:solidFill>
                </a:rPr>
                <a:t>/</a:t>
              </a:r>
              <a:r>
                <a:rPr lang="ru-RU" sz="1200" b="1" dirty="0" smtClean="0">
                  <a:solidFill>
                    <a:prstClr val="black"/>
                  </a:solidFill>
                </a:rPr>
                <a:t>мм</a:t>
              </a:r>
              <a:r>
                <a:rPr lang="en-US" sz="1200" b="1" baseline="30000" dirty="0" smtClean="0">
                  <a:solidFill>
                    <a:prstClr val="black"/>
                  </a:solidFill>
                </a:rPr>
                <a:t>3</a:t>
              </a:r>
            </a:p>
            <a:p>
              <a:r>
                <a:rPr lang="en-US" sz="1200" b="1" dirty="0" smtClean="0">
                  <a:solidFill>
                    <a:prstClr val="black"/>
                  </a:solidFill>
                </a:rPr>
                <a:t>Fibrosis Score ≥ 2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42757" y="3484540"/>
              <a:ext cx="14029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prstClr val="black"/>
                  </a:solidFill>
                </a:rPr>
                <a:t>CD4 &gt; 200 </a:t>
              </a:r>
              <a:r>
                <a:rPr lang="ru-RU" sz="1200" b="1" dirty="0" err="1">
                  <a:solidFill>
                    <a:prstClr val="black"/>
                  </a:solidFill>
                </a:rPr>
                <a:t>кл</a:t>
              </a:r>
              <a:r>
                <a:rPr lang="en-US" sz="1200" b="1" dirty="0">
                  <a:solidFill>
                    <a:prstClr val="black"/>
                  </a:solidFill>
                </a:rPr>
                <a:t>/</a:t>
              </a:r>
              <a:r>
                <a:rPr lang="ru-RU" sz="1200" b="1" dirty="0">
                  <a:solidFill>
                    <a:prstClr val="black"/>
                  </a:solidFill>
                </a:rPr>
                <a:t>мм</a:t>
              </a:r>
              <a:r>
                <a:rPr lang="en-US" sz="1200" b="1" baseline="30000" dirty="0" smtClean="0">
                  <a:solidFill>
                    <a:prstClr val="black"/>
                  </a:solidFill>
                </a:rPr>
                <a:t>3</a:t>
              </a:r>
            </a:p>
            <a:p>
              <a:r>
                <a:rPr lang="en-US" sz="1200" b="1" dirty="0" smtClean="0">
                  <a:solidFill>
                    <a:prstClr val="black"/>
                  </a:solidFill>
                </a:rPr>
                <a:t>Fibrosis Score ≥ 2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42758" y="3946558"/>
              <a:ext cx="13516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prstClr val="black"/>
                  </a:solidFill>
                </a:rPr>
                <a:t>CD4 &gt; 200 </a:t>
              </a:r>
              <a:r>
                <a:rPr lang="ru-RU" sz="1200" b="1" dirty="0" err="1">
                  <a:solidFill>
                    <a:prstClr val="black"/>
                  </a:solidFill>
                </a:rPr>
                <a:t>кл</a:t>
              </a:r>
              <a:r>
                <a:rPr lang="en-US" sz="1200" b="1" dirty="0">
                  <a:solidFill>
                    <a:prstClr val="black"/>
                  </a:solidFill>
                </a:rPr>
                <a:t>/</a:t>
              </a:r>
              <a:r>
                <a:rPr lang="ru-RU" sz="1200" b="1" dirty="0">
                  <a:solidFill>
                    <a:prstClr val="black"/>
                  </a:solidFill>
                </a:rPr>
                <a:t>мм</a:t>
              </a:r>
              <a:r>
                <a:rPr lang="en-US" sz="1200" b="1" baseline="30000" dirty="0">
                  <a:solidFill>
                    <a:prstClr val="black"/>
                  </a:solidFill>
                </a:rPr>
                <a:t>3</a:t>
              </a:r>
            </a:p>
            <a:p>
              <a:r>
                <a:rPr lang="en-US" sz="1200" b="1" dirty="0" smtClean="0">
                  <a:solidFill>
                    <a:prstClr val="black"/>
                  </a:solidFill>
                </a:rPr>
                <a:t>Fibrosis Score &lt; 2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42757" y="4408579"/>
              <a:ext cx="13516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prstClr val="black"/>
                  </a:solidFill>
                </a:rPr>
                <a:t>CD4 &lt; 200 </a:t>
              </a:r>
              <a:r>
                <a:rPr lang="ru-RU" sz="1200" b="1" dirty="0" err="1">
                  <a:solidFill>
                    <a:prstClr val="black"/>
                  </a:solidFill>
                </a:rPr>
                <a:t>кл</a:t>
              </a:r>
              <a:r>
                <a:rPr lang="en-US" sz="1200" b="1" dirty="0">
                  <a:solidFill>
                    <a:prstClr val="black"/>
                  </a:solidFill>
                </a:rPr>
                <a:t>/</a:t>
              </a:r>
              <a:r>
                <a:rPr lang="ru-RU" sz="1200" b="1" dirty="0">
                  <a:solidFill>
                    <a:prstClr val="black"/>
                  </a:solidFill>
                </a:rPr>
                <a:t>мм</a:t>
              </a:r>
              <a:r>
                <a:rPr lang="en-US" sz="1200" b="1" baseline="30000" dirty="0">
                  <a:solidFill>
                    <a:prstClr val="black"/>
                  </a:solidFill>
                </a:rPr>
                <a:t>3</a:t>
              </a:r>
            </a:p>
            <a:p>
              <a:r>
                <a:rPr lang="en-US" sz="1200" b="1" dirty="0" smtClean="0">
                  <a:solidFill>
                    <a:prstClr val="black"/>
                  </a:solidFill>
                </a:rPr>
                <a:t>Fibrosis Score &lt; 2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12"/>
            <p:cNvSpPr/>
            <p:nvPr/>
          </p:nvSpPr>
          <p:spPr>
            <a:xfrm>
              <a:off x="1478898" y="1972579"/>
              <a:ext cx="6550090" cy="3452326"/>
            </a:xfrm>
            <a:custGeom>
              <a:avLst/>
              <a:gdLst>
                <a:gd name="connsiteX0" fmla="*/ 0 w 6550090"/>
                <a:gd name="connsiteY0" fmla="*/ 0 h 3489649"/>
                <a:gd name="connsiteX1" fmla="*/ 0 w 6550090"/>
                <a:gd name="connsiteY1" fmla="*/ 3489649 h 3489649"/>
                <a:gd name="connsiteX2" fmla="*/ 6550090 w 6550090"/>
                <a:gd name="connsiteY2" fmla="*/ 3489649 h 348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0090" h="3489649">
                  <a:moveTo>
                    <a:pt x="0" y="0"/>
                  </a:moveTo>
                  <a:lnTo>
                    <a:pt x="0" y="3489649"/>
                  </a:lnTo>
                  <a:lnTo>
                    <a:pt x="6550090" y="3489649"/>
                  </a:lnTo>
                </a:path>
              </a:pathLst>
            </a:custGeom>
            <a:noFill/>
            <a:ln w="127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6" name="Straight Connector 18"/>
            <p:cNvCxnSpPr/>
            <p:nvPr/>
          </p:nvCxnSpPr>
          <p:spPr>
            <a:xfrm>
              <a:off x="1432244" y="1972580"/>
              <a:ext cx="46654" cy="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9"/>
            <p:cNvCxnSpPr/>
            <p:nvPr/>
          </p:nvCxnSpPr>
          <p:spPr>
            <a:xfrm>
              <a:off x="1432244" y="2215176"/>
              <a:ext cx="46654" cy="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0"/>
            <p:cNvCxnSpPr/>
            <p:nvPr/>
          </p:nvCxnSpPr>
          <p:spPr>
            <a:xfrm>
              <a:off x="1432244" y="2448442"/>
              <a:ext cx="46654" cy="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"/>
            <p:cNvCxnSpPr/>
            <p:nvPr/>
          </p:nvCxnSpPr>
          <p:spPr>
            <a:xfrm>
              <a:off x="1432244" y="2663046"/>
              <a:ext cx="46654" cy="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2"/>
            <p:cNvCxnSpPr/>
            <p:nvPr/>
          </p:nvCxnSpPr>
          <p:spPr>
            <a:xfrm>
              <a:off x="1432244" y="2933633"/>
              <a:ext cx="46654" cy="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3"/>
            <p:cNvCxnSpPr/>
            <p:nvPr/>
          </p:nvCxnSpPr>
          <p:spPr>
            <a:xfrm>
              <a:off x="1432244" y="3185560"/>
              <a:ext cx="46654" cy="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4"/>
            <p:cNvCxnSpPr/>
            <p:nvPr/>
          </p:nvCxnSpPr>
          <p:spPr>
            <a:xfrm>
              <a:off x="1432244" y="3456148"/>
              <a:ext cx="46654" cy="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5"/>
            <p:cNvCxnSpPr/>
            <p:nvPr/>
          </p:nvCxnSpPr>
          <p:spPr>
            <a:xfrm>
              <a:off x="1432244" y="3689413"/>
              <a:ext cx="46654" cy="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6"/>
            <p:cNvCxnSpPr/>
            <p:nvPr/>
          </p:nvCxnSpPr>
          <p:spPr>
            <a:xfrm>
              <a:off x="1432244" y="3904017"/>
              <a:ext cx="46654" cy="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7"/>
            <p:cNvCxnSpPr/>
            <p:nvPr/>
          </p:nvCxnSpPr>
          <p:spPr>
            <a:xfrm>
              <a:off x="1432244" y="4146613"/>
              <a:ext cx="46654" cy="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8"/>
            <p:cNvCxnSpPr/>
            <p:nvPr/>
          </p:nvCxnSpPr>
          <p:spPr>
            <a:xfrm>
              <a:off x="1432244" y="4435862"/>
              <a:ext cx="46654" cy="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9"/>
            <p:cNvCxnSpPr/>
            <p:nvPr/>
          </p:nvCxnSpPr>
          <p:spPr>
            <a:xfrm>
              <a:off x="1432244" y="4678458"/>
              <a:ext cx="46654" cy="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0"/>
            <p:cNvCxnSpPr/>
            <p:nvPr/>
          </p:nvCxnSpPr>
          <p:spPr>
            <a:xfrm>
              <a:off x="1432244" y="4921054"/>
              <a:ext cx="46654" cy="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1"/>
            <p:cNvCxnSpPr/>
            <p:nvPr/>
          </p:nvCxnSpPr>
          <p:spPr>
            <a:xfrm>
              <a:off x="1432244" y="5135658"/>
              <a:ext cx="46654" cy="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2"/>
            <p:cNvCxnSpPr/>
            <p:nvPr/>
          </p:nvCxnSpPr>
          <p:spPr>
            <a:xfrm>
              <a:off x="1432244" y="5396915"/>
              <a:ext cx="46654" cy="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4"/>
            <p:cNvCxnSpPr/>
            <p:nvPr/>
          </p:nvCxnSpPr>
          <p:spPr>
            <a:xfrm rot="16200000">
              <a:off x="2113848" y="5453362"/>
              <a:ext cx="45719" cy="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35"/>
            <p:cNvCxnSpPr/>
            <p:nvPr/>
          </p:nvCxnSpPr>
          <p:spPr>
            <a:xfrm rot="16200000">
              <a:off x="2776322" y="5453362"/>
              <a:ext cx="45719" cy="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36"/>
            <p:cNvCxnSpPr/>
            <p:nvPr/>
          </p:nvCxnSpPr>
          <p:spPr>
            <a:xfrm rot="16200000">
              <a:off x="3429465" y="5453363"/>
              <a:ext cx="45719" cy="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37"/>
            <p:cNvCxnSpPr/>
            <p:nvPr/>
          </p:nvCxnSpPr>
          <p:spPr>
            <a:xfrm rot="16200000">
              <a:off x="4101269" y="5453363"/>
              <a:ext cx="45719" cy="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38"/>
            <p:cNvCxnSpPr/>
            <p:nvPr/>
          </p:nvCxnSpPr>
          <p:spPr>
            <a:xfrm rot="16200000">
              <a:off x="4735751" y="5453363"/>
              <a:ext cx="45719" cy="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39"/>
            <p:cNvCxnSpPr/>
            <p:nvPr/>
          </p:nvCxnSpPr>
          <p:spPr>
            <a:xfrm rot="16200000">
              <a:off x="5398225" y="5453363"/>
              <a:ext cx="45719" cy="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0"/>
            <p:cNvCxnSpPr/>
            <p:nvPr/>
          </p:nvCxnSpPr>
          <p:spPr>
            <a:xfrm rot="16200000">
              <a:off x="6032706" y="5453363"/>
              <a:ext cx="45719" cy="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1"/>
            <p:cNvCxnSpPr/>
            <p:nvPr/>
          </p:nvCxnSpPr>
          <p:spPr>
            <a:xfrm rot="16200000">
              <a:off x="6685849" y="5453363"/>
              <a:ext cx="45719" cy="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2"/>
            <p:cNvCxnSpPr/>
            <p:nvPr/>
          </p:nvCxnSpPr>
          <p:spPr>
            <a:xfrm rot="16200000">
              <a:off x="7338992" y="5453363"/>
              <a:ext cx="45719" cy="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3"/>
            <p:cNvCxnSpPr/>
            <p:nvPr/>
          </p:nvCxnSpPr>
          <p:spPr>
            <a:xfrm rot="16200000">
              <a:off x="8001465" y="5453363"/>
              <a:ext cx="45719" cy="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1033169" y="1846863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prstClr val="black"/>
                  </a:solidFill>
                </a:rPr>
                <a:t>0.14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33169" y="2061467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prstClr val="black"/>
                  </a:solidFill>
                </a:rPr>
                <a:t>0.13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33169" y="2322725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prstClr val="black"/>
                  </a:solidFill>
                </a:rPr>
                <a:t>0.12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33169" y="2546659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prstClr val="black"/>
                  </a:solidFill>
                </a:rPr>
                <a:t>0.11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33169" y="2807916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prstClr val="black"/>
                  </a:solidFill>
                </a:rPr>
                <a:t>0.10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33169" y="3069173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prstClr val="black"/>
                  </a:solidFill>
                </a:rPr>
                <a:t>0.09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33169" y="3321099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prstClr val="black"/>
                  </a:solidFill>
                </a:rPr>
                <a:t>0.08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33169" y="3563695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prstClr val="black"/>
                  </a:solidFill>
                </a:rPr>
                <a:t>0.07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33169" y="3778299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prstClr val="black"/>
                  </a:solidFill>
                </a:rPr>
                <a:t>0.06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033169" y="4020895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prstClr val="black"/>
                  </a:solidFill>
                </a:rPr>
                <a:t>0.05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33169" y="4300813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prstClr val="black"/>
                  </a:solidFill>
                </a:rPr>
                <a:t>0.04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33169" y="4562070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prstClr val="black"/>
                  </a:solidFill>
                </a:rPr>
                <a:t>0.03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33169" y="4776674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prstClr val="black"/>
                  </a:solidFill>
                </a:rPr>
                <a:t>0.02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33169" y="5009939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prstClr val="black"/>
                  </a:solidFill>
                </a:rPr>
                <a:t>0.01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33169" y="5271196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prstClr val="black"/>
                  </a:solidFill>
                </a:rPr>
                <a:t>0.00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007178" y="548579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1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688312" y="548579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322794" y="548579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3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966606" y="548579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4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629081" y="548579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5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291553" y="548579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6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26035" y="548579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569847" y="548579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8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232320" y="548579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9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864851" y="548579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10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29982" y="5681738"/>
              <a:ext cx="13015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prstClr val="black"/>
                  </a:solidFill>
                </a:rPr>
                <a:t>Время</a:t>
              </a:r>
              <a:r>
                <a:rPr lang="en-US" sz="1600" b="1" dirty="0" smtClean="0">
                  <a:solidFill>
                    <a:prstClr val="black"/>
                  </a:solidFill>
                </a:rPr>
                <a:t>, 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годы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 rot="16200000">
              <a:off x="-1191228" y="3526859"/>
              <a:ext cx="41941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prstClr val="black"/>
                  </a:solidFill>
                </a:rPr>
                <a:t>Вероятность осложнений со стороны печени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72"/>
            <p:cNvSpPr/>
            <p:nvPr/>
          </p:nvSpPr>
          <p:spPr>
            <a:xfrm>
              <a:off x="1488228" y="2075213"/>
              <a:ext cx="6260841" cy="3284376"/>
            </a:xfrm>
            <a:custGeom>
              <a:avLst/>
              <a:gdLst>
                <a:gd name="connsiteX0" fmla="*/ 0 w 6260841"/>
                <a:gd name="connsiteY0" fmla="*/ 3284376 h 3284376"/>
                <a:gd name="connsiteX1" fmla="*/ 0 w 6260841"/>
                <a:gd name="connsiteY1" fmla="*/ 3153747 h 3284376"/>
                <a:gd name="connsiteX2" fmla="*/ 46653 w 6260841"/>
                <a:gd name="connsiteY2" fmla="*/ 3153747 h 3284376"/>
                <a:gd name="connsiteX3" fmla="*/ 46653 w 6260841"/>
                <a:gd name="connsiteY3" fmla="*/ 2985796 h 3284376"/>
                <a:gd name="connsiteX4" fmla="*/ 121298 w 6260841"/>
                <a:gd name="connsiteY4" fmla="*/ 2985796 h 3284376"/>
                <a:gd name="connsiteX5" fmla="*/ 121298 w 6260841"/>
                <a:gd name="connsiteY5" fmla="*/ 2808514 h 3284376"/>
                <a:gd name="connsiteX6" fmla="*/ 205274 w 6260841"/>
                <a:gd name="connsiteY6" fmla="*/ 2808514 h 3284376"/>
                <a:gd name="connsiteX7" fmla="*/ 205274 w 6260841"/>
                <a:gd name="connsiteY7" fmla="*/ 2649894 h 3284376"/>
                <a:gd name="connsiteX8" fmla="*/ 279919 w 6260841"/>
                <a:gd name="connsiteY8" fmla="*/ 2649894 h 3284376"/>
                <a:gd name="connsiteX9" fmla="*/ 279919 w 6260841"/>
                <a:gd name="connsiteY9" fmla="*/ 2481943 h 3284376"/>
                <a:gd name="connsiteX10" fmla="*/ 317241 w 6260841"/>
                <a:gd name="connsiteY10" fmla="*/ 2481943 h 3284376"/>
                <a:gd name="connsiteX11" fmla="*/ 317241 w 6260841"/>
                <a:gd name="connsiteY11" fmla="*/ 2341984 h 3284376"/>
                <a:gd name="connsiteX12" fmla="*/ 531845 w 6260841"/>
                <a:gd name="connsiteY12" fmla="*/ 2341984 h 3284376"/>
                <a:gd name="connsiteX13" fmla="*/ 531845 w 6260841"/>
                <a:gd name="connsiteY13" fmla="*/ 2146041 h 3284376"/>
                <a:gd name="connsiteX14" fmla="*/ 634482 w 6260841"/>
                <a:gd name="connsiteY14" fmla="*/ 2146041 h 3284376"/>
                <a:gd name="connsiteX15" fmla="*/ 634482 w 6260841"/>
                <a:gd name="connsiteY15" fmla="*/ 2006082 h 3284376"/>
                <a:gd name="connsiteX16" fmla="*/ 709127 w 6260841"/>
                <a:gd name="connsiteY16" fmla="*/ 2006082 h 3284376"/>
                <a:gd name="connsiteX17" fmla="*/ 709127 w 6260841"/>
                <a:gd name="connsiteY17" fmla="*/ 1838131 h 3284376"/>
                <a:gd name="connsiteX18" fmla="*/ 1035698 w 6260841"/>
                <a:gd name="connsiteY18" fmla="*/ 1838131 h 3284376"/>
                <a:gd name="connsiteX19" fmla="*/ 1035698 w 6260841"/>
                <a:gd name="connsiteY19" fmla="*/ 1632857 h 3284376"/>
                <a:gd name="connsiteX20" fmla="*/ 1222311 w 6260841"/>
                <a:gd name="connsiteY20" fmla="*/ 1632857 h 3284376"/>
                <a:gd name="connsiteX21" fmla="*/ 1222311 w 6260841"/>
                <a:gd name="connsiteY21" fmla="*/ 1418253 h 3284376"/>
                <a:gd name="connsiteX22" fmla="*/ 1408923 w 6260841"/>
                <a:gd name="connsiteY22" fmla="*/ 1418253 h 3284376"/>
                <a:gd name="connsiteX23" fmla="*/ 1408923 w 6260841"/>
                <a:gd name="connsiteY23" fmla="*/ 1212980 h 3284376"/>
                <a:gd name="connsiteX24" fmla="*/ 1567543 w 6260841"/>
                <a:gd name="connsiteY24" fmla="*/ 1212980 h 3284376"/>
                <a:gd name="connsiteX25" fmla="*/ 1567543 w 6260841"/>
                <a:gd name="connsiteY25" fmla="*/ 998376 h 3284376"/>
                <a:gd name="connsiteX26" fmla="*/ 2090058 w 6260841"/>
                <a:gd name="connsiteY26" fmla="*/ 998376 h 3284376"/>
                <a:gd name="connsiteX27" fmla="*/ 2090058 w 6260841"/>
                <a:gd name="connsiteY27" fmla="*/ 765110 h 3284376"/>
                <a:gd name="connsiteX28" fmla="*/ 2416629 w 6260841"/>
                <a:gd name="connsiteY28" fmla="*/ 765110 h 3284376"/>
                <a:gd name="connsiteX29" fmla="*/ 2416629 w 6260841"/>
                <a:gd name="connsiteY29" fmla="*/ 223935 h 3284376"/>
                <a:gd name="connsiteX30" fmla="*/ 3219062 w 6260841"/>
                <a:gd name="connsiteY30" fmla="*/ 223935 h 3284376"/>
                <a:gd name="connsiteX31" fmla="*/ 3219062 w 6260841"/>
                <a:gd name="connsiteY31" fmla="*/ 0 h 3284376"/>
                <a:gd name="connsiteX32" fmla="*/ 6260841 w 6260841"/>
                <a:gd name="connsiteY32" fmla="*/ 0 h 32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260841" h="3284376">
                  <a:moveTo>
                    <a:pt x="0" y="3284376"/>
                  </a:moveTo>
                  <a:lnTo>
                    <a:pt x="0" y="3153747"/>
                  </a:lnTo>
                  <a:lnTo>
                    <a:pt x="46653" y="3153747"/>
                  </a:lnTo>
                  <a:lnTo>
                    <a:pt x="46653" y="2985796"/>
                  </a:lnTo>
                  <a:lnTo>
                    <a:pt x="121298" y="2985796"/>
                  </a:lnTo>
                  <a:lnTo>
                    <a:pt x="121298" y="2808514"/>
                  </a:lnTo>
                  <a:lnTo>
                    <a:pt x="205274" y="2808514"/>
                  </a:lnTo>
                  <a:lnTo>
                    <a:pt x="205274" y="2649894"/>
                  </a:lnTo>
                  <a:lnTo>
                    <a:pt x="279919" y="2649894"/>
                  </a:lnTo>
                  <a:lnTo>
                    <a:pt x="279919" y="2481943"/>
                  </a:lnTo>
                  <a:lnTo>
                    <a:pt x="317241" y="2481943"/>
                  </a:lnTo>
                  <a:lnTo>
                    <a:pt x="317241" y="2341984"/>
                  </a:lnTo>
                  <a:lnTo>
                    <a:pt x="531845" y="2341984"/>
                  </a:lnTo>
                  <a:lnTo>
                    <a:pt x="531845" y="2146041"/>
                  </a:lnTo>
                  <a:lnTo>
                    <a:pt x="634482" y="2146041"/>
                  </a:lnTo>
                  <a:lnTo>
                    <a:pt x="634482" y="2006082"/>
                  </a:lnTo>
                  <a:lnTo>
                    <a:pt x="709127" y="2006082"/>
                  </a:lnTo>
                  <a:lnTo>
                    <a:pt x="709127" y="1838131"/>
                  </a:lnTo>
                  <a:lnTo>
                    <a:pt x="1035698" y="1838131"/>
                  </a:lnTo>
                  <a:lnTo>
                    <a:pt x="1035698" y="1632857"/>
                  </a:lnTo>
                  <a:lnTo>
                    <a:pt x="1222311" y="1632857"/>
                  </a:lnTo>
                  <a:lnTo>
                    <a:pt x="1222311" y="1418253"/>
                  </a:lnTo>
                  <a:lnTo>
                    <a:pt x="1408923" y="1418253"/>
                  </a:lnTo>
                  <a:lnTo>
                    <a:pt x="1408923" y="1212980"/>
                  </a:lnTo>
                  <a:lnTo>
                    <a:pt x="1567543" y="1212980"/>
                  </a:lnTo>
                  <a:lnTo>
                    <a:pt x="1567543" y="998376"/>
                  </a:lnTo>
                  <a:lnTo>
                    <a:pt x="2090058" y="998376"/>
                  </a:lnTo>
                  <a:lnTo>
                    <a:pt x="2090058" y="765110"/>
                  </a:lnTo>
                  <a:lnTo>
                    <a:pt x="2416629" y="765110"/>
                  </a:lnTo>
                  <a:lnTo>
                    <a:pt x="2416629" y="223935"/>
                  </a:lnTo>
                  <a:lnTo>
                    <a:pt x="3219062" y="223935"/>
                  </a:lnTo>
                  <a:lnTo>
                    <a:pt x="3219062" y="0"/>
                  </a:lnTo>
                  <a:lnTo>
                    <a:pt x="6260841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9" name="Freeform 73"/>
            <p:cNvSpPr/>
            <p:nvPr/>
          </p:nvSpPr>
          <p:spPr>
            <a:xfrm>
              <a:off x="1516220" y="2868315"/>
              <a:ext cx="6512768" cy="2500604"/>
            </a:xfrm>
            <a:custGeom>
              <a:avLst/>
              <a:gdLst>
                <a:gd name="connsiteX0" fmla="*/ 0 w 6512768"/>
                <a:gd name="connsiteY0" fmla="*/ 2500604 h 2500604"/>
                <a:gd name="connsiteX1" fmla="*/ 0 w 6512768"/>
                <a:gd name="connsiteY1" fmla="*/ 2267339 h 2500604"/>
                <a:gd name="connsiteX2" fmla="*/ 186612 w 6512768"/>
                <a:gd name="connsiteY2" fmla="*/ 2267339 h 2500604"/>
                <a:gd name="connsiteX3" fmla="*/ 186612 w 6512768"/>
                <a:gd name="connsiteY3" fmla="*/ 2202025 h 2500604"/>
                <a:gd name="connsiteX4" fmla="*/ 410547 w 6512768"/>
                <a:gd name="connsiteY4" fmla="*/ 2202025 h 2500604"/>
                <a:gd name="connsiteX5" fmla="*/ 410547 w 6512768"/>
                <a:gd name="connsiteY5" fmla="*/ 2090057 h 2500604"/>
                <a:gd name="connsiteX6" fmla="*/ 522514 w 6512768"/>
                <a:gd name="connsiteY6" fmla="*/ 2090057 h 2500604"/>
                <a:gd name="connsiteX7" fmla="*/ 522514 w 6512768"/>
                <a:gd name="connsiteY7" fmla="*/ 2006082 h 2500604"/>
                <a:gd name="connsiteX8" fmla="*/ 662474 w 6512768"/>
                <a:gd name="connsiteY8" fmla="*/ 2006082 h 2500604"/>
                <a:gd name="connsiteX9" fmla="*/ 662474 w 6512768"/>
                <a:gd name="connsiteY9" fmla="*/ 1884784 h 2500604"/>
                <a:gd name="connsiteX10" fmla="*/ 811763 w 6512768"/>
                <a:gd name="connsiteY10" fmla="*/ 1884784 h 2500604"/>
                <a:gd name="connsiteX11" fmla="*/ 811763 w 6512768"/>
                <a:gd name="connsiteY11" fmla="*/ 1791478 h 2500604"/>
                <a:gd name="connsiteX12" fmla="*/ 886408 w 6512768"/>
                <a:gd name="connsiteY12" fmla="*/ 1791478 h 2500604"/>
                <a:gd name="connsiteX13" fmla="*/ 886408 w 6512768"/>
                <a:gd name="connsiteY13" fmla="*/ 1744825 h 2500604"/>
                <a:gd name="connsiteX14" fmla="*/ 979714 w 6512768"/>
                <a:gd name="connsiteY14" fmla="*/ 1744825 h 2500604"/>
                <a:gd name="connsiteX15" fmla="*/ 979714 w 6512768"/>
                <a:gd name="connsiteY15" fmla="*/ 1651519 h 2500604"/>
                <a:gd name="connsiteX16" fmla="*/ 1063690 w 6512768"/>
                <a:gd name="connsiteY16" fmla="*/ 1651519 h 2500604"/>
                <a:gd name="connsiteX17" fmla="*/ 1063690 w 6512768"/>
                <a:gd name="connsiteY17" fmla="*/ 1623527 h 2500604"/>
                <a:gd name="connsiteX18" fmla="*/ 1203649 w 6512768"/>
                <a:gd name="connsiteY18" fmla="*/ 1623527 h 2500604"/>
                <a:gd name="connsiteX19" fmla="*/ 1203649 w 6512768"/>
                <a:gd name="connsiteY19" fmla="*/ 1539551 h 2500604"/>
                <a:gd name="connsiteX20" fmla="*/ 1268963 w 6512768"/>
                <a:gd name="connsiteY20" fmla="*/ 1539551 h 2500604"/>
                <a:gd name="connsiteX21" fmla="*/ 1268963 w 6512768"/>
                <a:gd name="connsiteY21" fmla="*/ 1474237 h 2500604"/>
                <a:gd name="connsiteX22" fmla="*/ 1436914 w 6512768"/>
                <a:gd name="connsiteY22" fmla="*/ 1474237 h 2500604"/>
                <a:gd name="connsiteX23" fmla="*/ 1436914 w 6512768"/>
                <a:gd name="connsiteY23" fmla="*/ 1278294 h 2500604"/>
                <a:gd name="connsiteX24" fmla="*/ 1446245 w 6512768"/>
                <a:gd name="connsiteY24" fmla="*/ 1278294 h 2500604"/>
                <a:gd name="connsiteX25" fmla="*/ 1446245 w 6512768"/>
                <a:gd name="connsiteY25" fmla="*/ 1184988 h 2500604"/>
                <a:gd name="connsiteX26" fmla="*/ 1744825 w 6512768"/>
                <a:gd name="connsiteY26" fmla="*/ 1184988 h 2500604"/>
                <a:gd name="connsiteX27" fmla="*/ 1744825 w 6512768"/>
                <a:gd name="connsiteY27" fmla="*/ 979714 h 2500604"/>
                <a:gd name="connsiteX28" fmla="*/ 1968759 w 6512768"/>
                <a:gd name="connsiteY28" fmla="*/ 979714 h 2500604"/>
                <a:gd name="connsiteX29" fmla="*/ 1968759 w 6512768"/>
                <a:gd name="connsiteY29" fmla="*/ 905070 h 2500604"/>
                <a:gd name="connsiteX30" fmla="*/ 2118049 w 6512768"/>
                <a:gd name="connsiteY30" fmla="*/ 905070 h 2500604"/>
                <a:gd name="connsiteX31" fmla="*/ 2118049 w 6512768"/>
                <a:gd name="connsiteY31" fmla="*/ 849086 h 2500604"/>
                <a:gd name="connsiteX32" fmla="*/ 2258008 w 6512768"/>
                <a:gd name="connsiteY32" fmla="*/ 849086 h 2500604"/>
                <a:gd name="connsiteX33" fmla="*/ 2258008 w 6512768"/>
                <a:gd name="connsiteY33" fmla="*/ 737119 h 2500604"/>
                <a:gd name="connsiteX34" fmla="*/ 2332653 w 6512768"/>
                <a:gd name="connsiteY34" fmla="*/ 737119 h 2500604"/>
                <a:gd name="connsiteX35" fmla="*/ 2332653 w 6512768"/>
                <a:gd name="connsiteY35" fmla="*/ 597159 h 2500604"/>
                <a:gd name="connsiteX36" fmla="*/ 2416629 w 6512768"/>
                <a:gd name="connsiteY36" fmla="*/ 597159 h 2500604"/>
                <a:gd name="connsiteX37" fmla="*/ 2416629 w 6512768"/>
                <a:gd name="connsiteY37" fmla="*/ 457200 h 2500604"/>
                <a:gd name="connsiteX38" fmla="*/ 2491274 w 6512768"/>
                <a:gd name="connsiteY38" fmla="*/ 457200 h 2500604"/>
                <a:gd name="connsiteX39" fmla="*/ 2491274 w 6512768"/>
                <a:gd name="connsiteY39" fmla="*/ 410547 h 2500604"/>
                <a:gd name="connsiteX40" fmla="*/ 2705878 w 6512768"/>
                <a:gd name="connsiteY40" fmla="*/ 410547 h 2500604"/>
                <a:gd name="connsiteX41" fmla="*/ 2705878 w 6512768"/>
                <a:gd name="connsiteY41" fmla="*/ 317241 h 2500604"/>
                <a:gd name="connsiteX42" fmla="*/ 2827176 w 6512768"/>
                <a:gd name="connsiteY42" fmla="*/ 317241 h 2500604"/>
                <a:gd name="connsiteX43" fmla="*/ 2827176 w 6512768"/>
                <a:gd name="connsiteY43" fmla="*/ 223935 h 2500604"/>
                <a:gd name="connsiteX44" fmla="*/ 3135086 w 6512768"/>
                <a:gd name="connsiteY44" fmla="*/ 223935 h 2500604"/>
                <a:gd name="connsiteX45" fmla="*/ 3135086 w 6512768"/>
                <a:gd name="connsiteY45" fmla="*/ 130629 h 2500604"/>
                <a:gd name="connsiteX46" fmla="*/ 3415004 w 6512768"/>
                <a:gd name="connsiteY46" fmla="*/ 130629 h 2500604"/>
                <a:gd name="connsiteX47" fmla="*/ 3415004 w 6512768"/>
                <a:gd name="connsiteY47" fmla="*/ 0 h 2500604"/>
                <a:gd name="connsiteX48" fmla="*/ 6512768 w 6512768"/>
                <a:gd name="connsiteY48" fmla="*/ 0 h 250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512768" h="2500604">
                  <a:moveTo>
                    <a:pt x="0" y="2500604"/>
                  </a:moveTo>
                  <a:lnTo>
                    <a:pt x="0" y="2267339"/>
                  </a:lnTo>
                  <a:lnTo>
                    <a:pt x="186612" y="2267339"/>
                  </a:lnTo>
                  <a:lnTo>
                    <a:pt x="186612" y="2202025"/>
                  </a:lnTo>
                  <a:lnTo>
                    <a:pt x="410547" y="2202025"/>
                  </a:lnTo>
                  <a:lnTo>
                    <a:pt x="410547" y="2090057"/>
                  </a:lnTo>
                  <a:lnTo>
                    <a:pt x="522514" y="2090057"/>
                  </a:lnTo>
                  <a:lnTo>
                    <a:pt x="522514" y="2006082"/>
                  </a:lnTo>
                  <a:lnTo>
                    <a:pt x="662474" y="2006082"/>
                  </a:lnTo>
                  <a:lnTo>
                    <a:pt x="662474" y="1884784"/>
                  </a:lnTo>
                  <a:lnTo>
                    <a:pt x="811763" y="1884784"/>
                  </a:lnTo>
                  <a:lnTo>
                    <a:pt x="811763" y="1791478"/>
                  </a:lnTo>
                  <a:lnTo>
                    <a:pt x="886408" y="1791478"/>
                  </a:lnTo>
                  <a:lnTo>
                    <a:pt x="886408" y="1744825"/>
                  </a:lnTo>
                  <a:lnTo>
                    <a:pt x="979714" y="1744825"/>
                  </a:lnTo>
                  <a:lnTo>
                    <a:pt x="979714" y="1651519"/>
                  </a:lnTo>
                  <a:lnTo>
                    <a:pt x="1063690" y="1651519"/>
                  </a:lnTo>
                  <a:lnTo>
                    <a:pt x="1063690" y="1623527"/>
                  </a:lnTo>
                  <a:lnTo>
                    <a:pt x="1203649" y="1623527"/>
                  </a:lnTo>
                  <a:lnTo>
                    <a:pt x="1203649" y="1539551"/>
                  </a:lnTo>
                  <a:lnTo>
                    <a:pt x="1268963" y="1539551"/>
                  </a:lnTo>
                  <a:lnTo>
                    <a:pt x="1268963" y="1474237"/>
                  </a:lnTo>
                  <a:lnTo>
                    <a:pt x="1436914" y="1474237"/>
                  </a:lnTo>
                  <a:lnTo>
                    <a:pt x="1436914" y="1278294"/>
                  </a:lnTo>
                  <a:lnTo>
                    <a:pt x="1446245" y="1278294"/>
                  </a:lnTo>
                  <a:lnTo>
                    <a:pt x="1446245" y="1184988"/>
                  </a:lnTo>
                  <a:lnTo>
                    <a:pt x="1744825" y="1184988"/>
                  </a:lnTo>
                  <a:lnTo>
                    <a:pt x="1744825" y="979714"/>
                  </a:lnTo>
                  <a:lnTo>
                    <a:pt x="1968759" y="979714"/>
                  </a:lnTo>
                  <a:lnTo>
                    <a:pt x="1968759" y="905070"/>
                  </a:lnTo>
                  <a:lnTo>
                    <a:pt x="2118049" y="905070"/>
                  </a:lnTo>
                  <a:lnTo>
                    <a:pt x="2118049" y="849086"/>
                  </a:lnTo>
                  <a:lnTo>
                    <a:pt x="2258008" y="849086"/>
                  </a:lnTo>
                  <a:lnTo>
                    <a:pt x="2258008" y="737119"/>
                  </a:lnTo>
                  <a:lnTo>
                    <a:pt x="2332653" y="737119"/>
                  </a:lnTo>
                  <a:lnTo>
                    <a:pt x="2332653" y="597159"/>
                  </a:lnTo>
                  <a:lnTo>
                    <a:pt x="2416629" y="597159"/>
                  </a:lnTo>
                  <a:lnTo>
                    <a:pt x="2416629" y="457200"/>
                  </a:lnTo>
                  <a:lnTo>
                    <a:pt x="2491274" y="457200"/>
                  </a:lnTo>
                  <a:lnTo>
                    <a:pt x="2491274" y="410547"/>
                  </a:lnTo>
                  <a:lnTo>
                    <a:pt x="2705878" y="410547"/>
                  </a:lnTo>
                  <a:lnTo>
                    <a:pt x="2705878" y="317241"/>
                  </a:lnTo>
                  <a:lnTo>
                    <a:pt x="2827176" y="317241"/>
                  </a:lnTo>
                  <a:lnTo>
                    <a:pt x="2827176" y="223935"/>
                  </a:lnTo>
                  <a:lnTo>
                    <a:pt x="3135086" y="223935"/>
                  </a:lnTo>
                  <a:lnTo>
                    <a:pt x="3135086" y="130629"/>
                  </a:lnTo>
                  <a:lnTo>
                    <a:pt x="3415004" y="130629"/>
                  </a:lnTo>
                  <a:lnTo>
                    <a:pt x="3415004" y="0"/>
                  </a:lnTo>
                  <a:lnTo>
                    <a:pt x="6512768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Freeform 77"/>
            <p:cNvSpPr/>
            <p:nvPr/>
          </p:nvSpPr>
          <p:spPr>
            <a:xfrm>
              <a:off x="1516220" y="5191638"/>
              <a:ext cx="5747657" cy="186612"/>
            </a:xfrm>
            <a:custGeom>
              <a:avLst/>
              <a:gdLst>
                <a:gd name="connsiteX0" fmla="*/ 0 w 5747657"/>
                <a:gd name="connsiteY0" fmla="*/ 186612 h 186612"/>
                <a:gd name="connsiteX1" fmla="*/ 261257 w 5747657"/>
                <a:gd name="connsiteY1" fmla="*/ 186612 h 186612"/>
                <a:gd name="connsiteX2" fmla="*/ 261257 w 5747657"/>
                <a:gd name="connsiteY2" fmla="*/ 130628 h 186612"/>
                <a:gd name="connsiteX3" fmla="*/ 494523 w 5747657"/>
                <a:gd name="connsiteY3" fmla="*/ 130628 h 186612"/>
                <a:gd name="connsiteX4" fmla="*/ 494523 w 5747657"/>
                <a:gd name="connsiteY4" fmla="*/ 83975 h 186612"/>
                <a:gd name="connsiteX5" fmla="*/ 2855168 w 5747657"/>
                <a:gd name="connsiteY5" fmla="*/ 83975 h 186612"/>
                <a:gd name="connsiteX6" fmla="*/ 2855168 w 5747657"/>
                <a:gd name="connsiteY6" fmla="*/ 0 h 186612"/>
                <a:gd name="connsiteX7" fmla="*/ 5747657 w 5747657"/>
                <a:gd name="connsiteY7" fmla="*/ 0 h 18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7657" h="186612">
                  <a:moveTo>
                    <a:pt x="0" y="186612"/>
                  </a:moveTo>
                  <a:lnTo>
                    <a:pt x="261257" y="186612"/>
                  </a:lnTo>
                  <a:lnTo>
                    <a:pt x="261257" y="130628"/>
                  </a:lnTo>
                  <a:lnTo>
                    <a:pt x="494523" y="130628"/>
                  </a:lnTo>
                  <a:lnTo>
                    <a:pt x="494523" y="83975"/>
                  </a:lnTo>
                  <a:lnTo>
                    <a:pt x="2855168" y="83975"/>
                  </a:lnTo>
                  <a:lnTo>
                    <a:pt x="2855168" y="0"/>
                  </a:lnTo>
                  <a:lnTo>
                    <a:pt x="5747657" y="0"/>
                  </a:lnTo>
                </a:path>
              </a:pathLst>
            </a:custGeom>
            <a:noFill/>
            <a:ln w="19050">
              <a:solidFill>
                <a:srgbClr val="9F1B9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" name="Freeform 78"/>
            <p:cNvSpPr/>
            <p:nvPr/>
          </p:nvSpPr>
          <p:spPr>
            <a:xfrm>
              <a:off x="1534881" y="5163646"/>
              <a:ext cx="5701005" cy="223934"/>
            </a:xfrm>
            <a:custGeom>
              <a:avLst/>
              <a:gdLst>
                <a:gd name="connsiteX0" fmla="*/ 0 w 5701005"/>
                <a:gd name="connsiteY0" fmla="*/ 223934 h 223934"/>
                <a:gd name="connsiteX1" fmla="*/ 1259633 w 5701005"/>
                <a:gd name="connsiteY1" fmla="*/ 223934 h 223934"/>
                <a:gd name="connsiteX2" fmla="*/ 1259633 w 5701005"/>
                <a:gd name="connsiteY2" fmla="*/ 149290 h 223934"/>
                <a:gd name="connsiteX3" fmla="*/ 1866123 w 5701005"/>
                <a:gd name="connsiteY3" fmla="*/ 149290 h 223934"/>
                <a:gd name="connsiteX4" fmla="*/ 1866123 w 5701005"/>
                <a:gd name="connsiteY4" fmla="*/ 102637 h 223934"/>
                <a:gd name="connsiteX5" fmla="*/ 3573625 w 5701005"/>
                <a:gd name="connsiteY5" fmla="*/ 102637 h 223934"/>
                <a:gd name="connsiteX6" fmla="*/ 3573625 w 5701005"/>
                <a:gd name="connsiteY6" fmla="*/ 0 h 223934"/>
                <a:gd name="connsiteX7" fmla="*/ 5701005 w 5701005"/>
                <a:gd name="connsiteY7" fmla="*/ 0 h 22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01005" h="223934">
                  <a:moveTo>
                    <a:pt x="0" y="223934"/>
                  </a:moveTo>
                  <a:lnTo>
                    <a:pt x="1259633" y="223934"/>
                  </a:lnTo>
                  <a:lnTo>
                    <a:pt x="1259633" y="149290"/>
                  </a:lnTo>
                  <a:lnTo>
                    <a:pt x="1866123" y="149290"/>
                  </a:lnTo>
                  <a:lnTo>
                    <a:pt x="1866123" y="102637"/>
                  </a:lnTo>
                  <a:lnTo>
                    <a:pt x="3573625" y="102637"/>
                  </a:lnTo>
                  <a:lnTo>
                    <a:pt x="3573625" y="0"/>
                  </a:lnTo>
                  <a:lnTo>
                    <a:pt x="5701005" y="0"/>
                  </a:lnTo>
                </a:path>
              </a:pathLst>
            </a:custGeom>
            <a:noFill/>
            <a:ln w="19050">
              <a:solidFill>
                <a:srgbClr val="0091B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82" name="Straight Connector 83"/>
            <p:cNvCxnSpPr/>
            <p:nvPr/>
          </p:nvCxnSpPr>
          <p:spPr>
            <a:xfrm rot="16200000">
              <a:off x="1460705" y="5453362"/>
              <a:ext cx="45719" cy="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354035" y="548579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0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721178" y="1987420"/>
            <a:ext cx="2112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N = 4,204</a:t>
            </a:r>
            <a:r>
              <a:rPr lang="ru-RU" sz="1400" b="1" dirty="0" smtClean="0">
                <a:solidFill>
                  <a:prstClr val="black"/>
                </a:solidFill>
              </a:rPr>
              <a:t> пациента</a:t>
            </a:r>
          </a:p>
          <a:p>
            <a:r>
              <a:rPr lang="ru-RU" sz="1400" b="1" dirty="0" smtClean="0">
                <a:solidFill>
                  <a:prstClr val="black"/>
                </a:solidFill>
              </a:rPr>
              <a:t>с </a:t>
            </a:r>
            <a:r>
              <a:rPr lang="ru-RU" sz="1400" b="1" dirty="0" err="1" smtClean="0">
                <a:solidFill>
                  <a:prstClr val="black"/>
                </a:solidFill>
              </a:rPr>
              <a:t>коинфекцией</a:t>
            </a:r>
            <a:r>
              <a:rPr lang="ru-RU" sz="1400" b="1" dirty="0" smtClean="0">
                <a:solidFill>
                  <a:prstClr val="black"/>
                </a:solidFill>
              </a:rPr>
              <a:t> ВИЧ/ВГС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rck 16.9 Sample Pages 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rck Font Theme #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kern="600" spc="3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>
          <a:defRPr kern="600" spc="3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SD No Tag 16.9 Template v7" id="{3843FF64-B705-3C44-917D-33C8AAC9D74B}" vid="{992EB402-F2E6-B64B-90A8-58BD7CC000D2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ew Global MMF Guide Template 2014 White background">
  <a:themeElements>
    <a:clrScheme name="Custom 40">
      <a:dk1>
        <a:srgbClr val="37424A"/>
      </a:dk1>
      <a:lt1>
        <a:sysClr val="window" lastClr="FFFFFF"/>
      </a:lt1>
      <a:dk2>
        <a:srgbClr val="37424A"/>
      </a:dk2>
      <a:lt2>
        <a:srgbClr val="EEECE1"/>
      </a:lt2>
      <a:accent1>
        <a:srgbClr val="00877C"/>
      </a:accent1>
      <a:accent2>
        <a:srgbClr val="005595"/>
      </a:accent2>
      <a:accent3>
        <a:srgbClr val="E46C0A"/>
      </a:accent3>
      <a:accent4>
        <a:srgbClr val="9E1A96"/>
      </a:accent4>
      <a:accent5>
        <a:srgbClr val="0091B2"/>
      </a:accent5>
      <a:accent6>
        <a:srgbClr val="E2231A"/>
      </a:accent6>
      <a:hlink>
        <a:srgbClr val="005595"/>
      </a:hlink>
      <a:folHlink>
        <a:srgbClr val="00559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sd_no_image_2015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77C"/>
      </a:accent1>
      <a:accent2>
        <a:srgbClr val="BDBDBD"/>
      </a:accent2>
      <a:accent3>
        <a:srgbClr val="FFFFFF"/>
      </a:accent3>
      <a:accent4>
        <a:srgbClr val="000000"/>
      </a:accent4>
      <a:accent5>
        <a:srgbClr val="AAC3BF"/>
      </a:accent5>
      <a:accent6>
        <a:srgbClr val="ABABAB"/>
      </a:accent6>
      <a:hlink>
        <a:srgbClr val="8CC7BA"/>
      </a:hlink>
      <a:folHlink>
        <a:srgbClr val="99CC00"/>
      </a:folHlink>
    </a:clrScheme>
    <a:fontScheme name="Custom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877C"/>
        </a:accent1>
        <a:accent2>
          <a:srgbClr val="BDBDBD"/>
        </a:accent2>
        <a:accent3>
          <a:srgbClr val="FFFFFF"/>
        </a:accent3>
        <a:accent4>
          <a:srgbClr val="000000"/>
        </a:accent4>
        <a:accent5>
          <a:srgbClr val="AAC3BF"/>
        </a:accent5>
        <a:accent6>
          <a:srgbClr val="ABABAB"/>
        </a:accent6>
        <a:hlink>
          <a:srgbClr val="8CC7BA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a10f9ac0-5937-4b4f-b459-96aedd9ed2c5">
  <element uid="9920fcc9-9f43-4d43-9e3e-b98a219cfd55" value=""/>
</sisl>
</file>

<file path=customXml/itemProps1.xml><?xml version="1.0" encoding="utf-8"?>
<ds:datastoreItem xmlns:ds="http://schemas.openxmlformats.org/officeDocument/2006/customXml" ds:itemID="{B730E87D-E8B5-4F15-9C6C-B4584B3D063A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2770</Words>
  <Application>Microsoft Office PowerPoint</Application>
  <PresentationFormat>Экран (4:3)</PresentationFormat>
  <Paragraphs>439</Paragraphs>
  <Slides>25</Slides>
  <Notes>25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Office Theme</vt:lpstr>
      <vt:lpstr>1_Merck 16.9 Sample Pages v5</vt:lpstr>
      <vt:lpstr>1_Тема Office</vt:lpstr>
      <vt:lpstr>New Global MMF Guide Template 2014 White background</vt:lpstr>
      <vt:lpstr>msd_no_image_2015</vt:lpstr>
      <vt:lpstr>Тема Office</vt:lpstr>
      <vt:lpstr>2_Тема Office</vt:lpstr>
      <vt:lpstr>Лист Microsoft Office Excel 97-2003</vt:lpstr>
      <vt:lpstr>Worksheet</vt:lpstr>
      <vt:lpstr>Клиническое значение и лечение хронического гепатита С у больных ВИЧ. АРВ-терапия у  ко-инфицированных пациентов.</vt:lpstr>
      <vt:lpstr>Слайд 2</vt:lpstr>
      <vt:lpstr>Слайд 3</vt:lpstr>
      <vt:lpstr>Слайд 4</vt:lpstr>
      <vt:lpstr>Когда лечить ХГС?</vt:lpstr>
      <vt:lpstr>ВИЧ-статус при назначении терапии ХВГС:</vt:lpstr>
      <vt:lpstr>Наличие УВО связано со снижением заболеваемости и смертности у больных ВИЧ/ХГС</vt:lpstr>
      <vt:lpstr>Когда начинать АРВТ?</vt:lpstr>
      <vt:lpstr>Высокий уровень CD4 клеток и низкая степень фиброза печени являются предикторами низкой частоты осложнений со стороны печени</vt:lpstr>
      <vt:lpstr>Гепатит С прогрессирует быстрее у пациентов с ко-инфекцией ВИЧ, даже при наличии АРВТ</vt:lpstr>
      <vt:lpstr>Гепатит С прогрессирует быстрее у пациентов с ко-инфекцией ВИЧ, даже при наличии АРВТ</vt:lpstr>
      <vt:lpstr>Назначение АРВТ снижает риск декомпенсирования функции печени у пациентов с коинфекцией ВГС/ВИЧ-11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</dc:title>
  <dc:creator>Muminov, Temur</dc:creator>
  <cp:lastModifiedBy>lenovo</cp:lastModifiedBy>
  <cp:revision>41</cp:revision>
  <dcterms:created xsi:type="dcterms:W3CDTF">2006-08-16T00:00:00Z</dcterms:created>
  <dcterms:modified xsi:type="dcterms:W3CDTF">2018-10-16T13:35:39Z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0e8f11a0-e9b7-495b-bcc3-d21ab1164156</vt:lpwstr>
  </property>
  <property fmtid="{D5CDD505-2E9C-101B-9397-08002B2CF9AE}" pid="3" name="bjSaver">
    <vt:lpwstr>wVXymLXeyRyoNkcV5Ed+Xg0fYN4dmi4H</vt:lpwstr>
  </property>
  <property fmtid="{D5CDD505-2E9C-101B-9397-08002B2CF9AE}" pid="4" name="_AdHocReviewCycleID">
    <vt:i4>418444673</vt:i4>
  </property>
  <property fmtid="{D5CDD505-2E9C-101B-9397-08002B2CF9AE}" pid="5" name="_NewReviewCycle">
    <vt:lpwstr/>
  </property>
  <property fmtid="{D5CDD505-2E9C-101B-9397-08002B2CF9AE}" pid="6" name="_EmailSubject">
    <vt:lpwstr>Запрос слайдов </vt:lpwstr>
  </property>
  <property fmtid="{D5CDD505-2E9C-101B-9397-08002B2CF9AE}" pid="7" name="_AuthorEmail">
    <vt:lpwstr>temur.muminov@merck.com</vt:lpwstr>
  </property>
  <property fmtid="{D5CDD505-2E9C-101B-9397-08002B2CF9AE}" pid="8" name="_AuthorEmailDisplayName">
    <vt:lpwstr>Muminov, Temur</vt:lpwstr>
  </property>
  <property fmtid="{D5CDD505-2E9C-101B-9397-08002B2CF9AE}" pid="9" name="_PreviousAdHocReviewCycleID">
    <vt:i4>-991176740</vt:i4>
  </property>
  <property fmtid="{D5CDD505-2E9C-101B-9397-08002B2CF9AE}" pid="10" name="bjDocumentLabelXML">
    <vt:lpwstr>&lt;?xml version="1.0" encoding="us-ascii"?&gt;&lt;sisl xmlns:xsi="http://www.w3.org/2001/XMLSchema-instance" xmlns:xsd="http://www.w3.org/2001/XMLSchema" sislVersion="0" policy="a10f9ac0-5937-4b4f-b459-96aedd9ed2c5" xmlns="http://www.boldonjames.com/2008/01/sie/i</vt:lpwstr>
  </property>
  <property fmtid="{D5CDD505-2E9C-101B-9397-08002B2CF9AE}" pid="11" name="bjDocumentLabelXML-0">
    <vt:lpwstr>nternal/label"&gt;&lt;element uid="9920fcc9-9f43-4d43-9e3e-b98a219cfd55" value="" /&gt;&lt;/sisl&gt;</vt:lpwstr>
  </property>
  <property fmtid="{D5CDD505-2E9C-101B-9397-08002B2CF9AE}" pid="12" name="bjDocumentSecurityLabel">
    <vt:lpwstr>Not Classified</vt:lpwstr>
  </property>
</Properties>
</file>